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2005"/>
              </a:lnSpc>
            </a:pPr>
            <a:r>
              <a:rPr dirty="0"/>
              <a:t>1</a:t>
            </a: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2005"/>
              </a:lnSpc>
            </a:pPr>
            <a:r>
              <a:rPr dirty="0"/>
              <a:t>1</a:t>
            </a: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2005"/>
              </a:lnSpc>
            </a:pPr>
            <a:r>
              <a:rPr dirty="0"/>
              <a:t>1</a:t>
            </a: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2005"/>
              </a:lnSpc>
            </a:pPr>
            <a:r>
              <a:rPr dirty="0"/>
              <a:t>1</a:t>
            </a: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2005"/>
              </a:lnSpc>
            </a:pPr>
            <a:r>
              <a:rPr dirty="0"/>
              <a:t>1</a:t>
            </a: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5077967" y="509015"/>
            <a:ext cx="2057399" cy="50901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3641216" y="9799649"/>
            <a:ext cx="297179" cy="2800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2005"/>
              </a:lnSpc>
            </a:pPr>
            <a:r>
              <a:rPr dirty="0"/>
              <a:t>1</a:t>
            </a:r>
            <a:fld id="{81D60167-4931-47E6-BA6A-407CBD079E47}" type="slidenum">
              <a:rPr dirty="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Relationship Id="rId3" Type="http://schemas.openxmlformats.org/officeDocument/2006/relationships/image" Target="../media/image3.png"/><Relationship Id="rId4" Type="http://schemas.openxmlformats.org/officeDocument/2006/relationships/image" Target="../media/image4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Relationship Id="rId3" Type="http://schemas.openxmlformats.org/officeDocument/2006/relationships/image" Target="../media/image3.png"/><Relationship Id="rId4" Type="http://schemas.openxmlformats.org/officeDocument/2006/relationships/image" Target="../media/image84.png"/><Relationship Id="rId5" Type="http://schemas.openxmlformats.org/officeDocument/2006/relationships/image" Target="../media/image85.png"/><Relationship Id="rId6" Type="http://schemas.openxmlformats.org/officeDocument/2006/relationships/image" Target="../media/image49.png"/><Relationship Id="rId7" Type="http://schemas.openxmlformats.org/officeDocument/2006/relationships/image" Target="../media/image86.png"/><Relationship Id="rId8" Type="http://schemas.openxmlformats.org/officeDocument/2006/relationships/image" Target="../media/image87.jpg"/><Relationship Id="rId9" Type="http://schemas.openxmlformats.org/officeDocument/2006/relationships/image" Target="../media/image88.png"/><Relationship Id="rId10" Type="http://schemas.openxmlformats.org/officeDocument/2006/relationships/image" Target="../media/image89.jpg"/><Relationship Id="rId11" Type="http://schemas.openxmlformats.org/officeDocument/2006/relationships/image" Target="../media/image8.png"/><Relationship Id="rId12" Type="http://schemas.openxmlformats.org/officeDocument/2006/relationships/image" Target="../media/image52.png"/><Relationship Id="rId13" Type="http://schemas.openxmlformats.org/officeDocument/2006/relationships/image" Target="../media/image53.png"/><Relationship Id="rId14" Type="http://schemas.openxmlformats.org/officeDocument/2006/relationships/image" Target="../media/image54.png"/><Relationship Id="rId15" Type="http://schemas.openxmlformats.org/officeDocument/2006/relationships/image" Target="../media/image90.png"/><Relationship Id="rId16" Type="http://schemas.openxmlformats.org/officeDocument/2006/relationships/image" Target="../media/image6.png"/><Relationship Id="rId17" Type="http://schemas.openxmlformats.org/officeDocument/2006/relationships/image" Target="../media/image43.png"/><Relationship Id="rId18" Type="http://schemas.openxmlformats.org/officeDocument/2006/relationships/image" Target="../media/image4.pn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Relationship Id="rId3" Type="http://schemas.openxmlformats.org/officeDocument/2006/relationships/image" Target="../media/image3.png"/><Relationship Id="rId4" Type="http://schemas.openxmlformats.org/officeDocument/2006/relationships/image" Target="../media/image43.png"/><Relationship Id="rId5" Type="http://schemas.openxmlformats.org/officeDocument/2006/relationships/image" Target="../media/image91.png"/><Relationship Id="rId6" Type="http://schemas.openxmlformats.org/officeDocument/2006/relationships/image" Target="../media/image49.png"/><Relationship Id="rId7" Type="http://schemas.openxmlformats.org/officeDocument/2006/relationships/image" Target="../media/image92.png"/><Relationship Id="rId8" Type="http://schemas.openxmlformats.org/officeDocument/2006/relationships/image" Target="../media/image93.png"/><Relationship Id="rId9" Type="http://schemas.openxmlformats.org/officeDocument/2006/relationships/image" Target="../media/image94.png"/><Relationship Id="rId10" Type="http://schemas.openxmlformats.org/officeDocument/2006/relationships/image" Target="../media/image95.png"/><Relationship Id="rId11" Type="http://schemas.openxmlformats.org/officeDocument/2006/relationships/image" Target="../media/image96.png"/><Relationship Id="rId12" Type="http://schemas.openxmlformats.org/officeDocument/2006/relationships/image" Target="../media/image97.png"/><Relationship Id="rId13" Type="http://schemas.openxmlformats.org/officeDocument/2006/relationships/image" Target="../media/image98.png"/><Relationship Id="rId14" Type="http://schemas.openxmlformats.org/officeDocument/2006/relationships/image" Target="../media/image99.png"/><Relationship Id="rId15" Type="http://schemas.openxmlformats.org/officeDocument/2006/relationships/image" Target="../media/image100.png"/><Relationship Id="rId16" Type="http://schemas.openxmlformats.org/officeDocument/2006/relationships/image" Target="../media/image101.png"/><Relationship Id="rId17" Type="http://schemas.openxmlformats.org/officeDocument/2006/relationships/image" Target="../media/image102.png"/><Relationship Id="rId18" Type="http://schemas.openxmlformats.org/officeDocument/2006/relationships/image" Target="../media/image103.png"/><Relationship Id="rId19" Type="http://schemas.openxmlformats.org/officeDocument/2006/relationships/image" Target="../media/image104.jpg"/><Relationship Id="rId20" Type="http://schemas.openxmlformats.org/officeDocument/2006/relationships/image" Target="../media/image105.png"/><Relationship Id="rId21" Type="http://schemas.openxmlformats.org/officeDocument/2006/relationships/image" Target="../media/image24.png"/><Relationship Id="rId22" Type="http://schemas.openxmlformats.org/officeDocument/2006/relationships/image" Target="../media/image41.png"/><Relationship Id="rId23" Type="http://schemas.openxmlformats.org/officeDocument/2006/relationships/image" Target="../media/image106.png"/><Relationship Id="rId24" Type="http://schemas.openxmlformats.org/officeDocument/2006/relationships/image" Target="../media/image107.png"/><Relationship Id="rId25" Type="http://schemas.openxmlformats.org/officeDocument/2006/relationships/image" Target="../media/image4.pn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Relationship Id="rId3" Type="http://schemas.openxmlformats.org/officeDocument/2006/relationships/image" Target="../media/image3.png"/><Relationship Id="rId4" Type="http://schemas.openxmlformats.org/officeDocument/2006/relationships/image" Target="../media/image4.pn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Relationship Id="rId3" Type="http://schemas.openxmlformats.org/officeDocument/2006/relationships/image" Target="../media/image3.png"/><Relationship Id="rId4" Type="http://schemas.openxmlformats.org/officeDocument/2006/relationships/image" Target="../media/image108.png"/><Relationship Id="rId5" Type="http://schemas.openxmlformats.org/officeDocument/2006/relationships/image" Target="../media/image109.png"/><Relationship Id="rId6" Type="http://schemas.openxmlformats.org/officeDocument/2006/relationships/image" Target="../media/image110.png"/><Relationship Id="rId7" Type="http://schemas.openxmlformats.org/officeDocument/2006/relationships/image" Target="../media/image111.png"/><Relationship Id="rId8" Type="http://schemas.openxmlformats.org/officeDocument/2006/relationships/image" Target="../media/image112.png"/><Relationship Id="rId9" Type="http://schemas.openxmlformats.org/officeDocument/2006/relationships/image" Target="../media/image113.png"/><Relationship Id="rId10" Type="http://schemas.openxmlformats.org/officeDocument/2006/relationships/image" Target="../media/image114.png"/><Relationship Id="rId11" Type="http://schemas.openxmlformats.org/officeDocument/2006/relationships/image" Target="../media/image115.png"/><Relationship Id="rId12" Type="http://schemas.openxmlformats.org/officeDocument/2006/relationships/image" Target="../media/image116.png"/><Relationship Id="rId13" Type="http://schemas.openxmlformats.org/officeDocument/2006/relationships/image" Target="../media/image117.png"/><Relationship Id="rId14" Type="http://schemas.openxmlformats.org/officeDocument/2006/relationships/image" Target="../media/image118.png"/><Relationship Id="rId15" Type="http://schemas.openxmlformats.org/officeDocument/2006/relationships/image" Target="../media/image8.png"/><Relationship Id="rId16" Type="http://schemas.openxmlformats.org/officeDocument/2006/relationships/image" Target="../media/image119.png"/><Relationship Id="rId17" Type="http://schemas.openxmlformats.org/officeDocument/2006/relationships/image" Target="../media/image120.png"/><Relationship Id="rId18" Type="http://schemas.openxmlformats.org/officeDocument/2006/relationships/image" Target="../media/image121.png"/><Relationship Id="rId19" Type="http://schemas.openxmlformats.org/officeDocument/2006/relationships/image" Target="../media/image122.png"/><Relationship Id="rId20" Type="http://schemas.openxmlformats.org/officeDocument/2006/relationships/image" Target="../media/image123.png"/><Relationship Id="rId21" Type="http://schemas.openxmlformats.org/officeDocument/2006/relationships/image" Target="../media/image4.png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Relationship Id="rId3" Type="http://schemas.openxmlformats.org/officeDocument/2006/relationships/image" Target="../media/image3.png"/><Relationship Id="rId4" Type="http://schemas.openxmlformats.org/officeDocument/2006/relationships/image" Target="../media/image124.png"/><Relationship Id="rId5" Type="http://schemas.openxmlformats.org/officeDocument/2006/relationships/image" Target="../media/image125.png"/><Relationship Id="rId6" Type="http://schemas.openxmlformats.org/officeDocument/2006/relationships/image" Target="../media/image126.png"/><Relationship Id="rId7" Type="http://schemas.openxmlformats.org/officeDocument/2006/relationships/image" Target="../media/image127.png"/><Relationship Id="rId8" Type="http://schemas.openxmlformats.org/officeDocument/2006/relationships/image" Target="../media/image128.png"/><Relationship Id="rId9" Type="http://schemas.openxmlformats.org/officeDocument/2006/relationships/image" Target="../media/image129.png"/><Relationship Id="rId10" Type="http://schemas.openxmlformats.org/officeDocument/2006/relationships/image" Target="../media/image130.png"/><Relationship Id="rId11" Type="http://schemas.openxmlformats.org/officeDocument/2006/relationships/image" Target="../media/image131.jpg"/><Relationship Id="rId12" Type="http://schemas.openxmlformats.org/officeDocument/2006/relationships/image" Target="../media/image132.jpg"/><Relationship Id="rId13" Type="http://schemas.openxmlformats.org/officeDocument/2006/relationships/image" Target="../media/image133.jpg"/><Relationship Id="rId14" Type="http://schemas.openxmlformats.org/officeDocument/2006/relationships/image" Target="../media/image134.jpg"/><Relationship Id="rId15" Type="http://schemas.openxmlformats.org/officeDocument/2006/relationships/image" Target="../media/image135.png"/><Relationship Id="rId16" Type="http://schemas.openxmlformats.org/officeDocument/2006/relationships/image" Target="../media/image136.png"/><Relationship Id="rId17" Type="http://schemas.openxmlformats.org/officeDocument/2006/relationships/image" Target="../media/image137.png"/><Relationship Id="rId18" Type="http://schemas.openxmlformats.org/officeDocument/2006/relationships/image" Target="../media/image138.png"/><Relationship Id="rId19" Type="http://schemas.openxmlformats.org/officeDocument/2006/relationships/image" Target="../media/image82.png"/><Relationship Id="rId20" Type="http://schemas.openxmlformats.org/officeDocument/2006/relationships/image" Target="../media/image139.png"/><Relationship Id="rId21" Type="http://schemas.openxmlformats.org/officeDocument/2006/relationships/image" Target="../media/image140.png"/><Relationship Id="rId22" Type="http://schemas.openxmlformats.org/officeDocument/2006/relationships/image" Target="../media/image141.png"/><Relationship Id="rId23" Type="http://schemas.openxmlformats.org/officeDocument/2006/relationships/image" Target="../media/image142.png"/><Relationship Id="rId24" Type="http://schemas.openxmlformats.org/officeDocument/2006/relationships/image" Target="../media/image143.png"/><Relationship Id="rId25" Type="http://schemas.openxmlformats.org/officeDocument/2006/relationships/image" Target="../media/image144.png"/><Relationship Id="rId26" Type="http://schemas.openxmlformats.org/officeDocument/2006/relationships/image" Target="../media/image145.png"/><Relationship Id="rId27" Type="http://schemas.openxmlformats.org/officeDocument/2006/relationships/image" Target="../media/image4.pn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Relationship Id="rId3" Type="http://schemas.openxmlformats.org/officeDocument/2006/relationships/image" Target="../media/image3.png"/><Relationship Id="rId4" Type="http://schemas.openxmlformats.org/officeDocument/2006/relationships/image" Target="../media/image146.png"/><Relationship Id="rId5" Type="http://schemas.openxmlformats.org/officeDocument/2006/relationships/image" Target="../media/image147.png"/><Relationship Id="rId6" Type="http://schemas.openxmlformats.org/officeDocument/2006/relationships/image" Target="../media/image148.png"/><Relationship Id="rId7" Type="http://schemas.openxmlformats.org/officeDocument/2006/relationships/image" Target="../media/image149.png"/><Relationship Id="rId8" Type="http://schemas.openxmlformats.org/officeDocument/2006/relationships/image" Target="../media/image150.png"/><Relationship Id="rId9" Type="http://schemas.openxmlformats.org/officeDocument/2006/relationships/image" Target="../media/image151.png"/><Relationship Id="rId10" Type="http://schemas.openxmlformats.org/officeDocument/2006/relationships/image" Target="../media/image152.png"/><Relationship Id="rId11" Type="http://schemas.openxmlformats.org/officeDocument/2006/relationships/image" Target="../media/image153.png"/><Relationship Id="rId12" Type="http://schemas.openxmlformats.org/officeDocument/2006/relationships/image" Target="../media/image154.png"/><Relationship Id="rId13" Type="http://schemas.openxmlformats.org/officeDocument/2006/relationships/image" Target="../media/image155.png"/><Relationship Id="rId14" Type="http://schemas.openxmlformats.org/officeDocument/2006/relationships/image" Target="../media/image156.png"/><Relationship Id="rId15" Type="http://schemas.openxmlformats.org/officeDocument/2006/relationships/image" Target="../media/image157.png"/><Relationship Id="rId16" Type="http://schemas.openxmlformats.org/officeDocument/2006/relationships/image" Target="../media/image158.png"/><Relationship Id="rId17" Type="http://schemas.openxmlformats.org/officeDocument/2006/relationships/image" Target="../media/image159.png"/><Relationship Id="rId18" Type="http://schemas.openxmlformats.org/officeDocument/2006/relationships/image" Target="../media/image160.png"/><Relationship Id="rId19" Type="http://schemas.openxmlformats.org/officeDocument/2006/relationships/image" Target="../media/image161.png"/><Relationship Id="rId20" Type="http://schemas.openxmlformats.org/officeDocument/2006/relationships/image" Target="../media/image162.png"/><Relationship Id="rId21" Type="http://schemas.openxmlformats.org/officeDocument/2006/relationships/image" Target="../media/image163.png"/><Relationship Id="rId22" Type="http://schemas.openxmlformats.org/officeDocument/2006/relationships/image" Target="../media/image164.png"/><Relationship Id="rId23" Type="http://schemas.openxmlformats.org/officeDocument/2006/relationships/image" Target="../media/image165.png"/><Relationship Id="rId24" Type="http://schemas.openxmlformats.org/officeDocument/2006/relationships/image" Target="../media/image4.png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Relationship Id="rId3" Type="http://schemas.openxmlformats.org/officeDocument/2006/relationships/image" Target="../media/image3.png"/><Relationship Id="rId4" Type="http://schemas.openxmlformats.org/officeDocument/2006/relationships/image" Target="../media/image166.png"/><Relationship Id="rId5" Type="http://schemas.openxmlformats.org/officeDocument/2006/relationships/image" Target="../media/image167.png"/><Relationship Id="rId6" Type="http://schemas.openxmlformats.org/officeDocument/2006/relationships/image" Target="../media/image7.png"/><Relationship Id="rId7" Type="http://schemas.openxmlformats.org/officeDocument/2006/relationships/image" Target="../media/image49.png"/><Relationship Id="rId8" Type="http://schemas.openxmlformats.org/officeDocument/2006/relationships/image" Target="../media/image8.png"/><Relationship Id="rId9" Type="http://schemas.openxmlformats.org/officeDocument/2006/relationships/image" Target="../media/image6.png"/><Relationship Id="rId10" Type="http://schemas.openxmlformats.org/officeDocument/2006/relationships/image" Target="../media/image168.png"/><Relationship Id="rId11" Type="http://schemas.openxmlformats.org/officeDocument/2006/relationships/image" Target="../media/image90.png"/><Relationship Id="rId12" Type="http://schemas.openxmlformats.org/officeDocument/2006/relationships/image" Target="../media/image50.png"/><Relationship Id="rId13" Type="http://schemas.openxmlformats.org/officeDocument/2006/relationships/image" Target="../media/image169.png"/><Relationship Id="rId14" Type="http://schemas.openxmlformats.org/officeDocument/2006/relationships/image" Target="../media/image51.png"/><Relationship Id="rId15" Type="http://schemas.openxmlformats.org/officeDocument/2006/relationships/image" Target="../media/image52.png"/><Relationship Id="rId16" Type="http://schemas.openxmlformats.org/officeDocument/2006/relationships/image" Target="../media/image53.png"/><Relationship Id="rId17" Type="http://schemas.openxmlformats.org/officeDocument/2006/relationships/image" Target="../media/image54.png"/><Relationship Id="rId18" Type="http://schemas.openxmlformats.org/officeDocument/2006/relationships/image" Target="../media/image170.png"/><Relationship Id="rId19" Type="http://schemas.openxmlformats.org/officeDocument/2006/relationships/image" Target="../media/image43.png"/><Relationship Id="rId20" Type="http://schemas.openxmlformats.org/officeDocument/2006/relationships/image" Target="../media/image171.png"/><Relationship Id="rId21" Type="http://schemas.openxmlformats.org/officeDocument/2006/relationships/image" Target="../media/image172.png"/><Relationship Id="rId22" Type="http://schemas.openxmlformats.org/officeDocument/2006/relationships/image" Target="../media/image4.png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Relationship Id="rId3" Type="http://schemas.openxmlformats.org/officeDocument/2006/relationships/image" Target="../media/image3.png"/><Relationship Id="rId4" Type="http://schemas.openxmlformats.org/officeDocument/2006/relationships/image" Target="../media/image173.png"/><Relationship Id="rId5" Type="http://schemas.openxmlformats.org/officeDocument/2006/relationships/image" Target="../media/image174.png"/><Relationship Id="rId6" Type="http://schemas.openxmlformats.org/officeDocument/2006/relationships/image" Target="../media/image175.png"/><Relationship Id="rId7" Type="http://schemas.openxmlformats.org/officeDocument/2006/relationships/image" Target="../media/image176.png"/><Relationship Id="rId8" Type="http://schemas.openxmlformats.org/officeDocument/2006/relationships/image" Target="../media/image177.png"/><Relationship Id="rId9" Type="http://schemas.openxmlformats.org/officeDocument/2006/relationships/image" Target="../media/image178.png"/><Relationship Id="rId10" Type="http://schemas.openxmlformats.org/officeDocument/2006/relationships/image" Target="../media/image179.png"/><Relationship Id="rId11" Type="http://schemas.openxmlformats.org/officeDocument/2006/relationships/image" Target="../media/image180.png"/><Relationship Id="rId12" Type="http://schemas.openxmlformats.org/officeDocument/2006/relationships/image" Target="../media/image181.png"/><Relationship Id="rId13" Type="http://schemas.openxmlformats.org/officeDocument/2006/relationships/image" Target="../media/image182.png"/><Relationship Id="rId14" Type="http://schemas.openxmlformats.org/officeDocument/2006/relationships/image" Target="../media/image183.png"/><Relationship Id="rId15" Type="http://schemas.openxmlformats.org/officeDocument/2006/relationships/image" Target="../media/image184.png"/><Relationship Id="rId16" Type="http://schemas.openxmlformats.org/officeDocument/2006/relationships/image" Target="../media/image185.png"/><Relationship Id="rId17" Type="http://schemas.openxmlformats.org/officeDocument/2006/relationships/image" Target="../media/image119.png"/><Relationship Id="rId18" Type="http://schemas.openxmlformats.org/officeDocument/2006/relationships/image" Target="../media/image186.png"/><Relationship Id="rId19" Type="http://schemas.openxmlformats.org/officeDocument/2006/relationships/image" Target="../media/image8.png"/><Relationship Id="rId20" Type="http://schemas.openxmlformats.org/officeDocument/2006/relationships/image" Target="../media/image187.png"/><Relationship Id="rId21" Type="http://schemas.openxmlformats.org/officeDocument/2006/relationships/image" Target="../media/image188.png"/><Relationship Id="rId22" Type="http://schemas.openxmlformats.org/officeDocument/2006/relationships/image" Target="../media/image6.png"/><Relationship Id="rId23" Type="http://schemas.openxmlformats.org/officeDocument/2006/relationships/image" Target="../media/image189.png"/><Relationship Id="rId24" Type="http://schemas.openxmlformats.org/officeDocument/2006/relationships/image" Target="../media/image190.png"/><Relationship Id="rId25" Type="http://schemas.openxmlformats.org/officeDocument/2006/relationships/image" Target="../media/image191.png"/><Relationship Id="rId26" Type="http://schemas.openxmlformats.org/officeDocument/2006/relationships/image" Target="../media/image192.png"/><Relationship Id="rId27" Type="http://schemas.openxmlformats.org/officeDocument/2006/relationships/image" Target="../media/image193.png"/><Relationship Id="rId28" Type="http://schemas.openxmlformats.org/officeDocument/2006/relationships/image" Target="../media/image194.png"/><Relationship Id="rId29" Type="http://schemas.openxmlformats.org/officeDocument/2006/relationships/image" Target="../media/image195.png"/><Relationship Id="rId30" Type="http://schemas.openxmlformats.org/officeDocument/2006/relationships/image" Target="../media/image196.png"/><Relationship Id="rId31" Type="http://schemas.openxmlformats.org/officeDocument/2006/relationships/image" Target="../media/image197.png"/><Relationship Id="rId32" Type="http://schemas.openxmlformats.org/officeDocument/2006/relationships/image" Target="../media/image198.png"/><Relationship Id="rId33" Type="http://schemas.openxmlformats.org/officeDocument/2006/relationships/image" Target="../media/image199.png"/><Relationship Id="rId34" Type="http://schemas.openxmlformats.org/officeDocument/2006/relationships/image" Target="../media/image200.png"/><Relationship Id="rId35" Type="http://schemas.openxmlformats.org/officeDocument/2006/relationships/image" Target="../media/image201.png"/><Relationship Id="rId36" Type="http://schemas.openxmlformats.org/officeDocument/2006/relationships/image" Target="../media/image202.png"/><Relationship Id="rId37" Type="http://schemas.openxmlformats.org/officeDocument/2006/relationships/image" Target="../media/image203.png"/><Relationship Id="rId38" Type="http://schemas.openxmlformats.org/officeDocument/2006/relationships/image" Target="../media/image4.png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Relationship Id="rId3" Type="http://schemas.openxmlformats.org/officeDocument/2006/relationships/image" Target="../media/image3.png"/><Relationship Id="rId4" Type="http://schemas.openxmlformats.org/officeDocument/2006/relationships/image" Target="../media/image43.png"/><Relationship Id="rId5" Type="http://schemas.openxmlformats.org/officeDocument/2006/relationships/image" Target="../media/image166.png"/><Relationship Id="rId6" Type="http://schemas.openxmlformats.org/officeDocument/2006/relationships/image" Target="../media/image204.png"/><Relationship Id="rId7" Type="http://schemas.openxmlformats.org/officeDocument/2006/relationships/image" Target="../media/image205.png"/><Relationship Id="rId8" Type="http://schemas.openxmlformats.org/officeDocument/2006/relationships/image" Target="../media/image6.png"/><Relationship Id="rId9" Type="http://schemas.openxmlformats.org/officeDocument/2006/relationships/image" Target="../media/image206.png"/><Relationship Id="rId10" Type="http://schemas.openxmlformats.org/officeDocument/2006/relationships/image" Target="../media/image8.png"/><Relationship Id="rId11" Type="http://schemas.openxmlformats.org/officeDocument/2006/relationships/image" Target="../media/image167.png"/><Relationship Id="rId12" Type="http://schemas.openxmlformats.org/officeDocument/2006/relationships/image" Target="../media/image171.png"/><Relationship Id="rId13" Type="http://schemas.openxmlformats.org/officeDocument/2006/relationships/image" Target="../media/image207.png"/><Relationship Id="rId14" Type="http://schemas.openxmlformats.org/officeDocument/2006/relationships/image" Target="../media/image208.png"/><Relationship Id="rId15" Type="http://schemas.openxmlformats.org/officeDocument/2006/relationships/image" Target="../media/image209.png"/><Relationship Id="rId16" Type="http://schemas.openxmlformats.org/officeDocument/2006/relationships/image" Target="../media/image210.png"/><Relationship Id="rId17" Type="http://schemas.openxmlformats.org/officeDocument/2006/relationships/image" Target="../media/image211.png"/><Relationship Id="rId18" Type="http://schemas.openxmlformats.org/officeDocument/2006/relationships/image" Target="../media/image212.jpg"/><Relationship Id="rId19" Type="http://schemas.openxmlformats.org/officeDocument/2006/relationships/image" Target="../media/image213.png"/><Relationship Id="rId20" Type="http://schemas.openxmlformats.org/officeDocument/2006/relationships/image" Target="../media/image214.jpg"/><Relationship Id="rId21" Type="http://schemas.openxmlformats.org/officeDocument/2006/relationships/image" Target="../media/image215.png"/><Relationship Id="rId22" Type="http://schemas.openxmlformats.org/officeDocument/2006/relationships/image" Target="../media/image216.jpg"/><Relationship Id="rId23" Type="http://schemas.openxmlformats.org/officeDocument/2006/relationships/image" Target="../media/image217.png"/><Relationship Id="rId24" Type="http://schemas.openxmlformats.org/officeDocument/2006/relationships/image" Target="../media/image218.jpg"/><Relationship Id="rId25" Type="http://schemas.openxmlformats.org/officeDocument/2006/relationships/image" Target="../media/image219.png"/><Relationship Id="rId26" Type="http://schemas.openxmlformats.org/officeDocument/2006/relationships/image" Target="../media/image220.jpg"/><Relationship Id="rId27" Type="http://schemas.openxmlformats.org/officeDocument/2006/relationships/image" Target="../media/image221.png"/><Relationship Id="rId28" Type="http://schemas.openxmlformats.org/officeDocument/2006/relationships/image" Target="../media/image222.jpg"/><Relationship Id="rId29" Type="http://schemas.openxmlformats.org/officeDocument/2006/relationships/image" Target="../media/image223.png"/><Relationship Id="rId30" Type="http://schemas.openxmlformats.org/officeDocument/2006/relationships/image" Target="../media/image224.jpg"/><Relationship Id="rId31" Type="http://schemas.openxmlformats.org/officeDocument/2006/relationships/image" Target="../media/image169.png"/><Relationship Id="rId32" Type="http://schemas.openxmlformats.org/officeDocument/2006/relationships/image" Target="../media/image225.png"/><Relationship Id="rId33" Type="http://schemas.openxmlformats.org/officeDocument/2006/relationships/image" Target="../media/image226.png"/><Relationship Id="rId34" Type="http://schemas.openxmlformats.org/officeDocument/2006/relationships/image" Target="../media/image227.png"/><Relationship Id="rId35" Type="http://schemas.openxmlformats.org/officeDocument/2006/relationships/image" Target="../media/image228.png"/><Relationship Id="rId36" Type="http://schemas.openxmlformats.org/officeDocument/2006/relationships/image" Target="../media/image4.png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Relationship Id="rId3" Type="http://schemas.openxmlformats.org/officeDocument/2006/relationships/image" Target="../media/image3.png"/><Relationship Id="rId4" Type="http://schemas.openxmlformats.org/officeDocument/2006/relationships/image" Target="../media/image4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Relationship Id="rId3" Type="http://schemas.openxmlformats.org/officeDocument/2006/relationships/image" Target="../media/image3.png"/><Relationship Id="rId4" Type="http://schemas.openxmlformats.org/officeDocument/2006/relationships/image" Target="../media/image4.png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Relationship Id="rId3" Type="http://schemas.openxmlformats.org/officeDocument/2006/relationships/image" Target="../media/image3.png"/><Relationship Id="rId4" Type="http://schemas.openxmlformats.org/officeDocument/2006/relationships/image" Target="../media/image229.png"/><Relationship Id="rId5" Type="http://schemas.openxmlformats.org/officeDocument/2006/relationships/image" Target="../media/image62.png"/><Relationship Id="rId6" Type="http://schemas.openxmlformats.org/officeDocument/2006/relationships/image" Target="../media/image230.png"/><Relationship Id="rId7" Type="http://schemas.openxmlformats.org/officeDocument/2006/relationships/image" Target="../media/image231.png"/><Relationship Id="rId8" Type="http://schemas.openxmlformats.org/officeDocument/2006/relationships/image" Target="../media/image232.png"/><Relationship Id="rId9" Type="http://schemas.openxmlformats.org/officeDocument/2006/relationships/image" Target="../media/image233.png"/><Relationship Id="rId10" Type="http://schemas.openxmlformats.org/officeDocument/2006/relationships/image" Target="../media/image234.png"/><Relationship Id="rId11" Type="http://schemas.openxmlformats.org/officeDocument/2006/relationships/image" Target="../media/image235.png"/><Relationship Id="rId12" Type="http://schemas.openxmlformats.org/officeDocument/2006/relationships/image" Target="../media/image236.png"/><Relationship Id="rId13" Type="http://schemas.openxmlformats.org/officeDocument/2006/relationships/image" Target="../media/image237.png"/><Relationship Id="rId14" Type="http://schemas.openxmlformats.org/officeDocument/2006/relationships/image" Target="../media/image225.png"/><Relationship Id="rId15" Type="http://schemas.openxmlformats.org/officeDocument/2006/relationships/image" Target="../media/image238.png"/><Relationship Id="rId16" Type="http://schemas.openxmlformats.org/officeDocument/2006/relationships/image" Target="../media/image43.png"/><Relationship Id="rId17" Type="http://schemas.openxmlformats.org/officeDocument/2006/relationships/image" Target="../media/image239.png"/><Relationship Id="rId18" Type="http://schemas.openxmlformats.org/officeDocument/2006/relationships/image" Target="../media/image240.png"/><Relationship Id="rId19" Type="http://schemas.openxmlformats.org/officeDocument/2006/relationships/image" Target="../media/image241.png"/><Relationship Id="rId20" Type="http://schemas.openxmlformats.org/officeDocument/2006/relationships/image" Target="../media/image242.png"/><Relationship Id="rId21" Type="http://schemas.openxmlformats.org/officeDocument/2006/relationships/image" Target="../media/image4.png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Relationship Id="rId3" Type="http://schemas.openxmlformats.org/officeDocument/2006/relationships/image" Target="../media/image3.png"/><Relationship Id="rId4" Type="http://schemas.openxmlformats.org/officeDocument/2006/relationships/image" Target="../media/image243.png"/><Relationship Id="rId5" Type="http://schemas.openxmlformats.org/officeDocument/2006/relationships/image" Target="../media/image244.png"/><Relationship Id="rId6" Type="http://schemas.openxmlformats.org/officeDocument/2006/relationships/image" Target="../media/image245.png"/><Relationship Id="rId7" Type="http://schemas.openxmlformats.org/officeDocument/2006/relationships/image" Target="../media/image246.png"/><Relationship Id="rId8" Type="http://schemas.openxmlformats.org/officeDocument/2006/relationships/image" Target="../media/image247.png"/><Relationship Id="rId9" Type="http://schemas.openxmlformats.org/officeDocument/2006/relationships/image" Target="../media/image248.png"/><Relationship Id="rId10" Type="http://schemas.openxmlformats.org/officeDocument/2006/relationships/image" Target="../media/image249.png"/><Relationship Id="rId11" Type="http://schemas.openxmlformats.org/officeDocument/2006/relationships/image" Target="../media/image250.png"/><Relationship Id="rId12" Type="http://schemas.openxmlformats.org/officeDocument/2006/relationships/image" Target="../media/image251.png"/><Relationship Id="rId13" Type="http://schemas.openxmlformats.org/officeDocument/2006/relationships/image" Target="../media/image252.png"/><Relationship Id="rId14" Type="http://schemas.openxmlformats.org/officeDocument/2006/relationships/image" Target="../media/image253.png"/><Relationship Id="rId15" Type="http://schemas.openxmlformats.org/officeDocument/2006/relationships/image" Target="../media/image82.png"/><Relationship Id="rId16" Type="http://schemas.openxmlformats.org/officeDocument/2006/relationships/image" Target="../media/image4.png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Relationship Id="rId3" Type="http://schemas.openxmlformats.org/officeDocument/2006/relationships/image" Target="../media/image3.png"/><Relationship Id="rId4" Type="http://schemas.openxmlformats.org/officeDocument/2006/relationships/image" Target="../media/image254.png"/><Relationship Id="rId5" Type="http://schemas.openxmlformats.org/officeDocument/2006/relationships/image" Target="../media/image255.png"/><Relationship Id="rId6" Type="http://schemas.openxmlformats.org/officeDocument/2006/relationships/image" Target="../media/image177.png"/><Relationship Id="rId7" Type="http://schemas.openxmlformats.org/officeDocument/2006/relationships/image" Target="../media/image256.png"/><Relationship Id="rId8" Type="http://schemas.openxmlformats.org/officeDocument/2006/relationships/image" Target="../media/image257.png"/><Relationship Id="rId9" Type="http://schemas.openxmlformats.org/officeDocument/2006/relationships/image" Target="../media/image258.png"/><Relationship Id="rId10" Type="http://schemas.openxmlformats.org/officeDocument/2006/relationships/image" Target="../media/image259.png"/><Relationship Id="rId11" Type="http://schemas.openxmlformats.org/officeDocument/2006/relationships/image" Target="../media/image260.png"/><Relationship Id="rId12" Type="http://schemas.openxmlformats.org/officeDocument/2006/relationships/image" Target="../media/image261.png"/><Relationship Id="rId13" Type="http://schemas.openxmlformats.org/officeDocument/2006/relationships/image" Target="../media/image262.png"/><Relationship Id="rId14" Type="http://schemas.openxmlformats.org/officeDocument/2006/relationships/image" Target="../media/image263.png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Relationship Id="rId3" Type="http://schemas.openxmlformats.org/officeDocument/2006/relationships/image" Target="../media/image3.png"/><Relationship Id="rId4" Type="http://schemas.openxmlformats.org/officeDocument/2006/relationships/image" Target="../media/image264.png"/><Relationship Id="rId5" Type="http://schemas.openxmlformats.org/officeDocument/2006/relationships/image" Target="../media/image265.png"/><Relationship Id="rId6" Type="http://schemas.openxmlformats.org/officeDocument/2006/relationships/image" Target="../media/image266.png"/><Relationship Id="rId7" Type="http://schemas.openxmlformats.org/officeDocument/2006/relationships/image" Target="../media/image267.png"/><Relationship Id="rId8" Type="http://schemas.openxmlformats.org/officeDocument/2006/relationships/image" Target="../media/image268.png"/><Relationship Id="rId9" Type="http://schemas.openxmlformats.org/officeDocument/2006/relationships/image" Target="../media/image269.png"/><Relationship Id="rId10" Type="http://schemas.openxmlformats.org/officeDocument/2006/relationships/image" Target="../media/image270.png"/><Relationship Id="rId11" Type="http://schemas.openxmlformats.org/officeDocument/2006/relationships/image" Target="../media/image271.png"/><Relationship Id="rId12" Type="http://schemas.openxmlformats.org/officeDocument/2006/relationships/image" Target="../media/image272.png"/><Relationship Id="rId13" Type="http://schemas.openxmlformats.org/officeDocument/2006/relationships/image" Target="../media/image273.png"/><Relationship Id="rId14" Type="http://schemas.openxmlformats.org/officeDocument/2006/relationships/image" Target="../media/image274.png"/><Relationship Id="rId15" Type="http://schemas.openxmlformats.org/officeDocument/2006/relationships/image" Target="../media/image4.png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Relationship Id="rId3" Type="http://schemas.openxmlformats.org/officeDocument/2006/relationships/image" Target="../media/image3.png"/><Relationship Id="rId4" Type="http://schemas.openxmlformats.org/officeDocument/2006/relationships/image" Target="../media/image275.png"/><Relationship Id="rId5" Type="http://schemas.openxmlformats.org/officeDocument/2006/relationships/image" Target="../media/image276.png"/><Relationship Id="rId6" Type="http://schemas.openxmlformats.org/officeDocument/2006/relationships/image" Target="../media/image277.png"/><Relationship Id="rId7" Type="http://schemas.openxmlformats.org/officeDocument/2006/relationships/image" Target="../media/image278.png"/><Relationship Id="rId8" Type="http://schemas.openxmlformats.org/officeDocument/2006/relationships/image" Target="../media/image279.png"/><Relationship Id="rId9" Type="http://schemas.openxmlformats.org/officeDocument/2006/relationships/image" Target="../media/image280.png"/><Relationship Id="rId10" Type="http://schemas.openxmlformats.org/officeDocument/2006/relationships/image" Target="../media/image281.png"/><Relationship Id="rId11" Type="http://schemas.openxmlformats.org/officeDocument/2006/relationships/image" Target="../media/image4.png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Relationship Id="rId3" Type="http://schemas.openxmlformats.org/officeDocument/2006/relationships/image" Target="../media/image3.png"/><Relationship Id="rId4" Type="http://schemas.openxmlformats.org/officeDocument/2006/relationships/image" Target="../media/image282.png"/><Relationship Id="rId5" Type="http://schemas.openxmlformats.org/officeDocument/2006/relationships/image" Target="../media/image283.png"/><Relationship Id="rId6" Type="http://schemas.openxmlformats.org/officeDocument/2006/relationships/image" Target="../media/image284.png"/><Relationship Id="rId7" Type="http://schemas.openxmlformats.org/officeDocument/2006/relationships/image" Target="../media/image285.png"/><Relationship Id="rId8" Type="http://schemas.openxmlformats.org/officeDocument/2006/relationships/image" Target="../media/image286.png"/><Relationship Id="rId9" Type="http://schemas.openxmlformats.org/officeDocument/2006/relationships/image" Target="../media/image287.png"/><Relationship Id="rId10" Type="http://schemas.openxmlformats.org/officeDocument/2006/relationships/image" Target="../media/image288.png"/><Relationship Id="rId11" Type="http://schemas.openxmlformats.org/officeDocument/2006/relationships/image" Target="../media/image289.png"/><Relationship Id="rId12" Type="http://schemas.openxmlformats.org/officeDocument/2006/relationships/image" Target="../media/image290.png"/><Relationship Id="rId13" Type="http://schemas.openxmlformats.org/officeDocument/2006/relationships/image" Target="../media/image291.png"/><Relationship Id="rId14" Type="http://schemas.openxmlformats.org/officeDocument/2006/relationships/image" Target="../media/image292.png"/><Relationship Id="rId15" Type="http://schemas.openxmlformats.org/officeDocument/2006/relationships/image" Target="../media/image293.png"/><Relationship Id="rId16" Type="http://schemas.openxmlformats.org/officeDocument/2006/relationships/image" Target="../media/image294.png"/><Relationship Id="rId17" Type="http://schemas.openxmlformats.org/officeDocument/2006/relationships/image" Target="../media/image295.jpg"/><Relationship Id="rId18" Type="http://schemas.openxmlformats.org/officeDocument/2006/relationships/image" Target="../media/image296.png"/><Relationship Id="rId19" Type="http://schemas.openxmlformats.org/officeDocument/2006/relationships/image" Target="../media/image297.png"/><Relationship Id="rId20" Type="http://schemas.openxmlformats.org/officeDocument/2006/relationships/image" Target="../media/image298.png"/><Relationship Id="rId21" Type="http://schemas.openxmlformats.org/officeDocument/2006/relationships/image" Target="../media/image299.png"/><Relationship Id="rId22" Type="http://schemas.openxmlformats.org/officeDocument/2006/relationships/image" Target="../media/image300.png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Relationship Id="rId3" Type="http://schemas.openxmlformats.org/officeDocument/2006/relationships/image" Target="../media/image3.png"/><Relationship Id="rId4" Type="http://schemas.openxmlformats.org/officeDocument/2006/relationships/image" Target="../media/image301.png"/><Relationship Id="rId5" Type="http://schemas.openxmlformats.org/officeDocument/2006/relationships/image" Target="../media/image302.png"/><Relationship Id="rId6" Type="http://schemas.openxmlformats.org/officeDocument/2006/relationships/image" Target="../media/image303.png"/><Relationship Id="rId7" Type="http://schemas.openxmlformats.org/officeDocument/2006/relationships/image" Target="../media/image283.png"/><Relationship Id="rId8" Type="http://schemas.openxmlformats.org/officeDocument/2006/relationships/image" Target="../media/image290.png"/><Relationship Id="rId9" Type="http://schemas.openxmlformats.org/officeDocument/2006/relationships/image" Target="../media/image291.png"/><Relationship Id="rId10" Type="http://schemas.openxmlformats.org/officeDocument/2006/relationships/image" Target="../media/image284.png"/><Relationship Id="rId11" Type="http://schemas.openxmlformats.org/officeDocument/2006/relationships/image" Target="../media/image292.png"/><Relationship Id="rId12" Type="http://schemas.openxmlformats.org/officeDocument/2006/relationships/image" Target="../media/image286.png"/><Relationship Id="rId13" Type="http://schemas.openxmlformats.org/officeDocument/2006/relationships/image" Target="../media/image287.png"/><Relationship Id="rId14" Type="http://schemas.openxmlformats.org/officeDocument/2006/relationships/image" Target="../media/image288.png"/><Relationship Id="rId15" Type="http://schemas.openxmlformats.org/officeDocument/2006/relationships/image" Target="../media/image293.png"/><Relationship Id="rId16" Type="http://schemas.openxmlformats.org/officeDocument/2006/relationships/image" Target="../media/image285.png"/><Relationship Id="rId17" Type="http://schemas.openxmlformats.org/officeDocument/2006/relationships/image" Target="../media/image289.png"/><Relationship Id="rId18" Type="http://schemas.openxmlformats.org/officeDocument/2006/relationships/image" Target="../media/image294.png"/><Relationship Id="rId19" Type="http://schemas.openxmlformats.org/officeDocument/2006/relationships/image" Target="../media/image304.jpg"/><Relationship Id="rId20" Type="http://schemas.openxmlformats.org/officeDocument/2006/relationships/image" Target="../media/image296.png"/><Relationship Id="rId21" Type="http://schemas.openxmlformats.org/officeDocument/2006/relationships/image" Target="../media/image297.png"/><Relationship Id="rId22" Type="http://schemas.openxmlformats.org/officeDocument/2006/relationships/image" Target="../media/image298.png"/><Relationship Id="rId23" Type="http://schemas.openxmlformats.org/officeDocument/2006/relationships/image" Target="../media/image299.png"/><Relationship Id="rId24" Type="http://schemas.openxmlformats.org/officeDocument/2006/relationships/image" Target="../media/image4.png"/></Relationships>
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Relationship Id="rId3" Type="http://schemas.openxmlformats.org/officeDocument/2006/relationships/image" Target="../media/image3.png"/><Relationship Id="rId4" Type="http://schemas.openxmlformats.org/officeDocument/2006/relationships/image" Target="../media/image43.png"/><Relationship Id="rId5" Type="http://schemas.openxmlformats.org/officeDocument/2006/relationships/image" Target="../media/image305.png"/><Relationship Id="rId6" Type="http://schemas.openxmlformats.org/officeDocument/2006/relationships/image" Target="../media/image306.png"/><Relationship Id="rId7" Type="http://schemas.openxmlformats.org/officeDocument/2006/relationships/image" Target="../media/image307.png"/><Relationship Id="rId8" Type="http://schemas.openxmlformats.org/officeDocument/2006/relationships/image" Target="../media/image308.png"/><Relationship Id="rId9" Type="http://schemas.openxmlformats.org/officeDocument/2006/relationships/image" Target="../media/image231.png"/><Relationship Id="rId10" Type="http://schemas.openxmlformats.org/officeDocument/2006/relationships/image" Target="../media/image86.png"/><Relationship Id="rId11" Type="http://schemas.openxmlformats.org/officeDocument/2006/relationships/image" Target="../media/image309.jpg"/><Relationship Id="rId12" Type="http://schemas.openxmlformats.org/officeDocument/2006/relationships/image" Target="../media/image310.png"/><Relationship Id="rId13" Type="http://schemas.openxmlformats.org/officeDocument/2006/relationships/image" Target="../media/image311.png"/><Relationship Id="rId14" Type="http://schemas.openxmlformats.org/officeDocument/2006/relationships/image" Target="../media/image312.png"/><Relationship Id="rId15" Type="http://schemas.openxmlformats.org/officeDocument/2006/relationships/image" Target="../media/image313.png"/><Relationship Id="rId16" Type="http://schemas.openxmlformats.org/officeDocument/2006/relationships/image" Target="../media/image4.png"/></Relationships>
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Relationship Id="rId3" Type="http://schemas.openxmlformats.org/officeDocument/2006/relationships/image" Target="../media/image3.png"/><Relationship Id="rId4" Type="http://schemas.openxmlformats.org/officeDocument/2006/relationships/image" Target="../media/image314.png"/><Relationship Id="rId5" Type="http://schemas.openxmlformats.org/officeDocument/2006/relationships/image" Target="../media/image315.png"/><Relationship Id="rId6" Type="http://schemas.openxmlformats.org/officeDocument/2006/relationships/image" Target="../media/image316.png"/><Relationship Id="rId7" Type="http://schemas.openxmlformats.org/officeDocument/2006/relationships/image" Target="../media/image4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Relationship Id="rId3" Type="http://schemas.openxmlformats.org/officeDocument/2006/relationships/image" Target="../media/image3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8" Type="http://schemas.openxmlformats.org/officeDocument/2006/relationships/image" Target="../media/image9.png"/><Relationship Id="rId9" Type="http://schemas.openxmlformats.org/officeDocument/2006/relationships/image" Target="../media/image10.png"/><Relationship Id="rId10" Type="http://schemas.openxmlformats.org/officeDocument/2006/relationships/image" Target="../media/image11.jpg"/><Relationship Id="rId11" Type="http://schemas.openxmlformats.org/officeDocument/2006/relationships/image" Target="../media/image12.png"/><Relationship Id="rId12" Type="http://schemas.openxmlformats.org/officeDocument/2006/relationships/image" Target="../media/image13.png"/><Relationship Id="rId13" Type="http://schemas.openxmlformats.org/officeDocument/2006/relationships/image" Target="../media/image4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Relationship Id="rId3" Type="http://schemas.openxmlformats.org/officeDocument/2006/relationships/image" Target="../media/image3.png"/><Relationship Id="rId4" Type="http://schemas.openxmlformats.org/officeDocument/2006/relationships/image" Target="../media/image8.png"/><Relationship Id="rId5" Type="http://schemas.openxmlformats.org/officeDocument/2006/relationships/image" Target="../media/image14.png"/><Relationship Id="rId6" Type="http://schemas.openxmlformats.org/officeDocument/2006/relationships/image" Target="../media/image7.png"/><Relationship Id="rId7" Type="http://schemas.openxmlformats.org/officeDocument/2006/relationships/image" Target="../media/image6.png"/><Relationship Id="rId8" Type="http://schemas.openxmlformats.org/officeDocument/2006/relationships/image" Target="../media/image9.png"/><Relationship Id="rId9" Type="http://schemas.openxmlformats.org/officeDocument/2006/relationships/image" Target="../media/image15.png"/><Relationship Id="rId10" Type="http://schemas.openxmlformats.org/officeDocument/2006/relationships/image" Target="../media/image16.png"/><Relationship Id="rId11" Type="http://schemas.openxmlformats.org/officeDocument/2006/relationships/image" Target="../media/image17.png"/><Relationship Id="rId12" Type="http://schemas.openxmlformats.org/officeDocument/2006/relationships/image" Target="../media/image18.png"/><Relationship Id="rId13" Type="http://schemas.openxmlformats.org/officeDocument/2006/relationships/image" Target="../media/image19.png"/><Relationship Id="rId14" Type="http://schemas.openxmlformats.org/officeDocument/2006/relationships/image" Target="../media/image20.png"/><Relationship Id="rId15" Type="http://schemas.openxmlformats.org/officeDocument/2006/relationships/image" Target="../media/image4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Relationship Id="rId3" Type="http://schemas.openxmlformats.org/officeDocument/2006/relationships/image" Target="../media/image3.png"/><Relationship Id="rId4" Type="http://schemas.openxmlformats.org/officeDocument/2006/relationships/image" Target="../media/image21.png"/><Relationship Id="rId5" Type="http://schemas.openxmlformats.org/officeDocument/2006/relationships/image" Target="../media/image22.png"/><Relationship Id="rId6" Type="http://schemas.openxmlformats.org/officeDocument/2006/relationships/image" Target="../media/image23.png"/><Relationship Id="rId7" Type="http://schemas.openxmlformats.org/officeDocument/2006/relationships/image" Target="../media/image24.png"/><Relationship Id="rId8" Type="http://schemas.openxmlformats.org/officeDocument/2006/relationships/image" Target="../media/image25.png"/><Relationship Id="rId9" Type="http://schemas.openxmlformats.org/officeDocument/2006/relationships/image" Target="../media/image26.png"/><Relationship Id="rId10" Type="http://schemas.openxmlformats.org/officeDocument/2006/relationships/image" Target="../media/image27.png"/><Relationship Id="rId11" Type="http://schemas.openxmlformats.org/officeDocument/2006/relationships/image" Target="../media/image28.png"/><Relationship Id="rId12" Type="http://schemas.openxmlformats.org/officeDocument/2006/relationships/image" Target="../media/image29.png"/><Relationship Id="rId13" Type="http://schemas.openxmlformats.org/officeDocument/2006/relationships/image" Target="../media/image30.png"/><Relationship Id="rId14" Type="http://schemas.openxmlformats.org/officeDocument/2006/relationships/image" Target="../media/image31.png"/><Relationship Id="rId15" Type="http://schemas.openxmlformats.org/officeDocument/2006/relationships/image" Target="../media/image32.png"/><Relationship Id="rId16" Type="http://schemas.openxmlformats.org/officeDocument/2006/relationships/image" Target="../media/image33.png"/><Relationship Id="rId17" Type="http://schemas.openxmlformats.org/officeDocument/2006/relationships/image" Target="../media/image34.png"/><Relationship Id="rId18" Type="http://schemas.openxmlformats.org/officeDocument/2006/relationships/image" Target="../media/image35.png"/><Relationship Id="rId19" Type="http://schemas.openxmlformats.org/officeDocument/2006/relationships/image" Target="../media/image4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Relationship Id="rId3" Type="http://schemas.openxmlformats.org/officeDocument/2006/relationships/image" Target="../media/image3.png"/><Relationship Id="rId4" Type="http://schemas.openxmlformats.org/officeDocument/2006/relationships/image" Target="../media/image21.png"/><Relationship Id="rId5" Type="http://schemas.openxmlformats.org/officeDocument/2006/relationships/image" Target="../media/image24.png"/><Relationship Id="rId6" Type="http://schemas.openxmlformats.org/officeDocument/2006/relationships/image" Target="../media/image36.png"/><Relationship Id="rId7" Type="http://schemas.openxmlformats.org/officeDocument/2006/relationships/image" Target="../media/image22.png"/><Relationship Id="rId8" Type="http://schemas.openxmlformats.org/officeDocument/2006/relationships/image" Target="../media/image37.png"/><Relationship Id="rId9" Type="http://schemas.openxmlformats.org/officeDocument/2006/relationships/image" Target="../media/image38.png"/><Relationship Id="rId10" Type="http://schemas.openxmlformats.org/officeDocument/2006/relationships/image" Target="../media/image4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Relationship Id="rId3" Type="http://schemas.openxmlformats.org/officeDocument/2006/relationships/image" Target="../media/image3.png"/><Relationship Id="rId4" Type="http://schemas.openxmlformats.org/officeDocument/2006/relationships/image" Target="../media/image39.png"/><Relationship Id="rId5" Type="http://schemas.openxmlformats.org/officeDocument/2006/relationships/image" Target="../media/image40.png"/><Relationship Id="rId6" Type="http://schemas.openxmlformats.org/officeDocument/2006/relationships/image" Target="../media/image21.png"/><Relationship Id="rId7" Type="http://schemas.openxmlformats.org/officeDocument/2006/relationships/image" Target="../media/image41.png"/><Relationship Id="rId8" Type="http://schemas.openxmlformats.org/officeDocument/2006/relationships/image" Target="../media/image24.png"/><Relationship Id="rId9" Type="http://schemas.openxmlformats.org/officeDocument/2006/relationships/image" Target="../media/image36.png"/><Relationship Id="rId10" Type="http://schemas.openxmlformats.org/officeDocument/2006/relationships/image" Target="../media/image42.png"/><Relationship Id="rId11" Type="http://schemas.openxmlformats.org/officeDocument/2006/relationships/image" Target="../media/image22.png"/><Relationship Id="rId12" Type="http://schemas.openxmlformats.org/officeDocument/2006/relationships/image" Target="../media/image43.png"/><Relationship Id="rId13" Type="http://schemas.openxmlformats.org/officeDocument/2006/relationships/image" Target="../media/image44.png"/><Relationship Id="rId14" Type="http://schemas.openxmlformats.org/officeDocument/2006/relationships/image" Target="../media/image8.png"/><Relationship Id="rId15" Type="http://schemas.openxmlformats.org/officeDocument/2006/relationships/image" Target="../media/image7.png"/><Relationship Id="rId16" Type="http://schemas.openxmlformats.org/officeDocument/2006/relationships/image" Target="../media/image45.png"/><Relationship Id="rId17" Type="http://schemas.openxmlformats.org/officeDocument/2006/relationships/image" Target="../media/image46.png"/><Relationship Id="rId18" Type="http://schemas.openxmlformats.org/officeDocument/2006/relationships/image" Target="../media/image47.png"/><Relationship Id="rId19" Type="http://schemas.openxmlformats.org/officeDocument/2006/relationships/image" Target="../media/image48.png"/><Relationship Id="rId20" Type="http://schemas.openxmlformats.org/officeDocument/2006/relationships/image" Target="../media/image49.png"/><Relationship Id="rId21" Type="http://schemas.openxmlformats.org/officeDocument/2006/relationships/image" Target="../media/image50.png"/><Relationship Id="rId22" Type="http://schemas.openxmlformats.org/officeDocument/2006/relationships/image" Target="../media/image6.png"/><Relationship Id="rId23" Type="http://schemas.openxmlformats.org/officeDocument/2006/relationships/image" Target="../media/image51.png"/><Relationship Id="rId24" Type="http://schemas.openxmlformats.org/officeDocument/2006/relationships/image" Target="../media/image52.png"/><Relationship Id="rId25" Type="http://schemas.openxmlformats.org/officeDocument/2006/relationships/image" Target="../media/image53.png"/><Relationship Id="rId26" Type="http://schemas.openxmlformats.org/officeDocument/2006/relationships/image" Target="../media/image54.png"/><Relationship Id="rId27" Type="http://schemas.openxmlformats.org/officeDocument/2006/relationships/image" Target="../media/image4.pn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Relationship Id="rId3" Type="http://schemas.openxmlformats.org/officeDocument/2006/relationships/image" Target="../media/image3.png"/><Relationship Id="rId4" Type="http://schemas.openxmlformats.org/officeDocument/2006/relationships/image" Target="../media/image55.png"/><Relationship Id="rId5" Type="http://schemas.openxmlformats.org/officeDocument/2006/relationships/image" Target="../media/image56.png"/><Relationship Id="rId6" Type="http://schemas.openxmlformats.org/officeDocument/2006/relationships/image" Target="../media/image57.jpg"/><Relationship Id="rId7" Type="http://schemas.openxmlformats.org/officeDocument/2006/relationships/image" Target="../media/image58.png"/><Relationship Id="rId8" Type="http://schemas.openxmlformats.org/officeDocument/2006/relationships/image" Target="../media/image59.jpg"/><Relationship Id="rId9" Type="http://schemas.openxmlformats.org/officeDocument/2006/relationships/image" Target="../media/image60.png"/><Relationship Id="rId10" Type="http://schemas.openxmlformats.org/officeDocument/2006/relationships/image" Target="../media/image61.jpg"/><Relationship Id="rId11" Type="http://schemas.openxmlformats.org/officeDocument/2006/relationships/image" Target="../media/image62.png"/><Relationship Id="rId12" Type="http://schemas.openxmlformats.org/officeDocument/2006/relationships/image" Target="../media/image63.jpg"/><Relationship Id="rId13" Type="http://schemas.openxmlformats.org/officeDocument/2006/relationships/image" Target="../media/image64.png"/><Relationship Id="rId14" Type="http://schemas.openxmlformats.org/officeDocument/2006/relationships/image" Target="../media/image65.png"/><Relationship Id="rId15" Type="http://schemas.openxmlformats.org/officeDocument/2006/relationships/image" Target="../media/image66.png"/><Relationship Id="rId16" Type="http://schemas.openxmlformats.org/officeDocument/2006/relationships/image" Target="../media/image67.png"/><Relationship Id="rId17" Type="http://schemas.openxmlformats.org/officeDocument/2006/relationships/image" Target="../media/image68.png"/><Relationship Id="rId18" Type="http://schemas.openxmlformats.org/officeDocument/2006/relationships/image" Target="../media/image69.png"/><Relationship Id="rId19" Type="http://schemas.openxmlformats.org/officeDocument/2006/relationships/image" Target="../media/image17.png"/><Relationship Id="rId20" Type="http://schemas.openxmlformats.org/officeDocument/2006/relationships/image" Target="../media/image8.png"/><Relationship Id="rId21" Type="http://schemas.openxmlformats.org/officeDocument/2006/relationships/image" Target="../media/image18.png"/><Relationship Id="rId22" Type="http://schemas.openxmlformats.org/officeDocument/2006/relationships/image" Target="../media/image29.png"/><Relationship Id="rId23" Type="http://schemas.openxmlformats.org/officeDocument/2006/relationships/image" Target="../media/image52.png"/><Relationship Id="rId24" Type="http://schemas.openxmlformats.org/officeDocument/2006/relationships/image" Target="../media/image70.png"/><Relationship Id="rId25" Type="http://schemas.openxmlformats.org/officeDocument/2006/relationships/image" Target="../media/image6.png"/><Relationship Id="rId26" Type="http://schemas.openxmlformats.org/officeDocument/2006/relationships/image" Target="../media/image16.png"/><Relationship Id="rId27" Type="http://schemas.openxmlformats.org/officeDocument/2006/relationships/image" Target="../media/image71.png"/><Relationship Id="rId28" Type="http://schemas.openxmlformats.org/officeDocument/2006/relationships/image" Target="../media/image72.png"/><Relationship Id="rId29" Type="http://schemas.openxmlformats.org/officeDocument/2006/relationships/image" Target="../media/image73.jpg"/><Relationship Id="rId30" Type="http://schemas.openxmlformats.org/officeDocument/2006/relationships/image" Target="../media/image74.png"/><Relationship Id="rId31" Type="http://schemas.openxmlformats.org/officeDocument/2006/relationships/image" Target="../media/image75.jpg"/><Relationship Id="rId32" Type="http://schemas.openxmlformats.org/officeDocument/2006/relationships/image" Target="../media/image76.jpg"/><Relationship Id="rId33" Type="http://schemas.openxmlformats.org/officeDocument/2006/relationships/image" Target="../media/image77.png"/><Relationship Id="rId34" Type="http://schemas.openxmlformats.org/officeDocument/2006/relationships/image" Target="../media/image78.jpg"/><Relationship Id="rId35" Type="http://schemas.openxmlformats.org/officeDocument/2006/relationships/image" Target="../media/image7.png"/><Relationship Id="rId36" Type="http://schemas.openxmlformats.org/officeDocument/2006/relationships/image" Target="../media/image79.jpg"/><Relationship Id="rId37" Type="http://schemas.openxmlformats.org/officeDocument/2006/relationships/image" Target="../media/image80.jpg"/><Relationship Id="rId38" Type="http://schemas.openxmlformats.org/officeDocument/2006/relationships/image" Target="../media/image81.jpg"/><Relationship Id="rId39" Type="http://schemas.openxmlformats.org/officeDocument/2006/relationships/image" Target="../media/image82.png"/><Relationship Id="rId40" Type="http://schemas.openxmlformats.org/officeDocument/2006/relationships/image" Target="../media/image83.png"/><Relationship Id="rId41" Type="http://schemas.openxmlformats.org/officeDocument/2006/relationships/image" Target="../media/image4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Relationship Id="rId3" Type="http://schemas.openxmlformats.org/officeDocument/2006/relationships/image" Target="../media/image3.png"/><Relationship Id="rId4" Type="http://schemas.openxmlformats.org/officeDocument/2006/relationships/image" Target="../media/image4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43321" y="437488"/>
            <a:ext cx="1727835" cy="580390"/>
          </a:xfrm>
          <a:prstGeom prst="rect">
            <a:avLst/>
          </a:prstGeom>
        </p:spPr>
        <p:txBody>
          <a:bodyPr wrap="square" lIns="0" tIns="762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</a:t>
            </a:r>
            <a:endParaRPr sz="1400">
              <a:latin typeface="Lucida Calligraphy"/>
              <a:cs typeface="Lucida Calligraphy"/>
            </a:endParaRPr>
          </a:p>
          <a:p>
            <a:pPr marL="446405">
              <a:lnSpc>
                <a:spcPct val="100000"/>
              </a:lnSpc>
              <a:spcBef>
                <a:spcPts val="505"/>
              </a:spcBef>
            </a:pPr>
            <a:r>
              <a:rPr dirty="0" sz="1400" i="1">
                <a:latin typeface="Lucida Calligraphy"/>
                <a:cs typeface="Lucida Calligraphy"/>
              </a:rPr>
              <a:t>Y.</a:t>
            </a:r>
            <a:r>
              <a:rPr dirty="0" sz="1400" spc="-1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004316" y="527303"/>
            <a:ext cx="1514856" cy="52882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174800" y="454668"/>
            <a:ext cx="1175385" cy="582930"/>
          </a:xfrm>
          <a:prstGeom prst="rect">
            <a:avLst/>
          </a:prstGeom>
        </p:spPr>
        <p:txBody>
          <a:bodyPr wrap="square" lIns="0" tIns="7747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61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one:</a:t>
            </a:r>
            <a:endParaRPr sz="1400">
              <a:latin typeface="Lucida Calligraphy"/>
              <a:cs typeface="Lucida Calligraphy"/>
            </a:endParaRPr>
          </a:p>
          <a:p>
            <a:pPr algn="ctr">
              <a:lnSpc>
                <a:spcPct val="100000"/>
              </a:lnSpc>
              <a:spcBef>
                <a:spcPts val="515"/>
              </a:spcBef>
            </a:pPr>
            <a:r>
              <a:rPr dirty="0" sz="1400" spc="-5" i="1">
                <a:latin typeface="Lucida Calligraphy"/>
                <a:cs typeface="Lucida Calligraphy"/>
              </a:rPr>
              <a:t>Counters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29080" y="1301241"/>
            <a:ext cx="5307330" cy="8141334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469265" indent="-228600">
              <a:lnSpc>
                <a:spcPct val="100000"/>
              </a:lnSpc>
              <a:spcBef>
                <a:spcPts val="95"/>
              </a:spcBef>
              <a:buFont typeface="Wingdings"/>
              <a:buChar char=""/>
              <a:tabLst>
                <a:tab pos="469900" algn="l"/>
              </a:tabLst>
            </a:pPr>
            <a:r>
              <a:rPr dirty="0" u="heavy" sz="1600" spc="-5" b="1" i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Counters</a:t>
            </a:r>
            <a:endParaRPr sz="1600">
              <a:latin typeface="Calibri"/>
              <a:cs typeface="Calibri"/>
            </a:endParaRPr>
          </a:p>
          <a:p>
            <a:pPr algn="just" marL="12700" marR="6985" indent="199390">
              <a:lnSpc>
                <a:spcPct val="152600"/>
              </a:lnSpc>
              <a:spcBef>
                <a:spcPts val="445"/>
              </a:spcBef>
            </a:pPr>
            <a:r>
              <a:rPr dirty="0" sz="1400" spc="-5">
                <a:latin typeface="Calibri"/>
                <a:cs typeface="Calibri"/>
              </a:rPr>
              <a:t>The flip-flops </a:t>
            </a:r>
            <a:r>
              <a:rPr dirty="0" sz="1400">
                <a:latin typeface="Calibri"/>
                <a:cs typeface="Calibri"/>
              </a:rPr>
              <a:t>are </a:t>
            </a:r>
            <a:r>
              <a:rPr dirty="0" sz="1400" spc="-5">
                <a:latin typeface="Calibri"/>
                <a:cs typeface="Calibri"/>
              </a:rPr>
              <a:t>the main </a:t>
            </a:r>
            <a:r>
              <a:rPr dirty="0" sz="1400">
                <a:latin typeface="Calibri"/>
                <a:cs typeface="Calibri"/>
              </a:rPr>
              <a:t>logic </a:t>
            </a:r>
            <a:r>
              <a:rPr dirty="0" sz="1400" spc="-5">
                <a:latin typeface="Calibri"/>
                <a:cs typeface="Calibri"/>
              </a:rPr>
              <a:t>element, which </a:t>
            </a:r>
            <a:r>
              <a:rPr dirty="0" sz="1400">
                <a:latin typeface="Calibri"/>
                <a:cs typeface="Calibri"/>
              </a:rPr>
              <a:t>are used to build  </a:t>
            </a:r>
            <a:r>
              <a:rPr dirty="0" sz="1400" spc="-5">
                <a:latin typeface="Calibri"/>
                <a:cs typeface="Calibri"/>
              </a:rPr>
              <a:t>these circuits since flip-flops have the ability of </a:t>
            </a:r>
            <a:r>
              <a:rPr dirty="0" sz="1400">
                <a:latin typeface="Calibri"/>
                <a:cs typeface="Calibri"/>
              </a:rPr>
              <a:t>saving </a:t>
            </a:r>
            <a:r>
              <a:rPr dirty="0" sz="1400" spc="-5">
                <a:latin typeface="Calibri"/>
                <a:cs typeface="Calibri"/>
              </a:rPr>
              <a:t>information (the  previous outputs effect on the present output). </a:t>
            </a:r>
            <a:r>
              <a:rPr dirty="0" sz="1400">
                <a:latin typeface="Calibri"/>
                <a:cs typeface="Calibri"/>
              </a:rPr>
              <a:t>Flip-flops </a:t>
            </a:r>
            <a:r>
              <a:rPr dirty="0" sz="1400" spc="-5">
                <a:latin typeface="Calibri"/>
                <a:cs typeface="Calibri"/>
              </a:rPr>
              <a:t>are connected  </a:t>
            </a:r>
            <a:r>
              <a:rPr dirty="0" sz="1400">
                <a:latin typeface="Calibri"/>
                <a:cs typeface="Calibri"/>
              </a:rPr>
              <a:t>to </a:t>
            </a:r>
            <a:r>
              <a:rPr dirty="0" sz="1400" spc="-5">
                <a:latin typeface="Calibri"/>
                <a:cs typeface="Calibri"/>
              </a:rPr>
              <a:t>each other </a:t>
            </a:r>
            <a:r>
              <a:rPr dirty="0" sz="1400">
                <a:latin typeface="Calibri"/>
                <a:cs typeface="Calibri"/>
              </a:rPr>
              <a:t>in a certain way to obtain </a:t>
            </a:r>
            <a:r>
              <a:rPr dirty="0" sz="1400" spc="-5">
                <a:latin typeface="Calibri"/>
                <a:cs typeface="Calibri"/>
              </a:rPr>
              <a:t>the counters. The number of  flip-flops used and </a:t>
            </a:r>
            <a:r>
              <a:rPr dirty="0" sz="1400">
                <a:latin typeface="Calibri"/>
                <a:cs typeface="Calibri"/>
              </a:rPr>
              <a:t>the way in </a:t>
            </a:r>
            <a:r>
              <a:rPr dirty="0" sz="1400" spc="-5">
                <a:latin typeface="Calibri"/>
                <a:cs typeface="Calibri"/>
              </a:rPr>
              <a:t>which </a:t>
            </a:r>
            <a:r>
              <a:rPr dirty="0" sz="1400">
                <a:latin typeface="Calibri"/>
                <a:cs typeface="Calibri"/>
              </a:rPr>
              <a:t>they are </a:t>
            </a:r>
            <a:r>
              <a:rPr dirty="0" sz="1400" spc="-5">
                <a:latin typeface="Calibri"/>
                <a:cs typeface="Calibri"/>
              </a:rPr>
              <a:t>connected </a:t>
            </a:r>
            <a:r>
              <a:rPr dirty="0" sz="1400">
                <a:latin typeface="Calibri"/>
                <a:cs typeface="Calibri"/>
              </a:rPr>
              <a:t>determine </a:t>
            </a:r>
            <a:r>
              <a:rPr dirty="0" sz="1400" spc="-5">
                <a:latin typeface="Calibri"/>
                <a:cs typeface="Calibri"/>
              </a:rPr>
              <a:t>the  number of states </a:t>
            </a:r>
            <a:r>
              <a:rPr dirty="0" sz="1400">
                <a:latin typeface="Calibri"/>
                <a:cs typeface="Calibri"/>
              </a:rPr>
              <a:t>(called </a:t>
            </a:r>
            <a:r>
              <a:rPr dirty="0" sz="1400" spc="-5">
                <a:latin typeface="Calibri"/>
                <a:cs typeface="Calibri"/>
              </a:rPr>
              <a:t>modulus) </a:t>
            </a:r>
            <a:r>
              <a:rPr dirty="0" sz="1400">
                <a:latin typeface="Calibri"/>
                <a:cs typeface="Calibri"/>
              </a:rPr>
              <a:t>and the </a:t>
            </a:r>
            <a:r>
              <a:rPr dirty="0" sz="1400" spc="-5">
                <a:latin typeface="Calibri"/>
                <a:cs typeface="Calibri"/>
              </a:rPr>
              <a:t>specific sequence of states  that the counter goes through during each complete cycle. So </a:t>
            </a:r>
            <a:r>
              <a:rPr dirty="0" sz="1400">
                <a:latin typeface="Calibri"/>
                <a:cs typeface="Calibri"/>
              </a:rPr>
              <a:t>a </a:t>
            </a:r>
            <a:r>
              <a:rPr dirty="0" sz="1400" spc="-5">
                <a:latin typeface="Calibri"/>
                <a:cs typeface="Calibri"/>
              </a:rPr>
              <a:t>binary  mod-8 counter has </a:t>
            </a:r>
            <a:r>
              <a:rPr dirty="0" sz="1400">
                <a:latin typeface="Calibri"/>
                <a:cs typeface="Calibri"/>
              </a:rPr>
              <a:t>eight </a:t>
            </a:r>
            <a:r>
              <a:rPr dirty="0" sz="1400" spc="-5">
                <a:latin typeface="Calibri"/>
                <a:cs typeface="Calibri"/>
              </a:rPr>
              <a:t>count states, from </a:t>
            </a:r>
            <a:r>
              <a:rPr dirty="0" sz="1400" b="1" i="1">
                <a:latin typeface="Times New Roman"/>
                <a:cs typeface="Times New Roman"/>
              </a:rPr>
              <a:t>000</a:t>
            </a:r>
            <a:r>
              <a:rPr dirty="0" baseline="-12345" sz="1350" b="1" i="1">
                <a:latin typeface="Times New Roman"/>
                <a:cs typeface="Times New Roman"/>
              </a:rPr>
              <a:t>2 </a:t>
            </a:r>
            <a:r>
              <a:rPr dirty="0" sz="1400">
                <a:latin typeface="Calibri"/>
                <a:cs typeface="Calibri"/>
              </a:rPr>
              <a:t>to </a:t>
            </a:r>
            <a:r>
              <a:rPr dirty="0" sz="1400" spc="-5" b="1" i="1">
                <a:latin typeface="Times New Roman"/>
                <a:cs typeface="Times New Roman"/>
              </a:rPr>
              <a:t>111</a:t>
            </a:r>
            <a:r>
              <a:rPr dirty="0" baseline="-12345" sz="1350" spc="-7" b="1" i="1">
                <a:latin typeface="Times New Roman"/>
                <a:cs typeface="Times New Roman"/>
              </a:rPr>
              <a:t>2 </a:t>
            </a:r>
            <a:r>
              <a:rPr dirty="0" sz="1400" spc="-5">
                <a:latin typeface="Calibri"/>
                <a:cs typeface="Calibri"/>
              </a:rPr>
              <a:t>(e.g. </a:t>
            </a:r>
            <a:r>
              <a:rPr dirty="0" sz="1400" spc="-10">
                <a:latin typeface="Calibri"/>
                <a:cs typeface="Calibri"/>
              </a:rPr>
              <a:t>the </a:t>
            </a:r>
            <a:r>
              <a:rPr dirty="0" sz="1400" spc="-5">
                <a:latin typeface="Calibri"/>
                <a:cs typeface="Calibri"/>
              </a:rPr>
              <a:t>mod-8  counter actually counts from </a:t>
            </a:r>
            <a:r>
              <a:rPr dirty="0" sz="1400" b="1" i="1">
                <a:latin typeface="Times New Roman"/>
                <a:cs typeface="Times New Roman"/>
              </a:rPr>
              <a:t>0 </a:t>
            </a:r>
            <a:r>
              <a:rPr dirty="0" sz="1400">
                <a:latin typeface="Calibri"/>
                <a:cs typeface="Calibri"/>
              </a:rPr>
              <a:t>to </a:t>
            </a:r>
            <a:r>
              <a:rPr dirty="0" sz="1400" spc="-5" b="1" i="1">
                <a:latin typeface="Times New Roman"/>
                <a:cs typeface="Times New Roman"/>
              </a:rPr>
              <a:t>7</a:t>
            </a:r>
            <a:r>
              <a:rPr dirty="0" sz="1400" spc="-5">
                <a:latin typeface="Calibri"/>
                <a:cs typeface="Calibri"/>
              </a:rPr>
              <a:t>). Counters </a:t>
            </a:r>
            <a:r>
              <a:rPr dirty="0" sz="1400">
                <a:latin typeface="Calibri"/>
                <a:cs typeface="Calibri"/>
              </a:rPr>
              <a:t>are mainly </a:t>
            </a:r>
            <a:r>
              <a:rPr dirty="0" sz="1400" spc="-5">
                <a:latin typeface="Calibri"/>
                <a:cs typeface="Calibri"/>
              </a:rPr>
              <a:t>used </a:t>
            </a:r>
            <a:r>
              <a:rPr dirty="0" sz="1400">
                <a:latin typeface="Calibri"/>
                <a:cs typeface="Calibri"/>
              </a:rPr>
              <a:t>in  </a:t>
            </a:r>
            <a:r>
              <a:rPr dirty="0" sz="1400" spc="-5">
                <a:latin typeface="Calibri"/>
                <a:cs typeface="Calibri"/>
              </a:rPr>
              <a:t>counting applications, </a:t>
            </a:r>
            <a:r>
              <a:rPr dirty="0" sz="1400">
                <a:latin typeface="Calibri"/>
                <a:cs typeface="Calibri"/>
              </a:rPr>
              <a:t>where </a:t>
            </a:r>
            <a:r>
              <a:rPr dirty="0" sz="1400" spc="-5">
                <a:latin typeface="Calibri"/>
                <a:cs typeface="Calibri"/>
              </a:rPr>
              <a:t>they either measure the time interval  between </a:t>
            </a:r>
            <a:r>
              <a:rPr dirty="0" sz="1400">
                <a:latin typeface="Calibri"/>
                <a:cs typeface="Calibri"/>
              </a:rPr>
              <a:t>two </a:t>
            </a:r>
            <a:r>
              <a:rPr dirty="0" sz="1400" spc="-5">
                <a:latin typeface="Calibri"/>
                <a:cs typeface="Calibri"/>
              </a:rPr>
              <a:t>unknown time </a:t>
            </a:r>
            <a:r>
              <a:rPr dirty="0" sz="1400">
                <a:latin typeface="Calibri"/>
                <a:cs typeface="Calibri"/>
              </a:rPr>
              <a:t>instants </a:t>
            </a:r>
            <a:r>
              <a:rPr dirty="0" sz="1400" spc="-5">
                <a:latin typeface="Calibri"/>
                <a:cs typeface="Calibri"/>
              </a:rPr>
              <a:t>or measure the frequency of </a:t>
            </a:r>
            <a:r>
              <a:rPr dirty="0" sz="1400">
                <a:latin typeface="Calibri"/>
                <a:cs typeface="Calibri"/>
              </a:rPr>
              <a:t>a  given </a:t>
            </a:r>
            <a:r>
              <a:rPr dirty="0" sz="1400" spc="-5">
                <a:latin typeface="Calibri"/>
                <a:cs typeface="Calibri"/>
              </a:rPr>
              <a:t>signal. Counters </a:t>
            </a:r>
            <a:r>
              <a:rPr dirty="0" sz="1400">
                <a:latin typeface="Calibri"/>
                <a:cs typeface="Calibri"/>
              </a:rPr>
              <a:t>are </a:t>
            </a:r>
            <a:r>
              <a:rPr dirty="0" sz="1400" spc="-5">
                <a:latin typeface="Calibri"/>
                <a:cs typeface="Calibri"/>
              </a:rPr>
              <a:t>divided </a:t>
            </a:r>
            <a:r>
              <a:rPr dirty="0" sz="1400">
                <a:latin typeface="Calibri"/>
                <a:cs typeface="Calibri"/>
              </a:rPr>
              <a:t>in to </a:t>
            </a:r>
            <a:r>
              <a:rPr dirty="0" sz="1400" spc="-5">
                <a:latin typeface="Calibri"/>
                <a:cs typeface="Calibri"/>
              </a:rPr>
              <a:t>two categories which </a:t>
            </a:r>
            <a:r>
              <a:rPr dirty="0" sz="1400">
                <a:latin typeface="Calibri"/>
                <a:cs typeface="Calibri"/>
              </a:rPr>
              <a:t>are  </a:t>
            </a:r>
            <a:r>
              <a:rPr dirty="0" sz="1400" spc="-5">
                <a:latin typeface="Calibri"/>
                <a:cs typeface="Calibri"/>
              </a:rPr>
              <a:t>asynchronous and synchronous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counters.</a:t>
            </a:r>
            <a:endParaRPr sz="1400">
              <a:latin typeface="Calibri"/>
              <a:cs typeface="Calibri"/>
            </a:endParaRPr>
          </a:p>
          <a:p>
            <a:pPr marL="240665">
              <a:lnSpc>
                <a:spcPct val="100000"/>
              </a:lnSpc>
              <a:spcBef>
                <a:spcPts val="875"/>
              </a:spcBef>
            </a:pPr>
            <a:r>
              <a:rPr dirty="0" sz="1400" spc="-5" b="1">
                <a:latin typeface="Calibri"/>
                <a:cs typeface="Calibri"/>
              </a:rPr>
              <a:t>1- Asynchronous</a:t>
            </a:r>
            <a:r>
              <a:rPr dirty="0" sz="1400" spc="3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Counters</a:t>
            </a:r>
            <a:endParaRPr sz="1400">
              <a:latin typeface="Calibri"/>
              <a:cs typeface="Calibri"/>
            </a:endParaRPr>
          </a:p>
          <a:p>
            <a:pPr algn="just" marL="12700" marR="5080" indent="238760">
              <a:lnSpc>
                <a:spcPct val="152600"/>
              </a:lnSpc>
              <a:spcBef>
                <a:spcPts val="5"/>
              </a:spcBef>
            </a:pPr>
            <a:r>
              <a:rPr dirty="0" sz="1400" spc="-5">
                <a:latin typeface="Calibri"/>
                <a:cs typeface="Calibri"/>
              </a:rPr>
              <a:t>Asynchronous counter </a:t>
            </a:r>
            <a:r>
              <a:rPr dirty="0" sz="1400">
                <a:latin typeface="Calibri"/>
                <a:cs typeface="Calibri"/>
              </a:rPr>
              <a:t>is a </a:t>
            </a:r>
            <a:r>
              <a:rPr dirty="0" sz="1400" spc="-5">
                <a:latin typeface="Calibri"/>
                <a:cs typeface="Calibri"/>
              </a:rPr>
              <a:t>cascaded arrangement of flip-flops where  the output of one </a:t>
            </a:r>
            <a:r>
              <a:rPr dirty="0" sz="1400">
                <a:latin typeface="Calibri"/>
                <a:cs typeface="Calibri"/>
              </a:rPr>
              <a:t>flip-flop drives </a:t>
            </a:r>
            <a:r>
              <a:rPr dirty="0" sz="1400" spc="-5">
                <a:latin typeface="Calibri"/>
                <a:cs typeface="Calibri"/>
              </a:rPr>
              <a:t>the clock input of the </a:t>
            </a:r>
            <a:r>
              <a:rPr dirty="0" sz="1400">
                <a:latin typeface="Calibri"/>
                <a:cs typeface="Calibri"/>
              </a:rPr>
              <a:t>following flip-  </a:t>
            </a:r>
            <a:r>
              <a:rPr dirty="0" sz="1400" spc="-5">
                <a:latin typeface="Calibri"/>
                <a:cs typeface="Calibri"/>
              </a:rPr>
              <a:t>flop. The number of flip-flops </a:t>
            </a:r>
            <a:r>
              <a:rPr dirty="0" sz="1400">
                <a:latin typeface="Calibri"/>
                <a:cs typeface="Calibri"/>
              </a:rPr>
              <a:t>in </a:t>
            </a:r>
            <a:r>
              <a:rPr dirty="0" sz="1400" spc="-5">
                <a:latin typeface="Calibri"/>
                <a:cs typeface="Calibri"/>
              </a:rPr>
              <a:t>the cascaded arrangement depends  upon the number of different </a:t>
            </a:r>
            <a:r>
              <a:rPr dirty="0" sz="1400">
                <a:latin typeface="Calibri"/>
                <a:cs typeface="Calibri"/>
              </a:rPr>
              <a:t>logic </a:t>
            </a:r>
            <a:r>
              <a:rPr dirty="0" sz="1400" spc="-5">
                <a:latin typeface="Calibri"/>
                <a:cs typeface="Calibri"/>
              </a:rPr>
              <a:t>states </a:t>
            </a:r>
            <a:r>
              <a:rPr dirty="0" sz="1400">
                <a:latin typeface="Calibri"/>
                <a:cs typeface="Calibri"/>
              </a:rPr>
              <a:t>that it goes </a:t>
            </a:r>
            <a:r>
              <a:rPr dirty="0" sz="1400" spc="-5">
                <a:latin typeface="Calibri"/>
                <a:cs typeface="Calibri"/>
              </a:rPr>
              <a:t>through </a:t>
            </a:r>
            <a:r>
              <a:rPr dirty="0" sz="1400">
                <a:latin typeface="Calibri"/>
                <a:cs typeface="Calibri"/>
              </a:rPr>
              <a:t>before it  </a:t>
            </a:r>
            <a:r>
              <a:rPr dirty="0" sz="1400" spc="-5">
                <a:latin typeface="Calibri"/>
                <a:cs typeface="Calibri"/>
              </a:rPr>
              <a:t>repeats the sequence, </a:t>
            </a:r>
            <a:r>
              <a:rPr dirty="0" sz="1400">
                <a:latin typeface="Calibri"/>
                <a:cs typeface="Calibri"/>
              </a:rPr>
              <a:t>a </a:t>
            </a:r>
            <a:r>
              <a:rPr dirty="0" sz="1400" spc="-5">
                <a:latin typeface="Calibri"/>
                <a:cs typeface="Calibri"/>
              </a:rPr>
              <a:t>parameter </a:t>
            </a:r>
            <a:r>
              <a:rPr dirty="0" sz="1400">
                <a:latin typeface="Calibri"/>
                <a:cs typeface="Calibri"/>
              </a:rPr>
              <a:t>known as </a:t>
            </a:r>
            <a:r>
              <a:rPr dirty="0" sz="1400" spc="-5">
                <a:latin typeface="Calibri"/>
                <a:cs typeface="Calibri"/>
              </a:rPr>
              <a:t>the modulus of the  counter. In </a:t>
            </a:r>
            <a:r>
              <a:rPr dirty="0" sz="1400">
                <a:latin typeface="Calibri"/>
                <a:cs typeface="Calibri"/>
              </a:rPr>
              <a:t>an </a:t>
            </a:r>
            <a:r>
              <a:rPr dirty="0" sz="1400" spc="-5">
                <a:latin typeface="Calibri"/>
                <a:cs typeface="Calibri"/>
              </a:rPr>
              <a:t>asynchronous, </a:t>
            </a:r>
            <a:r>
              <a:rPr dirty="0" sz="1400">
                <a:latin typeface="Calibri"/>
                <a:cs typeface="Calibri"/>
              </a:rPr>
              <a:t>also </a:t>
            </a:r>
            <a:r>
              <a:rPr dirty="0" sz="1400" spc="-5">
                <a:latin typeface="Calibri"/>
                <a:cs typeface="Calibri"/>
              </a:rPr>
              <a:t>called </a:t>
            </a:r>
            <a:r>
              <a:rPr dirty="0" sz="1400">
                <a:latin typeface="Calibri"/>
                <a:cs typeface="Calibri"/>
              </a:rPr>
              <a:t>a </a:t>
            </a:r>
            <a:r>
              <a:rPr dirty="0" sz="1400" spc="-5">
                <a:latin typeface="Calibri"/>
                <a:cs typeface="Calibri"/>
              </a:rPr>
              <a:t>ripple counter or </a:t>
            </a:r>
            <a:r>
              <a:rPr dirty="0" sz="1400">
                <a:latin typeface="Calibri"/>
                <a:cs typeface="Calibri"/>
              </a:rPr>
              <a:t>a </a:t>
            </a:r>
            <a:r>
              <a:rPr dirty="0" sz="1400" spc="-5">
                <a:latin typeface="Calibri"/>
                <a:cs typeface="Calibri"/>
              </a:rPr>
              <a:t>serial  counter, the clock input </a:t>
            </a:r>
            <a:r>
              <a:rPr dirty="0" sz="1400">
                <a:latin typeface="Calibri"/>
                <a:cs typeface="Calibri"/>
              </a:rPr>
              <a:t>is applied </a:t>
            </a:r>
            <a:r>
              <a:rPr dirty="0" sz="1400" spc="-5">
                <a:latin typeface="Calibri"/>
                <a:cs typeface="Calibri"/>
              </a:rPr>
              <a:t>only </a:t>
            </a:r>
            <a:r>
              <a:rPr dirty="0" sz="1400">
                <a:latin typeface="Calibri"/>
                <a:cs typeface="Calibri"/>
              </a:rPr>
              <a:t>to </a:t>
            </a:r>
            <a:r>
              <a:rPr dirty="0" sz="1400" spc="-5">
                <a:latin typeface="Calibri"/>
                <a:cs typeface="Calibri"/>
              </a:rPr>
              <a:t>the </a:t>
            </a:r>
            <a:r>
              <a:rPr dirty="0" sz="1400">
                <a:latin typeface="Calibri"/>
                <a:cs typeface="Calibri"/>
              </a:rPr>
              <a:t>first flip-flop in </a:t>
            </a:r>
            <a:r>
              <a:rPr dirty="0" sz="1400" spc="-5">
                <a:latin typeface="Calibri"/>
                <a:cs typeface="Calibri"/>
              </a:rPr>
              <a:t>the  cascaded arrangement. The clock input </a:t>
            </a:r>
            <a:r>
              <a:rPr dirty="0" sz="1400">
                <a:latin typeface="Calibri"/>
                <a:cs typeface="Calibri"/>
              </a:rPr>
              <a:t>to </a:t>
            </a:r>
            <a:r>
              <a:rPr dirty="0" sz="1400" spc="-5">
                <a:latin typeface="Calibri"/>
                <a:cs typeface="Calibri"/>
              </a:rPr>
              <a:t>any subsequent flip-flop  comes from the output of </a:t>
            </a:r>
            <a:r>
              <a:rPr dirty="0" sz="1400">
                <a:latin typeface="Calibri"/>
                <a:cs typeface="Calibri"/>
              </a:rPr>
              <a:t>its </a:t>
            </a:r>
            <a:r>
              <a:rPr dirty="0" sz="1400" spc="-5">
                <a:latin typeface="Calibri"/>
                <a:cs typeface="Calibri"/>
              </a:rPr>
              <a:t>immediately preceding flip-flop. For  instance,</a:t>
            </a:r>
            <a:r>
              <a:rPr dirty="0" sz="1400" spc="18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the</a:t>
            </a:r>
            <a:r>
              <a:rPr dirty="0" sz="1400" spc="19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output</a:t>
            </a:r>
            <a:r>
              <a:rPr dirty="0" sz="1400" spc="19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of</a:t>
            </a:r>
            <a:r>
              <a:rPr dirty="0" sz="1400" spc="18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the</a:t>
            </a:r>
            <a:r>
              <a:rPr dirty="0" sz="1400" spc="19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first</a:t>
            </a:r>
            <a:r>
              <a:rPr dirty="0" sz="1400" spc="18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flip-flop</a:t>
            </a:r>
            <a:r>
              <a:rPr dirty="0" sz="1400" spc="18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acts</a:t>
            </a:r>
            <a:r>
              <a:rPr dirty="0" sz="1400" spc="19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as</a:t>
            </a:r>
            <a:r>
              <a:rPr dirty="0" sz="1400" spc="19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the</a:t>
            </a:r>
            <a:r>
              <a:rPr dirty="0" sz="1400" spc="19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clock</a:t>
            </a:r>
            <a:r>
              <a:rPr dirty="0" sz="1400" spc="18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input</a:t>
            </a:r>
            <a:r>
              <a:rPr dirty="0" sz="1400" spc="18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to</a:t>
            </a:r>
            <a:r>
              <a:rPr dirty="0" sz="1400" spc="19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the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3694048" y="9799649"/>
            <a:ext cx="18034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2005"/>
              </a:lnSpc>
            </a:pPr>
            <a:fld id="{81D60167-4931-47E6-BA6A-407CBD079E47}" type="slidenum">
              <a:rPr dirty="0" sz="2000">
                <a:latin typeface="Calibri"/>
                <a:cs typeface="Calibri"/>
              </a:rPr>
              <a:t>1</a:t>
            </a:fld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43321" y="437488"/>
            <a:ext cx="1727835" cy="580390"/>
          </a:xfrm>
          <a:prstGeom prst="rect">
            <a:avLst/>
          </a:prstGeom>
        </p:spPr>
        <p:txBody>
          <a:bodyPr wrap="square" lIns="0" tIns="762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</a:t>
            </a:r>
            <a:endParaRPr sz="1400">
              <a:latin typeface="Lucida Calligraphy"/>
              <a:cs typeface="Lucida Calligraphy"/>
            </a:endParaRPr>
          </a:p>
          <a:p>
            <a:pPr marL="446405">
              <a:lnSpc>
                <a:spcPct val="100000"/>
              </a:lnSpc>
              <a:spcBef>
                <a:spcPts val="505"/>
              </a:spcBef>
            </a:pPr>
            <a:r>
              <a:rPr dirty="0" sz="1400" i="1">
                <a:latin typeface="Lucida Calligraphy"/>
                <a:cs typeface="Lucida Calligraphy"/>
              </a:rPr>
              <a:t>Y.</a:t>
            </a:r>
            <a:r>
              <a:rPr dirty="0" sz="1400" spc="-1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004316" y="527303"/>
            <a:ext cx="1514856" cy="52882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174800" y="454668"/>
            <a:ext cx="1175385" cy="582930"/>
          </a:xfrm>
          <a:prstGeom prst="rect">
            <a:avLst/>
          </a:prstGeom>
        </p:spPr>
        <p:txBody>
          <a:bodyPr wrap="square" lIns="0" tIns="7747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61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one:</a:t>
            </a:r>
            <a:endParaRPr sz="1400">
              <a:latin typeface="Lucida Calligraphy"/>
              <a:cs typeface="Lucida Calligraphy"/>
            </a:endParaRPr>
          </a:p>
          <a:p>
            <a:pPr algn="ctr">
              <a:lnSpc>
                <a:spcPct val="100000"/>
              </a:lnSpc>
              <a:spcBef>
                <a:spcPts val="515"/>
              </a:spcBef>
            </a:pPr>
            <a:r>
              <a:rPr dirty="0" sz="1400" spc="-5" i="1">
                <a:latin typeface="Lucida Calligraphy"/>
                <a:cs typeface="Lucida Calligraphy"/>
              </a:rPr>
              <a:t>Counters</a:t>
            </a:r>
            <a:endParaRPr sz="1400">
              <a:latin typeface="Lucida Calligraphy"/>
              <a:cs typeface="Lucida Calligraphy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1554225" y="7153402"/>
          <a:ext cx="1797050" cy="24574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7345"/>
                <a:gridCol w="353695"/>
                <a:gridCol w="334645"/>
                <a:gridCol w="762635"/>
              </a:tblGrid>
              <a:tr h="251459">
                <a:tc>
                  <a:txBody>
                    <a:bodyPr/>
                    <a:lstStyle/>
                    <a:p>
                      <a:pPr algn="ctr" marL="635">
                        <a:lnSpc>
                          <a:spcPts val="1335"/>
                        </a:lnSpc>
                      </a:pPr>
                      <a:r>
                        <a:rPr dirty="0" u="heavy" sz="14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C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20014">
                        <a:lnSpc>
                          <a:spcPts val="1335"/>
                        </a:lnSpc>
                      </a:pPr>
                      <a:r>
                        <a:rPr dirty="0" u="heavy" sz="14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B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90170">
                        <a:lnSpc>
                          <a:spcPts val="1335"/>
                        </a:lnSpc>
                      </a:pPr>
                      <a:r>
                        <a:rPr dirty="0" u="heavy" sz="14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A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20955">
                        <a:lnSpc>
                          <a:spcPts val="1335"/>
                        </a:lnSpc>
                      </a:pPr>
                      <a:r>
                        <a:rPr dirty="0" u="heavy" sz="1400" spc="-5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COUNT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32537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8575"/>
                </a:tc>
                <a:tc>
                  <a:txBody>
                    <a:bodyPr/>
                    <a:lstStyle/>
                    <a:p>
                      <a:pPr algn="r" marR="12509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8575"/>
                </a:tc>
                <a:tc>
                  <a:txBody>
                    <a:bodyPr/>
                    <a:lstStyle/>
                    <a:p>
                      <a:pPr algn="r" marR="9906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8575"/>
                </a:tc>
                <a:tc>
                  <a:txBody>
                    <a:bodyPr/>
                    <a:lstStyle/>
                    <a:p>
                      <a:pPr algn="ctr" marR="2159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8575"/>
                </a:tc>
              </a:tr>
              <a:tr h="32537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5"/>
                </a:tc>
                <a:tc>
                  <a:txBody>
                    <a:bodyPr/>
                    <a:lstStyle/>
                    <a:p>
                      <a:pPr algn="r" marR="12509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5"/>
                </a:tc>
                <a:tc>
                  <a:txBody>
                    <a:bodyPr/>
                    <a:lstStyle/>
                    <a:p>
                      <a:pPr algn="r" marR="9906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5"/>
                </a:tc>
                <a:tc>
                  <a:txBody>
                    <a:bodyPr/>
                    <a:lstStyle/>
                    <a:p>
                      <a:pPr algn="ctr" marR="2159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5"/>
                </a:tc>
              </a:tr>
              <a:tr h="32556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8575"/>
                </a:tc>
                <a:tc>
                  <a:txBody>
                    <a:bodyPr/>
                    <a:lstStyle/>
                    <a:p>
                      <a:pPr algn="r" marR="12509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8575"/>
                </a:tc>
                <a:tc>
                  <a:txBody>
                    <a:bodyPr/>
                    <a:lstStyle/>
                    <a:p>
                      <a:pPr algn="r" marR="9906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8575"/>
                </a:tc>
                <a:tc>
                  <a:txBody>
                    <a:bodyPr/>
                    <a:lstStyle/>
                    <a:p>
                      <a:pPr algn="ctr" marR="2159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2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8575"/>
                </a:tc>
              </a:tr>
              <a:tr h="32632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5"/>
                </a:tc>
                <a:tc>
                  <a:txBody>
                    <a:bodyPr/>
                    <a:lstStyle/>
                    <a:p>
                      <a:pPr algn="r" marR="12509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5"/>
                </a:tc>
                <a:tc>
                  <a:txBody>
                    <a:bodyPr/>
                    <a:lstStyle/>
                    <a:p>
                      <a:pPr algn="r" marR="9906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5"/>
                </a:tc>
                <a:tc>
                  <a:txBody>
                    <a:bodyPr/>
                    <a:lstStyle/>
                    <a:p>
                      <a:pPr algn="ctr" marR="2159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3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5"/>
                </a:tc>
              </a:tr>
              <a:tr h="32537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34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4"/>
                </a:tc>
                <a:tc>
                  <a:txBody>
                    <a:bodyPr/>
                    <a:lstStyle/>
                    <a:p>
                      <a:pPr algn="r" marR="125095">
                        <a:lnSpc>
                          <a:spcPct val="100000"/>
                        </a:lnSpc>
                        <a:spcBef>
                          <a:spcPts val="234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4"/>
                </a:tc>
                <a:tc>
                  <a:txBody>
                    <a:bodyPr/>
                    <a:lstStyle/>
                    <a:p>
                      <a:pPr algn="r" marR="99060">
                        <a:lnSpc>
                          <a:spcPct val="100000"/>
                        </a:lnSpc>
                        <a:spcBef>
                          <a:spcPts val="234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4"/>
                </a:tc>
                <a:tc>
                  <a:txBody>
                    <a:bodyPr/>
                    <a:lstStyle/>
                    <a:p>
                      <a:pPr algn="ctr" marR="21590">
                        <a:lnSpc>
                          <a:spcPct val="100000"/>
                        </a:lnSpc>
                        <a:spcBef>
                          <a:spcPts val="234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4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4"/>
                </a:tc>
              </a:tr>
              <a:tr h="3253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209"/>
                </a:tc>
                <a:tc>
                  <a:txBody>
                    <a:bodyPr/>
                    <a:lstStyle/>
                    <a:p>
                      <a:pPr algn="r" marR="12509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209"/>
                </a:tc>
                <a:tc>
                  <a:txBody>
                    <a:bodyPr/>
                    <a:lstStyle/>
                    <a:p>
                      <a:pPr algn="r" marR="9906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209"/>
                </a:tc>
                <a:tc>
                  <a:txBody>
                    <a:bodyPr/>
                    <a:lstStyle/>
                    <a:p>
                      <a:pPr algn="ctr" marR="2159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5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209"/>
                </a:tc>
              </a:tr>
              <a:tr h="252196">
                <a:tc>
                  <a:txBody>
                    <a:bodyPr/>
                    <a:lstStyle/>
                    <a:p>
                      <a:pPr algn="ctr">
                        <a:lnSpc>
                          <a:spcPts val="1650"/>
                        </a:lnSpc>
                        <a:spcBef>
                          <a:spcPts val="234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4"/>
                </a:tc>
                <a:tc>
                  <a:txBody>
                    <a:bodyPr/>
                    <a:lstStyle/>
                    <a:p>
                      <a:pPr algn="r" marR="125095">
                        <a:lnSpc>
                          <a:spcPts val="1650"/>
                        </a:lnSpc>
                        <a:spcBef>
                          <a:spcPts val="234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4"/>
                </a:tc>
                <a:tc>
                  <a:txBody>
                    <a:bodyPr/>
                    <a:lstStyle/>
                    <a:p>
                      <a:pPr algn="r" marR="99060">
                        <a:lnSpc>
                          <a:spcPts val="1650"/>
                        </a:lnSpc>
                        <a:spcBef>
                          <a:spcPts val="234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4"/>
                </a:tc>
                <a:tc>
                  <a:txBody>
                    <a:bodyPr/>
                    <a:lstStyle/>
                    <a:p>
                      <a:pPr algn="ctr" marR="21590">
                        <a:lnSpc>
                          <a:spcPts val="1650"/>
                        </a:lnSpc>
                        <a:spcBef>
                          <a:spcPts val="234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4"/>
                </a:tc>
              </a:tr>
            </a:tbl>
          </a:graphicData>
        </a:graphic>
      </p:graphicFrame>
      <p:sp>
        <p:nvSpPr>
          <p:cNvPr id="7" name="object 7"/>
          <p:cNvSpPr/>
          <p:nvPr/>
        </p:nvSpPr>
        <p:spPr>
          <a:xfrm>
            <a:off x="2537460" y="4094987"/>
            <a:ext cx="2542032" cy="25298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129080" y="4075302"/>
            <a:ext cx="5304790" cy="26555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722755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Fig </a:t>
            </a:r>
            <a:r>
              <a:rPr dirty="0" sz="1400">
                <a:latin typeface="Calibri"/>
                <a:cs typeface="Calibri"/>
              </a:rPr>
              <a:t>9 </a:t>
            </a:r>
            <a:r>
              <a:rPr dirty="0" sz="1400" spc="-5">
                <a:latin typeface="Calibri"/>
                <a:cs typeface="Calibri"/>
              </a:rPr>
              <a:t>(Mod </a:t>
            </a:r>
            <a:r>
              <a:rPr dirty="0" sz="1400">
                <a:latin typeface="Calibri"/>
                <a:cs typeface="Calibri"/>
              </a:rPr>
              <a:t>5) T </a:t>
            </a:r>
            <a:r>
              <a:rPr dirty="0" sz="1400" spc="-5">
                <a:latin typeface="Calibri"/>
                <a:cs typeface="Calibri"/>
              </a:rPr>
              <a:t>up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counter</a:t>
            </a:r>
            <a:endParaRPr sz="1400">
              <a:latin typeface="Calibri"/>
              <a:cs typeface="Calibri"/>
            </a:endParaRPr>
          </a:p>
          <a:p>
            <a:pPr algn="just" marL="12700" marR="5080">
              <a:lnSpc>
                <a:spcPct val="151300"/>
              </a:lnSpc>
              <a:spcBef>
                <a:spcPts val="1015"/>
              </a:spcBef>
            </a:pPr>
            <a:r>
              <a:rPr dirty="0" sz="1400" spc="-5">
                <a:latin typeface="Calibri"/>
                <a:cs typeface="Calibri"/>
              </a:rPr>
              <a:t>HW</a:t>
            </a:r>
            <a:r>
              <a:rPr dirty="0" baseline="-12345" sz="1350" spc="-7">
                <a:latin typeface="Calibri"/>
                <a:cs typeface="Calibri"/>
              </a:rPr>
              <a:t>5</a:t>
            </a:r>
            <a:r>
              <a:rPr dirty="0" sz="1400" spc="-5">
                <a:latin typeface="Calibri"/>
                <a:cs typeface="Calibri"/>
              </a:rPr>
              <a:t>: </a:t>
            </a:r>
            <a:r>
              <a:rPr dirty="0" sz="1400">
                <a:latin typeface="Calibri"/>
                <a:cs typeface="Calibri"/>
              </a:rPr>
              <a:t>design a </a:t>
            </a:r>
            <a:r>
              <a:rPr dirty="0" sz="1400" spc="-20">
                <a:latin typeface="Calibri"/>
                <a:cs typeface="Calibri"/>
              </a:rPr>
              <a:t>(</a:t>
            </a:r>
            <a:r>
              <a:rPr dirty="0" sz="1450" spc="-20" b="1" i="1">
                <a:latin typeface="Cambria Math"/>
                <a:cs typeface="Cambria Math"/>
              </a:rPr>
              <a:t>Mod8</a:t>
            </a:r>
            <a:r>
              <a:rPr dirty="0" sz="1400" spc="-20">
                <a:latin typeface="Calibri"/>
                <a:cs typeface="Calibri"/>
              </a:rPr>
              <a:t>) </a:t>
            </a:r>
            <a:r>
              <a:rPr dirty="0" sz="1400" spc="-5">
                <a:latin typeface="Calibri"/>
                <a:cs typeface="Calibri"/>
              </a:rPr>
              <a:t>up counter using </a:t>
            </a:r>
            <a:r>
              <a:rPr dirty="0" sz="1450" spc="-15" b="1" i="1">
                <a:latin typeface="Cambria Math"/>
                <a:cs typeface="Cambria Math"/>
              </a:rPr>
              <a:t>D </a:t>
            </a:r>
            <a:r>
              <a:rPr dirty="0" sz="1400" spc="-5">
                <a:latin typeface="Calibri"/>
                <a:cs typeface="Calibri"/>
              </a:rPr>
              <a:t>flip-flops </a:t>
            </a:r>
            <a:r>
              <a:rPr dirty="0" sz="1400">
                <a:latin typeface="Calibri"/>
                <a:cs typeface="Calibri"/>
              </a:rPr>
              <a:t>with </a:t>
            </a:r>
            <a:r>
              <a:rPr dirty="0" sz="1400" spc="-5">
                <a:latin typeface="Calibri"/>
                <a:cs typeface="Calibri"/>
              </a:rPr>
              <a:t>negative edge  clock pulse, use </a:t>
            </a:r>
            <a:r>
              <a:rPr dirty="0" sz="1400" b="1" i="1">
                <a:latin typeface="Calibri"/>
                <a:cs typeface="Calibri"/>
              </a:rPr>
              <a:t>AND </a:t>
            </a:r>
            <a:r>
              <a:rPr dirty="0" sz="1400">
                <a:latin typeface="Calibri"/>
                <a:cs typeface="Calibri"/>
              </a:rPr>
              <a:t>gate as a </a:t>
            </a:r>
            <a:r>
              <a:rPr dirty="0" sz="1400" spc="-5">
                <a:latin typeface="Calibri"/>
                <a:cs typeface="Calibri"/>
              </a:rPr>
              <a:t>control unit. Draw the </a:t>
            </a:r>
            <a:r>
              <a:rPr dirty="0" sz="1400">
                <a:latin typeface="Calibri"/>
                <a:cs typeface="Calibri"/>
              </a:rPr>
              <a:t>timing diagram </a:t>
            </a:r>
            <a:r>
              <a:rPr dirty="0" sz="1400" spc="-5">
                <a:latin typeface="Calibri"/>
                <a:cs typeface="Calibri"/>
              </a:rPr>
              <a:t>and  truth table </a:t>
            </a:r>
            <a:r>
              <a:rPr dirty="0" sz="1400">
                <a:latin typeface="Calibri"/>
                <a:cs typeface="Calibri"/>
              </a:rPr>
              <a:t>for </a:t>
            </a:r>
            <a:r>
              <a:rPr dirty="0" sz="1400" spc="-5">
                <a:latin typeface="Calibri"/>
                <a:cs typeface="Calibri"/>
              </a:rPr>
              <a:t>this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counter.</a:t>
            </a:r>
            <a:endParaRPr sz="1400">
              <a:latin typeface="Calibri"/>
              <a:cs typeface="Calibri"/>
            </a:endParaRPr>
          </a:p>
          <a:p>
            <a:pPr algn="just" marL="12700" marR="7620">
              <a:lnSpc>
                <a:spcPts val="2570"/>
              </a:lnSpc>
              <a:spcBef>
                <a:spcPts val="234"/>
              </a:spcBef>
            </a:pPr>
            <a:r>
              <a:rPr dirty="0" sz="1400" spc="-5">
                <a:latin typeface="Calibri"/>
                <a:cs typeface="Calibri"/>
              </a:rPr>
              <a:t>Ex8/ </a:t>
            </a:r>
            <a:r>
              <a:rPr dirty="0" sz="1400">
                <a:latin typeface="Calibri"/>
                <a:cs typeface="Calibri"/>
              </a:rPr>
              <a:t>design Mod </a:t>
            </a:r>
            <a:r>
              <a:rPr dirty="0" sz="1400" spc="-5">
                <a:latin typeface="Calibri"/>
                <a:cs typeface="Calibri"/>
              </a:rPr>
              <a:t>(6) (JK) up counter using </a:t>
            </a:r>
            <a:r>
              <a:rPr dirty="0" sz="1400">
                <a:latin typeface="Calibri"/>
                <a:cs typeface="Calibri"/>
              </a:rPr>
              <a:t>NAND gate as a </a:t>
            </a:r>
            <a:r>
              <a:rPr dirty="0" sz="1400" spc="-5">
                <a:latin typeface="Calibri"/>
                <a:cs typeface="Calibri"/>
              </a:rPr>
              <a:t>control  element.</a:t>
            </a:r>
            <a:endParaRPr sz="1400">
              <a:latin typeface="Calibri"/>
              <a:cs typeface="Calibri"/>
            </a:endParaRPr>
          </a:p>
          <a:p>
            <a:pPr algn="just" marL="12700">
              <a:lnSpc>
                <a:spcPct val="100000"/>
              </a:lnSpc>
              <a:spcBef>
                <a:spcPts val="640"/>
              </a:spcBef>
            </a:pPr>
            <a:r>
              <a:rPr dirty="0" sz="1400">
                <a:latin typeface="Calibri"/>
                <a:cs typeface="Calibri"/>
              </a:rPr>
              <a:t>Sol:</a:t>
            </a:r>
            <a:endParaRPr sz="1400">
              <a:latin typeface="Calibri"/>
              <a:cs typeface="Calibri"/>
            </a:endParaRPr>
          </a:p>
          <a:p>
            <a:pPr algn="just" marL="12700">
              <a:lnSpc>
                <a:spcPct val="100000"/>
              </a:lnSpc>
              <a:spcBef>
                <a:spcPts val="890"/>
              </a:spcBef>
            </a:pPr>
            <a:r>
              <a:rPr dirty="0" sz="1400" spc="-5">
                <a:latin typeface="Calibri"/>
                <a:cs typeface="Calibri"/>
              </a:rPr>
              <a:t>the truth table of this counter</a:t>
            </a:r>
            <a:r>
              <a:rPr dirty="0" sz="1400">
                <a:latin typeface="Calibri"/>
                <a:cs typeface="Calibri"/>
              </a:rPr>
              <a:t> is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330452" y="2100071"/>
            <a:ext cx="589787" cy="20574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407922" y="2080006"/>
            <a:ext cx="29210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CL</a:t>
            </a:r>
            <a:r>
              <a:rPr dirty="0" sz="1400" b="1">
                <a:latin typeface="Calibri"/>
                <a:cs typeface="Calibri"/>
              </a:rPr>
              <a:t>K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815464" y="1592833"/>
            <a:ext cx="0" cy="270510"/>
          </a:xfrm>
          <a:custGeom>
            <a:avLst/>
            <a:gdLst/>
            <a:ahLst/>
            <a:cxnLst/>
            <a:rect l="l" t="t" r="r" b="b"/>
            <a:pathLst>
              <a:path w="0" h="270510">
                <a:moveTo>
                  <a:pt x="0" y="0"/>
                </a:moveTo>
                <a:lnTo>
                  <a:pt x="0" y="270509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482782" y="2527236"/>
            <a:ext cx="81279" cy="8127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819144" y="3208019"/>
            <a:ext cx="638555" cy="36728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928871" y="3208019"/>
            <a:ext cx="435863" cy="36728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177284" y="3657599"/>
            <a:ext cx="562356" cy="30937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306823" y="3657599"/>
            <a:ext cx="341375" cy="280416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467611" y="1466087"/>
            <a:ext cx="277368" cy="204216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546605" y="1446021"/>
            <a:ext cx="1162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2900679" y="1853818"/>
            <a:ext cx="372110" cy="0"/>
          </a:xfrm>
          <a:custGeom>
            <a:avLst/>
            <a:gdLst/>
            <a:ahLst/>
            <a:cxnLst/>
            <a:rect l="l" t="t" r="r" b="b"/>
            <a:pathLst>
              <a:path w="372110" h="0">
                <a:moveTo>
                  <a:pt x="372109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748789" y="2222118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 h="0">
                <a:moveTo>
                  <a:pt x="25717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895917" y="2527236"/>
            <a:ext cx="81280" cy="8127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995804" y="2131313"/>
            <a:ext cx="171450" cy="195580"/>
          </a:xfrm>
          <a:custGeom>
            <a:avLst/>
            <a:gdLst/>
            <a:ahLst/>
            <a:cxnLst/>
            <a:rect l="l" t="t" r="r" b="b"/>
            <a:pathLst>
              <a:path w="171450" h="195580">
                <a:moveTo>
                  <a:pt x="0" y="0"/>
                </a:moveTo>
                <a:lnTo>
                  <a:pt x="171450" y="97790"/>
                </a:lnTo>
                <a:lnTo>
                  <a:pt x="0" y="195579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957704" y="2222118"/>
            <a:ext cx="179705" cy="0"/>
          </a:xfrm>
          <a:custGeom>
            <a:avLst/>
            <a:gdLst/>
            <a:ahLst/>
            <a:cxnLst/>
            <a:rect l="l" t="t" r="r" b="b"/>
            <a:pathLst>
              <a:path w="179705" h="0">
                <a:moveTo>
                  <a:pt x="179705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943100" y="1763267"/>
            <a:ext cx="277368" cy="204216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2022094" y="1743201"/>
            <a:ext cx="11430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T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2610611" y="2433827"/>
            <a:ext cx="275844" cy="204216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2688463" y="2381757"/>
            <a:ext cx="1390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11904" sz="2100" spc="-1357">
                <a:latin typeface="Cambria Math"/>
                <a:cs typeface="Cambria Math"/>
              </a:rPr>
              <a:t>𝐐</a:t>
            </a:r>
            <a:r>
              <a:rPr dirty="0" sz="1400" spc="48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2590800" y="1772411"/>
            <a:ext cx="277368" cy="204216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2670175" y="1752345"/>
            <a:ext cx="1479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Q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1995804" y="1672462"/>
            <a:ext cx="907415" cy="0"/>
          </a:xfrm>
          <a:custGeom>
            <a:avLst/>
            <a:gdLst/>
            <a:ahLst/>
            <a:cxnLst/>
            <a:rect l="l" t="t" r="r" b="b"/>
            <a:pathLst>
              <a:path w="907414" h="0">
                <a:moveTo>
                  <a:pt x="0" y="0"/>
                </a:moveTo>
                <a:lnTo>
                  <a:pt x="907033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2003170" y="2767456"/>
            <a:ext cx="907415" cy="0"/>
          </a:xfrm>
          <a:custGeom>
            <a:avLst/>
            <a:gdLst/>
            <a:ahLst/>
            <a:cxnLst/>
            <a:rect l="l" t="t" r="r" b="b"/>
            <a:pathLst>
              <a:path w="907414" h="0">
                <a:moveTo>
                  <a:pt x="0" y="0"/>
                </a:moveTo>
                <a:lnTo>
                  <a:pt x="90703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2003170" y="1665223"/>
            <a:ext cx="635" cy="1109345"/>
          </a:xfrm>
          <a:custGeom>
            <a:avLst/>
            <a:gdLst/>
            <a:ahLst/>
            <a:cxnLst/>
            <a:rect l="l" t="t" r="r" b="b"/>
            <a:pathLst>
              <a:path w="635" h="1109345">
                <a:moveTo>
                  <a:pt x="508" y="0"/>
                </a:moveTo>
                <a:lnTo>
                  <a:pt x="0" y="110934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2902839" y="1665223"/>
            <a:ext cx="635" cy="1109345"/>
          </a:xfrm>
          <a:custGeom>
            <a:avLst/>
            <a:gdLst/>
            <a:ahLst/>
            <a:cxnLst/>
            <a:rect l="l" t="t" r="r" b="b"/>
            <a:pathLst>
              <a:path w="635" h="1109345">
                <a:moveTo>
                  <a:pt x="508" y="0"/>
                </a:moveTo>
                <a:lnTo>
                  <a:pt x="0" y="110934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3052572" y="3523487"/>
            <a:ext cx="429768" cy="204216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3131947" y="3503802"/>
            <a:ext cx="21717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Q</a:t>
            </a:r>
            <a:r>
              <a:rPr dirty="0" baseline="-12345" sz="1350" b="1">
                <a:latin typeface="Calibri"/>
                <a:cs typeface="Calibri"/>
              </a:rPr>
              <a:t>A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4815840" y="3514343"/>
            <a:ext cx="411479" cy="204216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4895469" y="3494658"/>
            <a:ext cx="211454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Q</a:t>
            </a:r>
            <a:r>
              <a:rPr dirty="0" baseline="-12345" sz="1350" b="1">
                <a:latin typeface="Calibri"/>
                <a:cs typeface="Calibri"/>
              </a:rPr>
              <a:t>B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6236208" y="3552443"/>
            <a:ext cx="455676" cy="204216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/>
          <p:nvPr/>
        </p:nvSpPr>
        <p:spPr>
          <a:xfrm>
            <a:off x="6316217" y="3532758"/>
            <a:ext cx="208279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Q</a:t>
            </a:r>
            <a:r>
              <a:rPr dirty="0" baseline="-12345" sz="1350" b="1">
                <a:latin typeface="Calibri"/>
                <a:cs typeface="Calibri"/>
              </a:rPr>
              <a:t>C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3263265" y="1850008"/>
            <a:ext cx="9525" cy="1728470"/>
          </a:xfrm>
          <a:custGeom>
            <a:avLst/>
            <a:gdLst/>
            <a:ahLst/>
            <a:cxnLst/>
            <a:rect l="l" t="t" r="r" b="b"/>
            <a:pathLst>
              <a:path w="9525" h="1728470">
                <a:moveTo>
                  <a:pt x="0" y="1728470"/>
                </a:moveTo>
                <a:lnTo>
                  <a:pt x="952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6008052" y="2531681"/>
            <a:ext cx="81280" cy="81280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5107940" y="2116708"/>
            <a:ext cx="171450" cy="195580"/>
          </a:xfrm>
          <a:custGeom>
            <a:avLst/>
            <a:gdLst/>
            <a:ahLst/>
            <a:cxnLst/>
            <a:rect l="l" t="t" r="r" b="b"/>
            <a:pathLst>
              <a:path w="171450" h="195580">
                <a:moveTo>
                  <a:pt x="0" y="0"/>
                </a:moveTo>
                <a:lnTo>
                  <a:pt x="171450" y="97790"/>
                </a:lnTo>
                <a:lnTo>
                  <a:pt x="0" y="195579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5069840" y="2207513"/>
            <a:ext cx="179705" cy="0"/>
          </a:xfrm>
          <a:custGeom>
            <a:avLst/>
            <a:gdLst/>
            <a:ahLst/>
            <a:cxnLst/>
            <a:rect l="l" t="t" r="r" b="b"/>
            <a:pathLst>
              <a:path w="179704" h="0">
                <a:moveTo>
                  <a:pt x="179705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5055108" y="1748027"/>
            <a:ext cx="277367" cy="204216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 txBox="1"/>
          <p:nvPr/>
        </p:nvSpPr>
        <p:spPr>
          <a:xfrm>
            <a:off x="5135117" y="1727961"/>
            <a:ext cx="11430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T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5722620" y="2420111"/>
            <a:ext cx="275844" cy="204216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 txBox="1"/>
          <p:nvPr/>
        </p:nvSpPr>
        <p:spPr>
          <a:xfrm>
            <a:off x="5802629" y="2368042"/>
            <a:ext cx="1390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11904" sz="2100" spc="-1357">
                <a:latin typeface="Cambria Math"/>
                <a:cs typeface="Cambria Math"/>
              </a:rPr>
              <a:t>𝐐</a:t>
            </a:r>
            <a:r>
              <a:rPr dirty="0" sz="1400" spc="48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5702808" y="1757171"/>
            <a:ext cx="277367" cy="205740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 txBox="1"/>
          <p:nvPr/>
        </p:nvSpPr>
        <p:spPr>
          <a:xfrm>
            <a:off x="5782817" y="1737106"/>
            <a:ext cx="1479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Q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5107940" y="1657603"/>
            <a:ext cx="906780" cy="0"/>
          </a:xfrm>
          <a:custGeom>
            <a:avLst/>
            <a:gdLst/>
            <a:ahLst/>
            <a:cxnLst/>
            <a:rect l="l" t="t" r="r" b="b"/>
            <a:pathLst>
              <a:path w="906779" h="0">
                <a:moveTo>
                  <a:pt x="0" y="0"/>
                </a:moveTo>
                <a:lnTo>
                  <a:pt x="90678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5115559" y="2752978"/>
            <a:ext cx="906780" cy="0"/>
          </a:xfrm>
          <a:custGeom>
            <a:avLst/>
            <a:gdLst/>
            <a:ahLst/>
            <a:cxnLst/>
            <a:rect l="l" t="t" r="r" b="b"/>
            <a:pathLst>
              <a:path w="906779" h="0">
                <a:moveTo>
                  <a:pt x="0" y="0"/>
                </a:moveTo>
                <a:lnTo>
                  <a:pt x="90677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5115559" y="1650618"/>
            <a:ext cx="0" cy="1109345"/>
          </a:xfrm>
          <a:custGeom>
            <a:avLst/>
            <a:gdLst/>
            <a:ahLst/>
            <a:cxnLst/>
            <a:rect l="l" t="t" r="r" b="b"/>
            <a:pathLst>
              <a:path w="0" h="1109345">
                <a:moveTo>
                  <a:pt x="0" y="0"/>
                </a:moveTo>
                <a:lnTo>
                  <a:pt x="0" y="110934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6014720" y="1650618"/>
            <a:ext cx="635" cy="1109345"/>
          </a:xfrm>
          <a:custGeom>
            <a:avLst/>
            <a:gdLst/>
            <a:ahLst/>
            <a:cxnLst/>
            <a:rect l="l" t="t" r="r" b="b"/>
            <a:pathLst>
              <a:path w="635" h="1109345">
                <a:moveTo>
                  <a:pt x="634" y="0"/>
                </a:moveTo>
                <a:lnTo>
                  <a:pt x="0" y="110934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3582670" y="2131313"/>
            <a:ext cx="171450" cy="195580"/>
          </a:xfrm>
          <a:custGeom>
            <a:avLst/>
            <a:gdLst/>
            <a:ahLst/>
            <a:cxnLst/>
            <a:rect l="l" t="t" r="r" b="b"/>
            <a:pathLst>
              <a:path w="171450" h="195580">
                <a:moveTo>
                  <a:pt x="0" y="0"/>
                </a:moveTo>
                <a:lnTo>
                  <a:pt x="171450" y="97790"/>
                </a:lnTo>
                <a:lnTo>
                  <a:pt x="0" y="195579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3590290" y="2222118"/>
            <a:ext cx="133985" cy="635"/>
          </a:xfrm>
          <a:custGeom>
            <a:avLst/>
            <a:gdLst/>
            <a:ahLst/>
            <a:cxnLst/>
            <a:rect l="l" t="t" r="r" b="b"/>
            <a:pathLst>
              <a:path w="133985" h="635">
                <a:moveTo>
                  <a:pt x="133985" y="0"/>
                </a:moveTo>
                <a:lnTo>
                  <a:pt x="0" y="635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3529584" y="1763267"/>
            <a:ext cx="277367" cy="204216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 txBox="1"/>
          <p:nvPr/>
        </p:nvSpPr>
        <p:spPr>
          <a:xfrm>
            <a:off x="3609213" y="1743201"/>
            <a:ext cx="11430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T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4197096" y="2433827"/>
            <a:ext cx="275844" cy="204216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 txBox="1"/>
          <p:nvPr/>
        </p:nvSpPr>
        <p:spPr>
          <a:xfrm>
            <a:off x="4276725" y="2381757"/>
            <a:ext cx="1390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11904" sz="2100" spc="-1357">
                <a:latin typeface="Cambria Math"/>
                <a:cs typeface="Cambria Math"/>
              </a:rPr>
              <a:t>𝐐</a:t>
            </a:r>
            <a:r>
              <a:rPr dirty="0" sz="1400" spc="48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4177284" y="1772411"/>
            <a:ext cx="277367" cy="204216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 txBox="1"/>
          <p:nvPr/>
        </p:nvSpPr>
        <p:spPr>
          <a:xfrm>
            <a:off x="4256913" y="1752345"/>
            <a:ext cx="1479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Q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3582670" y="1672208"/>
            <a:ext cx="906780" cy="0"/>
          </a:xfrm>
          <a:custGeom>
            <a:avLst/>
            <a:gdLst/>
            <a:ahLst/>
            <a:cxnLst/>
            <a:rect l="l" t="t" r="r" b="b"/>
            <a:pathLst>
              <a:path w="906779" h="0">
                <a:moveTo>
                  <a:pt x="0" y="0"/>
                </a:moveTo>
                <a:lnTo>
                  <a:pt x="90677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3590290" y="2767583"/>
            <a:ext cx="906780" cy="0"/>
          </a:xfrm>
          <a:custGeom>
            <a:avLst/>
            <a:gdLst/>
            <a:ahLst/>
            <a:cxnLst/>
            <a:rect l="l" t="t" r="r" b="b"/>
            <a:pathLst>
              <a:path w="906779" h="0">
                <a:moveTo>
                  <a:pt x="0" y="0"/>
                </a:moveTo>
                <a:lnTo>
                  <a:pt x="90678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3590290" y="1665223"/>
            <a:ext cx="0" cy="1109345"/>
          </a:xfrm>
          <a:custGeom>
            <a:avLst/>
            <a:gdLst/>
            <a:ahLst/>
            <a:cxnLst/>
            <a:rect l="l" t="t" r="r" b="b"/>
            <a:pathLst>
              <a:path w="0" h="1109345">
                <a:moveTo>
                  <a:pt x="0" y="0"/>
                </a:moveTo>
                <a:lnTo>
                  <a:pt x="0" y="110934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4489450" y="1665223"/>
            <a:ext cx="635" cy="1109345"/>
          </a:xfrm>
          <a:custGeom>
            <a:avLst/>
            <a:gdLst/>
            <a:ahLst/>
            <a:cxnLst/>
            <a:rect l="l" t="t" r="r" b="b"/>
            <a:pathLst>
              <a:path w="635" h="1109345">
                <a:moveTo>
                  <a:pt x="635" y="0"/>
                </a:moveTo>
                <a:lnTo>
                  <a:pt x="0" y="110934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4471670" y="1860168"/>
            <a:ext cx="405130" cy="0"/>
          </a:xfrm>
          <a:custGeom>
            <a:avLst/>
            <a:gdLst/>
            <a:ahLst/>
            <a:cxnLst/>
            <a:rect l="l" t="t" r="r" b="b"/>
            <a:pathLst>
              <a:path w="405129" h="0">
                <a:moveTo>
                  <a:pt x="405129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4863465" y="1850008"/>
            <a:ext cx="0" cy="1988185"/>
          </a:xfrm>
          <a:custGeom>
            <a:avLst/>
            <a:gdLst/>
            <a:ahLst/>
            <a:cxnLst/>
            <a:rect l="l" t="t" r="r" b="b"/>
            <a:pathLst>
              <a:path w="0" h="1988185">
                <a:moveTo>
                  <a:pt x="0" y="1988184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4007167" y="2868866"/>
            <a:ext cx="81280" cy="81279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5588952" y="2868866"/>
            <a:ext cx="81280" cy="81279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2962910" y="2570098"/>
            <a:ext cx="176530" cy="0"/>
          </a:xfrm>
          <a:custGeom>
            <a:avLst/>
            <a:gdLst/>
            <a:ahLst/>
            <a:cxnLst/>
            <a:rect l="l" t="t" r="r" b="b"/>
            <a:pathLst>
              <a:path w="176530" h="0">
                <a:moveTo>
                  <a:pt x="0" y="0"/>
                </a:moveTo>
                <a:lnTo>
                  <a:pt x="17652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3133979" y="2215514"/>
            <a:ext cx="635" cy="360045"/>
          </a:xfrm>
          <a:custGeom>
            <a:avLst/>
            <a:gdLst/>
            <a:ahLst/>
            <a:cxnLst/>
            <a:rect l="l" t="t" r="r" b="b"/>
            <a:pathLst>
              <a:path w="635" h="360044">
                <a:moveTo>
                  <a:pt x="126" y="0"/>
                </a:moveTo>
                <a:lnTo>
                  <a:pt x="0" y="36004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3124835" y="2216403"/>
            <a:ext cx="457834" cy="6350"/>
          </a:xfrm>
          <a:custGeom>
            <a:avLst/>
            <a:gdLst/>
            <a:ahLst/>
            <a:cxnLst/>
            <a:rect l="l" t="t" r="r" b="b"/>
            <a:pathLst>
              <a:path w="457835" h="6350">
                <a:moveTo>
                  <a:pt x="0" y="0"/>
                </a:moveTo>
                <a:lnTo>
                  <a:pt x="457835" y="63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4552950" y="2570098"/>
            <a:ext cx="176530" cy="0"/>
          </a:xfrm>
          <a:custGeom>
            <a:avLst/>
            <a:gdLst/>
            <a:ahLst/>
            <a:cxnLst/>
            <a:rect l="l" t="t" r="r" b="b"/>
            <a:pathLst>
              <a:path w="176529" h="0">
                <a:moveTo>
                  <a:pt x="0" y="0"/>
                </a:moveTo>
                <a:lnTo>
                  <a:pt x="17652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4729098" y="2215514"/>
            <a:ext cx="635" cy="360045"/>
          </a:xfrm>
          <a:custGeom>
            <a:avLst/>
            <a:gdLst/>
            <a:ahLst/>
            <a:cxnLst/>
            <a:rect l="l" t="t" r="r" b="b"/>
            <a:pathLst>
              <a:path w="635" h="360044">
                <a:moveTo>
                  <a:pt x="126" y="0"/>
                </a:moveTo>
                <a:lnTo>
                  <a:pt x="0" y="36004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4719954" y="2207513"/>
            <a:ext cx="387985" cy="0"/>
          </a:xfrm>
          <a:custGeom>
            <a:avLst/>
            <a:gdLst/>
            <a:ahLst/>
            <a:cxnLst/>
            <a:rect l="l" t="t" r="r" b="b"/>
            <a:pathLst>
              <a:path w="387985" h="0">
                <a:moveTo>
                  <a:pt x="0" y="0"/>
                </a:moveTo>
                <a:lnTo>
                  <a:pt x="38798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1695450" y="1602358"/>
            <a:ext cx="3260725" cy="635"/>
          </a:xfrm>
          <a:custGeom>
            <a:avLst/>
            <a:gdLst/>
            <a:ahLst/>
            <a:cxnLst/>
            <a:rect l="l" t="t" r="r" b="b"/>
            <a:pathLst>
              <a:path w="3260725" h="634">
                <a:moveTo>
                  <a:pt x="3260725" y="0"/>
                </a:moveTo>
                <a:lnTo>
                  <a:pt x="0" y="63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3400425" y="1594103"/>
            <a:ext cx="0" cy="288290"/>
          </a:xfrm>
          <a:custGeom>
            <a:avLst/>
            <a:gdLst/>
            <a:ahLst/>
            <a:cxnLst/>
            <a:rect l="l" t="t" r="r" b="b"/>
            <a:pathLst>
              <a:path w="0" h="288289">
                <a:moveTo>
                  <a:pt x="0" y="0"/>
                </a:moveTo>
                <a:lnTo>
                  <a:pt x="0" y="288289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4946650" y="1601723"/>
            <a:ext cx="0" cy="280670"/>
          </a:xfrm>
          <a:custGeom>
            <a:avLst/>
            <a:gdLst/>
            <a:ahLst/>
            <a:cxnLst/>
            <a:rect l="l" t="t" r="r" b="b"/>
            <a:pathLst>
              <a:path w="0" h="280669">
                <a:moveTo>
                  <a:pt x="0" y="0"/>
                </a:moveTo>
                <a:lnTo>
                  <a:pt x="0" y="280669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6014720" y="1859533"/>
            <a:ext cx="372110" cy="0"/>
          </a:xfrm>
          <a:custGeom>
            <a:avLst/>
            <a:gdLst/>
            <a:ahLst/>
            <a:cxnLst/>
            <a:rect l="l" t="t" r="r" b="b"/>
            <a:pathLst>
              <a:path w="372110" h="0">
                <a:moveTo>
                  <a:pt x="372109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6400165" y="1850008"/>
            <a:ext cx="8890" cy="1692275"/>
          </a:xfrm>
          <a:custGeom>
            <a:avLst/>
            <a:gdLst/>
            <a:ahLst/>
            <a:cxnLst/>
            <a:rect l="l" t="t" r="r" b="b"/>
            <a:pathLst>
              <a:path w="8889" h="1692275">
                <a:moveTo>
                  <a:pt x="8889" y="1692275"/>
                </a:moveTo>
                <a:lnTo>
                  <a:pt x="0" y="0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3757295" y="3187953"/>
            <a:ext cx="2632710" cy="635"/>
          </a:xfrm>
          <a:custGeom>
            <a:avLst/>
            <a:gdLst/>
            <a:ahLst/>
            <a:cxnLst/>
            <a:rect l="l" t="t" r="r" b="b"/>
            <a:pathLst>
              <a:path w="2632710" h="635">
                <a:moveTo>
                  <a:pt x="0" y="634"/>
                </a:moveTo>
                <a:lnTo>
                  <a:pt x="263270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3262629" y="3492753"/>
            <a:ext cx="754380" cy="635"/>
          </a:xfrm>
          <a:custGeom>
            <a:avLst/>
            <a:gdLst/>
            <a:ahLst/>
            <a:cxnLst/>
            <a:rect l="l" t="t" r="r" b="b"/>
            <a:pathLst>
              <a:path w="754379" h="635">
                <a:moveTo>
                  <a:pt x="754380" y="0"/>
                </a:moveTo>
                <a:lnTo>
                  <a:pt x="0" y="63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3614420" y="3382898"/>
            <a:ext cx="635" cy="396240"/>
          </a:xfrm>
          <a:custGeom>
            <a:avLst/>
            <a:gdLst/>
            <a:ahLst/>
            <a:cxnLst/>
            <a:rect l="l" t="t" r="r" b="b"/>
            <a:pathLst>
              <a:path w="635" h="396239">
                <a:moveTo>
                  <a:pt x="634" y="0"/>
                </a:moveTo>
                <a:lnTo>
                  <a:pt x="0" y="396239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3747770" y="3178428"/>
            <a:ext cx="635" cy="114300"/>
          </a:xfrm>
          <a:custGeom>
            <a:avLst/>
            <a:gdLst/>
            <a:ahLst/>
            <a:cxnLst/>
            <a:rect l="l" t="t" r="r" b="b"/>
            <a:pathLst>
              <a:path w="635" h="114300">
                <a:moveTo>
                  <a:pt x="317" y="-12700"/>
                </a:moveTo>
                <a:lnTo>
                  <a:pt x="317" y="127000"/>
                </a:lnTo>
              </a:path>
            </a:pathLst>
          </a:custGeom>
          <a:ln w="2603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3604895" y="3387343"/>
            <a:ext cx="412115" cy="635"/>
          </a:xfrm>
          <a:custGeom>
            <a:avLst/>
            <a:gdLst/>
            <a:ahLst/>
            <a:cxnLst/>
            <a:rect l="l" t="t" r="r" b="b"/>
            <a:pathLst>
              <a:path w="412114" h="635">
                <a:moveTo>
                  <a:pt x="412114" y="635"/>
                </a:moveTo>
                <a:lnTo>
                  <a:pt x="0" y="0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3739515" y="3292728"/>
            <a:ext cx="252095" cy="0"/>
          </a:xfrm>
          <a:custGeom>
            <a:avLst/>
            <a:gdLst/>
            <a:ahLst/>
            <a:cxnLst/>
            <a:rect l="l" t="t" r="r" b="b"/>
            <a:pathLst>
              <a:path w="252095" h="0">
                <a:moveTo>
                  <a:pt x="25209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4342765" y="3396868"/>
            <a:ext cx="1285240" cy="635"/>
          </a:xfrm>
          <a:custGeom>
            <a:avLst/>
            <a:gdLst/>
            <a:ahLst/>
            <a:cxnLst/>
            <a:rect l="l" t="t" r="r" b="b"/>
            <a:pathLst>
              <a:path w="1285239" h="635">
                <a:moveTo>
                  <a:pt x="0" y="635"/>
                </a:moveTo>
                <a:lnTo>
                  <a:pt x="128523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5627370" y="2769488"/>
            <a:ext cx="635" cy="647700"/>
          </a:xfrm>
          <a:custGeom>
            <a:avLst/>
            <a:gdLst/>
            <a:ahLst/>
            <a:cxnLst/>
            <a:rect l="l" t="t" r="r" b="b"/>
            <a:pathLst>
              <a:path w="635" h="647700">
                <a:moveTo>
                  <a:pt x="0" y="647700"/>
                </a:moveTo>
                <a:lnTo>
                  <a:pt x="63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2474595" y="2916808"/>
            <a:ext cx="3152775" cy="635"/>
          </a:xfrm>
          <a:custGeom>
            <a:avLst/>
            <a:gdLst/>
            <a:ahLst/>
            <a:cxnLst/>
            <a:rect l="l" t="t" r="r" b="b"/>
            <a:pathLst>
              <a:path w="3152775" h="635">
                <a:moveTo>
                  <a:pt x="0" y="634"/>
                </a:moveTo>
                <a:lnTo>
                  <a:pt x="315277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4045584" y="2749803"/>
            <a:ext cx="0" cy="176530"/>
          </a:xfrm>
          <a:custGeom>
            <a:avLst/>
            <a:gdLst/>
            <a:ahLst/>
            <a:cxnLst/>
            <a:rect l="l" t="t" r="r" b="b"/>
            <a:pathLst>
              <a:path w="0" h="176530">
                <a:moveTo>
                  <a:pt x="0" y="0"/>
                </a:moveTo>
                <a:lnTo>
                  <a:pt x="0" y="176529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2474595" y="2749803"/>
            <a:ext cx="0" cy="176530"/>
          </a:xfrm>
          <a:custGeom>
            <a:avLst/>
            <a:gdLst/>
            <a:ahLst/>
            <a:cxnLst/>
            <a:rect l="l" t="t" r="r" b="b"/>
            <a:pathLst>
              <a:path w="0" h="176530">
                <a:moveTo>
                  <a:pt x="0" y="0"/>
                </a:moveTo>
                <a:lnTo>
                  <a:pt x="0" y="176529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4946015" y="1870963"/>
            <a:ext cx="194945" cy="0"/>
          </a:xfrm>
          <a:custGeom>
            <a:avLst/>
            <a:gdLst/>
            <a:ahLst/>
            <a:cxnLst/>
            <a:rect l="l" t="t" r="r" b="b"/>
            <a:pathLst>
              <a:path w="194945" h="0">
                <a:moveTo>
                  <a:pt x="19494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3390900" y="1863343"/>
            <a:ext cx="194945" cy="0"/>
          </a:xfrm>
          <a:custGeom>
            <a:avLst/>
            <a:gdLst/>
            <a:ahLst/>
            <a:cxnLst/>
            <a:rect l="l" t="t" r="r" b="b"/>
            <a:pathLst>
              <a:path w="194945" h="0">
                <a:moveTo>
                  <a:pt x="19494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4608195" y="3790568"/>
            <a:ext cx="268605" cy="0"/>
          </a:xfrm>
          <a:custGeom>
            <a:avLst/>
            <a:gdLst/>
            <a:ahLst/>
            <a:cxnLst/>
            <a:rect l="l" t="t" r="r" b="b"/>
            <a:pathLst>
              <a:path w="268604" h="0">
                <a:moveTo>
                  <a:pt x="0" y="0"/>
                </a:moveTo>
                <a:lnTo>
                  <a:pt x="26860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3604895" y="3788663"/>
            <a:ext cx="737870" cy="0"/>
          </a:xfrm>
          <a:custGeom>
            <a:avLst/>
            <a:gdLst/>
            <a:ahLst/>
            <a:cxnLst/>
            <a:rect l="l" t="t" r="r" b="b"/>
            <a:pathLst>
              <a:path w="737870" h="0">
                <a:moveTo>
                  <a:pt x="737869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6356667" y="3140646"/>
            <a:ext cx="81280" cy="81279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3219767" y="3459416"/>
            <a:ext cx="81280" cy="81279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1772602" y="1564576"/>
            <a:ext cx="81280" cy="81279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3357562" y="1571561"/>
            <a:ext cx="81279" cy="81279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2415539" y="1359153"/>
            <a:ext cx="4097654" cy="635"/>
          </a:xfrm>
          <a:custGeom>
            <a:avLst/>
            <a:gdLst/>
            <a:ahLst/>
            <a:cxnLst/>
            <a:rect l="l" t="t" r="r" b="b"/>
            <a:pathLst>
              <a:path w="4097654" h="634">
                <a:moveTo>
                  <a:pt x="4097655" y="0"/>
                </a:moveTo>
                <a:lnTo>
                  <a:pt x="0" y="63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5524182" y="1330261"/>
            <a:ext cx="81279" cy="81279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3973512" y="1330261"/>
            <a:ext cx="81279" cy="81279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5572759" y="1359788"/>
            <a:ext cx="635" cy="288290"/>
          </a:xfrm>
          <a:custGeom>
            <a:avLst/>
            <a:gdLst/>
            <a:ahLst/>
            <a:cxnLst/>
            <a:rect l="l" t="t" r="r" b="b"/>
            <a:pathLst>
              <a:path w="635" h="288289">
                <a:moveTo>
                  <a:pt x="0" y="0"/>
                </a:moveTo>
                <a:lnTo>
                  <a:pt x="635" y="288290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4015104" y="1381378"/>
            <a:ext cx="0" cy="288290"/>
          </a:xfrm>
          <a:custGeom>
            <a:avLst/>
            <a:gdLst/>
            <a:ahLst/>
            <a:cxnLst/>
            <a:rect l="l" t="t" r="r" b="b"/>
            <a:pathLst>
              <a:path w="0" h="288289">
                <a:moveTo>
                  <a:pt x="0" y="0"/>
                </a:moveTo>
                <a:lnTo>
                  <a:pt x="0" y="288289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/>
          <p:nvPr/>
        </p:nvSpPr>
        <p:spPr>
          <a:xfrm>
            <a:off x="2415539" y="1352803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0"/>
                </a:moveTo>
                <a:lnTo>
                  <a:pt x="0" y="3238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/>
          <p:nvPr/>
        </p:nvSpPr>
        <p:spPr>
          <a:xfrm>
            <a:off x="6503669" y="1354073"/>
            <a:ext cx="0" cy="241300"/>
          </a:xfrm>
          <a:custGeom>
            <a:avLst/>
            <a:gdLst/>
            <a:ahLst/>
            <a:cxnLst/>
            <a:rect l="l" t="t" r="r" b="b"/>
            <a:pathLst>
              <a:path w="0" h="241300">
                <a:moveTo>
                  <a:pt x="0" y="0"/>
                </a:moveTo>
                <a:lnTo>
                  <a:pt x="0" y="24130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6361429" y="1595373"/>
            <a:ext cx="288290" cy="0"/>
          </a:xfrm>
          <a:custGeom>
            <a:avLst/>
            <a:gdLst/>
            <a:ahLst/>
            <a:cxnLst/>
            <a:rect l="l" t="t" r="r" b="b"/>
            <a:pathLst>
              <a:path w="288290" h="0">
                <a:moveTo>
                  <a:pt x="28829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/>
          <p:nvPr/>
        </p:nvSpPr>
        <p:spPr>
          <a:xfrm>
            <a:off x="6418579" y="1645538"/>
            <a:ext cx="182245" cy="635"/>
          </a:xfrm>
          <a:custGeom>
            <a:avLst/>
            <a:gdLst/>
            <a:ahLst/>
            <a:cxnLst/>
            <a:rect l="l" t="t" r="r" b="b"/>
            <a:pathLst>
              <a:path w="182245" h="635">
                <a:moveTo>
                  <a:pt x="-12699" y="317"/>
                </a:moveTo>
                <a:lnTo>
                  <a:pt x="194945" y="317"/>
                </a:lnTo>
              </a:path>
            </a:pathLst>
          </a:custGeom>
          <a:ln w="2603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6456679" y="1693163"/>
            <a:ext cx="107950" cy="635"/>
          </a:xfrm>
          <a:custGeom>
            <a:avLst/>
            <a:gdLst/>
            <a:ahLst/>
            <a:cxnLst/>
            <a:rect l="l" t="t" r="r" b="b"/>
            <a:pathLst>
              <a:path w="107950" h="635">
                <a:moveTo>
                  <a:pt x="-12700" y="317"/>
                </a:moveTo>
                <a:lnTo>
                  <a:pt x="120650" y="317"/>
                </a:lnTo>
              </a:path>
            </a:pathLst>
          </a:custGeom>
          <a:ln w="2603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/>
          <p:nvPr/>
        </p:nvSpPr>
        <p:spPr>
          <a:xfrm>
            <a:off x="1810385" y="1856993"/>
            <a:ext cx="194945" cy="0"/>
          </a:xfrm>
          <a:custGeom>
            <a:avLst/>
            <a:gdLst/>
            <a:ahLst/>
            <a:cxnLst/>
            <a:rect l="l" t="t" r="r" b="b"/>
            <a:pathLst>
              <a:path w="194944" h="0">
                <a:moveTo>
                  <a:pt x="194944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 txBox="1"/>
          <p:nvPr/>
        </p:nvSpPr>
        <p:spPr>
          <a:xfrm>
            <a:off x="3641216" y="9799649"/>
            <a:ext cx="28448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05"/>
              </a:lnSpc>
            </a:pPr>
            <a:r>
              <a:rPr dirty="0" sz="2000">
                <a:latin typeface="Calibri"/>
                <a:cs typeface="Calibri"/>
              </a:rPr>
              <a:t>11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43321" y="437488"/>
            <a:ext cx="1727835" cy="580390"/>
          </a:xfrm>
          <a:prstGeom prst="rect">
            <a:avLst/>
          </a:prstGeom>
        </p:spPr>
        <p:txBody>
          <a:bodyPr wrap="square" lIns="0" tIns="762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</a:t>
            </a:r>
            <a:endParaRPr sz="1400">
              <a:latin typeface="Lucida Calligraphy"/>
              <a:cs typeface="Lucida Calligraphy"/>
            </a:endParaRPr>
          </a:p>
          <a:p>
            <a:pPr marL="446405">
              <a:lnSpc>
                <a:spcPct val="100000"/>
              </a:lnSpc>
              <a:spcBef>
                <a:spcPts val="505"/>
              </a:spcBef>
            </a:pPr>
            <a:r>
              <a:rPr dirty="0" sz="1400" i="1">
                <a:latin typeface="Lucida Calligraphy"/>
                <a:cs typeface="Lucida Calligraphy"/>
              </a:rPr>
              <a:t>Y.</a:t>
            </a:r>
            <a:r>
              <a:rPr dirty="0" sz="1400" spc="-1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004316" y="527303"/>
            <a:ext cx="1514856" cy="52882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174800" y="454668"/>
            <a:ext cx="1175385" cy="582930"/>
          </a:xfrm>
          <a:prstGeom prst="rect">
            <a:avLst/>
          </a:prstGeom>
        </p:spPr>
        <p:txBody>
          <a:bodyPr wrap="square" lIns="0" tIns="7747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61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one:</a:t>
            </a:r>
            <a:endParaRPr sz="1400">
              <a:latin typeface="Lucida Calligraphy"/>
              <a:cs typeface="Lucida Calligraphy"/>
            </a:endParaRPr>
          </a:p>
          <a:p>
            <a:pPr algn="ctr">
              <a:lnSpc>
                <a:spcPct val="100000"/>
              </a:lnSpc>
              <a:spcBef>
                <a:spcPts val="515"/>
              </a:spcBef>
            </a:pPr>
            <a:r>
              <a:rPr dirty="0" sz="1400" spc="-5" i="1">
                <a:latin typeface="Lucida Calligraphy"/>
                <a:cs typeface="Lucida Calligraphy"/>
              </a:rPr>
              <a:t>Counters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283267" y="1883346"/>
            <a:ext cx="81280" cy="8127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176837" y="2324036"/>
            <a:ext cx="81279" cy="20097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500687" y="2213546"/>
            <a:ext cx="81279" cy="8127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881371" y="1796795"/>
            <a:ext cx="248412" cy="21488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890515" y="2121407"/>
            <a:ext cx="248412" cy="21335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4961001" y="1666087"/>
            <a:ext cx="132080" cy="6750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1590" marR="5080" indent="-9525">
              <a:lnSpc>
                <a:spcPct val="1521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J  </a:t>
            </a:r>
            <a:r>
              <a:rPr dirty="0" sz="1400" b="1">
                <a:latin typeface="Calibri"/>
                <a:cs typeface="Calibri"/>
              </a:rPr>
              <a:t>K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052377" y="1828101"/>
            <a:ext cx="266700" cy="32385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5253037" y="2066226"/>
            <a:ext cx="266700" cy="32385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5253037" y="1775396"/>
            <a:ext cx="266700" cy="32385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5141214" y="1765146"/>
            <a:ext cx="349250" cy="543560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9"/>
              </a:spcBef>
            </a:pPr>
            <a:r>
              <a:rPr dirty="0" baseline="-15873" sz="2100" b="1">
                <a:latin typeface="Calibri"/>
                <a:cs typeface="Calibri"/>
              </a:rPr>
              <a:t>A</a:t>
            </a:r>
            <a:r>
              <a:rPr dirty="0" baseline="-15873" sz="2100" spc="22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Q</a:t>
            </a:r>
            <a:endParaRPr sz="1400">
              <a:latin typeface="Calibri"/>
              <a:cs typeface="Calibri"/>
            </a:endParaRPr>
          </a:p>
          <a:p>
            <a:pPr marL="213360">
              <a:lnSpc>
                <a:spcPct val="100000"/>
              </a:lnSpc>
              <a:spcBef>
                <a:spcPts val="359"/>
              </a:spcBef>
            </a:pPr>
            <a:r>
              <a:rPr dirty="0" baseline="-11904" sz="2100" spc="-1357">
                <a:latin typeface="Cambria Math"/>
                <a:cs typeface="Cambria Math"/>
              </a:rPr>
              <a:t>𝐐</a:t>
            </a:r>
            <a:r>
              <a:rPr dirty="0" sz="1400" spc="48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932679" y="1775713"/>
            <a:ext cx="635" cy="553085"/>
          </a:xfrm>
          <a:custGeom>
            <a:avLst/>
            <a:gdLst/>
            <a:ahLst/>
            <a:cxnLst/>
            <a:rect l="l" t="t" r="r" b="b"/>
            <a:pathLst>
              <a:path w="635" h="553085">
                <a:moveTo>
                  <a:pt x="0" y="0"/>
                </a:moveTo>
                <a:lnTo>
                  <a:pt x="635" y="55308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933315" y="2328163"/>
            <a:ext cx="572135" cy="635"/>
          </a:xfrm>
          <a:custGeom>
            <a:avLst/>
            <a:gdLst/>
            <a:ahLst/>
            <a:cxnLst/>
            <a:rect l="l" t="t" r="r" b="b"/>
            <a:pathLst>
              <a:path w="572135" h="635">
                <a:moveTo>
                  <a:pt x="572135" y="0"/>
                </a:moveTo>
                <a:lnTo>
                  <a:pt x="0" y="63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932679" y="1780158"/>
            <a:ext cx="572770" cy="635"/>
          </a:xfrm>
          <a:custGeom>
            <a:avLst/>
            <a:gdLst/>
            <a:ahLst/>
            <a:cxnLst/>
            <a:rect l="l" t="t" r="r" b="b"/>
            <a:pathLst>
              <a:path w="572770" h="635">
                <a:moveTo>
                  <a:pt x="572770" y="0"/>
                </a:moveTo>
                <a:lnTo>
                  <a:pt x="0" y="63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5505450" y="1775713"/>
            <a:ext cx="0" cy="553085"/>
          </a:xfrm>
          <a:custGeom>
            <a:avLst/>
            <a:gdLst/>
            <a:ahLst/>
            <a:cxnLst/>
            <a:rect l="l" t="t" r="r" b="b"/>
            <a:pathLst>
              <a:path w="0" h="553085">
                <a:moveTo>
                  <a:pt x="0" y="553085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4932997" y="2028126"/>
            <a:ext cx="157479" cy="100329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737292" y="2343086"/>
            <a:ext cx="81280" cy="8127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061142" y="2232596"/>
            <a:ext cx="81280" cy="8127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441191" y="1816607"/>
            <a:ext cx="248412" cy="21335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451859" y="2139695"/>
            <a:ext cx="248412" cy="21488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3520566" y="1687423"/>
            <a:ext cx="133985" cy="6718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2860" marR="5080" indent="-10795">
              <a:lnSpc>
                <a:spcPct val="1514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J  </a:t>
            </a:r>
            <a:r>
              <a:rPr dirty="0" sz="1400" b="1">
                <a:latin typeface="Calibri"/>
                <a:cs typeface="Calibri"/>
              </a:rPr>
              <a:t>K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603307" y="1809051"/>
            <a:ext cx="266700" cy="32385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3691509" y="1843785"/>
            <a:ext cx="13398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A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3813492" y="2085276"/>
            <a:ext cx="266700" cy="323850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3813492" y="1794446"/>
            <a:ext cx="266700" cy="323850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3901821" y="1783434"/>
            <a:ext cx="147955" cy="543560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9"/>
              </a:spcBef>
            </a:pPr>
            <a:r>
              <a:rPr dirty="0" sz="1400" b="1">
                <a:latin typeface="Calibri"/>
                <a:cs typeface="Calibri"/>
              </a:rPr>
              <a:t>Q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59"/>
              </a:spcBef>
            </a:pPr>
            <a:r>
              <a:rPr dirty="0" baseline="-11904" sz="2100" spc="-1357">
                <a:latin typeface="Cambria Math"/>
                <a:cs typeface="Cambria Math"/>
              </a:rPr>
              <a:t>𝐐</a:t>
            </a:r>
            <a:r>
              <a:rPr dirty="0" sz="1400" spc="48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3493134" y="1794763"/>
            <a:ext cx="635" cy="553085"/>
          </a:xfrm>
          <a:custGeom>
            <a:avLst/>
            <a:gdLst/>
            <a:ahLst/>
            <a:cxnLst/>
            <a:rect l="l" t="t" r="r" b="b"/>
            <a:pathLst>
              <a:path w="635" h="553085">
                <a:moveTo>
                  <a:pt x="0" y="0"/>
                </a:moveTo>
                <a:lnTo>
                  <a:pt x="635" y="55308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493770" y="2347213"/>
            <a:ext cx="572135" cy="635"/>
          </a:xfrm>
          <a:custGeom>
            <a:avLst/>
            <a:gdLst/>
            <a:ahLst/>
            <a:cxnLst/>
            <a:rect l="l" t="t" r="r" b="b"/>
            <a:pathLst>
              <a:path w="572135" h="635">
                <a:moveTo>
                  <a:pt x="572134" y="0"/>
                </a:moveTo>
                <a:lnTo>
                  <a:pt x="0" y="63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3493134" y="1799208"/>
            <a:ext cx="572770" cy="635"/>
          </a:xfrm>
          <a:custGeom>
            <a:avLst/>
            <a:gdLst/>
            <a:ahLst/>
            <a:cxnLst/>
            <a:rect l="l" t="t" r="r" b="b"/>
            <a:pathLst>
              <a:path w="572770" h="635">
                <a:moveTo>
                  <a:pt x="572769" y="0"/>
                </a:moveTo>
                <a:lnTo>
                  <a:pt x="0" y="63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4065904" y="1794763"/>
            <a:ext cx="0" cy="553085"/>
          </a:xfrm>
          <a:custGeom>
            <a:avLst/>
            <a:gdLst/>
            <a:ahLst/>
            <a:cxnLst/>
            <a:rect l="l" t="t" r="r" b="b"/>
            <a:pathLst>
              <a:path w="0" h="553085">
                <a:moveTo>
                  <a:pt x="0" y="553085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3493452" y="2047176"/>
            <a:ext cx="157480" cy="100329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2285047" y="2318956"/>
            <a:ext cx="81279" cy="8128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2608897" y="2208466"/>
            <a:ext cx="81279" cy="8127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1988820" y="1792223"/>
            <a:ext cx="248412" cy="21335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1999488" y="2115311"/>
            <a:ext cx="248412" cy="21488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2067814" y="1663038"/>
            <a:ext cx="133985" cy="6718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2860" marR="5080" indent="-10795">
              <a:lnSpc>
                <a:spcPct val="1514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J  </a:t>
            </a:r>
            <a:r>
              <a:rPr dirty="0" sz="1400" b="1">
                <a:latin typeface="Calibri"/>
                <a:cs typeface="Calibri"/>
              </a:rPr>
              <a:t>K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2151062" y="1784921"/>
            <a:ext cx="266700" cy="323850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2361247" y="2061146"/>
            <a:ext cx="266700" cy="323850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2361247" y="1770316"/>
            <a:ext cx="266700" cy="323850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 txBox="1"/>
          <p:nvPr/>
        </p:nvSpPr>
        <p:spPr>
          <a:xfrm>
            <a:off x="2240407" y="1759050"/>
            <a:ext cx="356870" cy="543560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9"/>
              </a:spcBef>
            </a:pPr>
            <a:r>
              <a:rPr dirty="0" baseline="-3968" sz="2100" b="1">
                <a:latin typeface="Calibri"/>
                <a:cs typeface="Calibri"/>
              </a:rPr>
              <a:t>A</a:t>
            </a:r>
            <a:r>
              <a:rPr dirty="0" baseline="-3968" sz="2100" spc="104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Q</a:t>
            </a:r>
            <a:endParaRPr sz="1400">
              <a:latin typeface="Calibri"/>
              <a:cs typeface="Calibri"/>
            </a:endParaRPr>
          </a:p>
          <a:p>
            <a:pPr marL="220979">
              <a:lnSpc>
                <a:spcPct val="100000"/>
              </a:lnSpc>
              <a:spcBef>
                <a:spcPts val="359"/>
              </a:spcBef>
            </a:pPr>
            <a:r>
              <a:rPr dirty="0" baseline="-11904" sz="2100" spc="-1357">
                <a:latin typeface="Cambria Math"/>
                <a:cs typeface="Cambria Math"/>
              </a:rPr>
              <a:t>𝐐</a:t>
            </a:r>
            <a:r>
              <a:rPr dirty="0" sz="1400" spc="48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2040889" y="1770633"/>
            <a:ext cx="635" cy="553085"/>
          </a:xfrm>
          <a:custGeom>
            <a:avLst/>
            <a:gdLst/>
            <a:ahLst/>
            <a:cxnLst/>
            <a:rect l="l" t="t" r="r" b="b"/>
            <a:pathLst>
              <a:path w="635" h="553085">
                <a:moveTo>
                  <a:pt x="0" y="0"/>
                </a:moveTo>
                <a:lnTo>
                  <a:pt x="635" y="55308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2041525" y="2323083"/>
            <a:ext cx="572135" cy="635"/>
          </a:xfrm>
          <a:custGeom>
            <a:avLst/>
            <a:gdLst/>
            <a:ahLst/>
            <a:cxnLst/>
            <a:rect l="l" t="t" r="r" b="b"/>
            <a:pathLst>
              <a:path w="572135" h="635">
                <a:moveTo>
                  <a:pt x="572135" y="0"/>
                </a:moveTo>
                <a:lnTo>
                  <a:pt x="0" y="63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2040889" y="1775078"/>
            <a:ext cx="572770" cy="635"/>
          </a:xfrm>
          <a:custGeom>
            <a:avLst/>
            <a:gdLst/>
            <a:ahLst/>
            <a:cxnLst/>
            <a:rect l="l" t="t" r="r" b="b"/>
            <a:pathLst>
              <a:path w="572769" h="635">
                <a:moveTo>
                  <a:pt x="572770" y="0"/>
                </a:moveTo>
                <a:lnTo>
                  <a:pt x="0" y="63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2613660" y="1770633"/>
            <a:ext cx="0" cy="553085"/>
          </a:xfrm>
          <a:custGeom>
            <a:avLst/>
            <a:gdLst/>
            <a:ahLst/>
            <a:cxnLst/>
            <a:rect l="l" t="t" r="r" b="b"/>
            <a:pathLst>
              <a:path w="0" h="553085">
                <a:moveTo>
                  <a:pt x="0" y="553084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2041207" y="2023046"/>
            <a:ext cx="157480" cy="100329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4224528" y="2592323"/>
            <a:ext cx="504444" cy="367283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4273296" y="2612135"/>
            <a:ext cx="364236" cy="345948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2627376" y="3125723"/>
            <a:ext cx="406907" cy="214883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 txBox="1"/>
          <p:nvPr/>
        </p:nvSpPr>
        <p:spPr>
          <a:xfrm>
            <a:off x="2706751" y="3105657"/>
            <a:ext cx="21717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Q</a:t>
            </a:r>
            <a:r>
              <a:rPr dirty="0" baseline="-12345" sz="1350" b="1">
                <a:latin typeface="Calibri"/>
                <a:cs typeface="Calibri"/>
              </a:rPr>
              <a:t>A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4065904" y="1956688"/>
            <a:ext cx="221615" cy="0"/>
          </a:xfrm>
          <a:custGeom>
            <a:avLst/>
            <a:gdLst/>
            <a:ahLst/>
            <a:cxnLst/>
            <a:rect l="l" t="t" r="r" b="b"/>
            <a:pathLst>
              <a:path w="221614" h="0">
                <a:moveTo>
                  <a:pt x="0" y="0"/>
                </a:moveTo>
                <a:lnTo>
                  <a:pt x="22161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5710428" y="3163823"/>
            <a:ext cx="409955" cy="214883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 txBox="1"/>
          <p:nvPr/>
        </p:nvSpPr>
        <p:spPr>
          <a:xfrm>
            <a:off x="5790438" y="3143757"/>
            <a:ext cx="208279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Q</a:t>
            </a:r>
            <a:r>
              <a:rPr dirty="0" baseline="-12345" sz="1350" b="1">
                <a:latin typeface="Calibri"/>
                <a:cs typeface="Calibri"/>
              </a:rPr>
              <a:t>C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3913632" y="3098291"/>
            <a:ext cx="483108" cy="213359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 txBox="1"/>
          <p:nvPr/>
        </p:nvSpPr>
        <p:spPr>
          <a:xfrm>
            <a:off x="3993260" y="3076701"/>
            <a:ext cx="211454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Q</a:t>
            </a:r>
            <a:r>
              <a:rPr dirty="0" baseline="-12345" sz="1350" b="1">
                <a:latin typeface="Calibri"/>
                <a:cs typeface="Calibri"/>
              </a:rPr>
              <a:t>B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1147572" y="2479547"/>
            <a:ext cx="524255" cy="213359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 txBox="1"/>
          <p:nvPr/>
        </p:nvSpPr>
        <p:spPr>
          <a:xfrm>
            <a:off x="1226616" y="2459482"/>
            <a:ext cx="29210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CL</a:t>
            </a:r>
            <a:r>
              <a:rPr dirty="0" sz="1400" b="1">
                <a:latin typeface="Calibri"/>
                <a:cs typeface="Calibri"/>
              </a:rPr>
              <a:t>K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5514975" y="1926208"/>
            <a:ext cx="447675" cy="0"/>
          </a:xfrm>
          <a:custGeom>
            <a:avLst/>
            <a:gdLst/>
            <a:ahLst/>
            <a:cxnLst/>
            <a:rect l="l" t="t" r="r" b="b"/>
            <a:pathLst>
              <a:path w="447675" h="0">
                <a:moveTo>
                  <a:pt x="0" y="0"/>
                </a:moveTo>
                <a:lnTo>
                  <a:pt x="44767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5962650" y="1926208"/>
            <a:ext cx="635" cy="1273810"/>
          </a:xfrm>
          <a:custGeom>
            <a:avLst/>
            <a:gdLst/>
            <a:ahLst/>
            <a:cxnLst/>
            <a:rect l="l" t="t" r="r" b="b"/>
            <a:pathLst>
              <a:path w="635" h="1273810">
                <a:moveTo>
                  <a:pt x="635" y="0"/>
                </a:moveTo>
                <a:lnTo>
                  <a:pt x="0" y="1273809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3019425" y="3038093"/>
            <a:ext cx="1352550" cy="0"/>
          </a:xfrm>
          <a:custGeom>
            <a:avLst/>
            <a:gdLst/>
            <a:ahLst/>
            <a:cxnLst/>
            <a:rect l="l" t="t" r="r" b="b"/>
            <a:pathLst>
              <a:path w="1352550" h="0">
                <a:moveTo>
                  <a:pt x="0" y="0"/>
                </a:moveTo>
                <a:lnTo>
                  <a:pt x="135255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1548764" y="2606928"/>
            <a:ext cx="3175635" cy="0"/>
          </a:xfrm>
          <a:custGeom>
            <a:avLst/>
            <a:gdLst/>
            <a:ahLst/>
            <a:cxnLst/>
            <a:rect l="l" t="t" r="r" b="b"/>
            <a:pathLst>
              <a:path w="3175635" h="0">
                <a:moveTo>
                  <a:pt x="0" y="0"/>
                </a:moveTo>
                <a:lnTo>
                  <a:pt x="317563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1248155" y="1511807"/>
            <a:ext cx="248412" cy="21335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 txBox="1"/>
          <p:nvPr/>
        </p:nvSpPr>
        <p:spPr>
          <a:xfrm>
            <a:off x="1327150" y="1491741"/>
            <a:ext cx="1162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2590800" y="1945258"/>
            <a:ext cx="447675" cy="0"/>
          </a:xfrm>
          <a:custGeom>
            <a:avLst/>
            <a:gdLst/>
            <a:ahLst/>
            <a:cxnLst/>
            <a:rect l="l" t="t" r="r" b="b"/>
            <a:pathLst>
              <a:path w="447675" h="0">
                <a:moveTo>
                  <a:pt x="0" y="0"/>
                </a:moveTo>
                <a:lnTo>
                  <a:pt x="44767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3019425" y="1945258"/>
            <a:ext cx="10160" cy="1254760"/>
          </a:xfrm>
          <a:custGeom>
            <a:avLst/>
            <a:gdLst/>
            <a:ahLst/>
            <a:cxnLst/>
            <a:rect l="l" t="t" r="r" b="b"/>
            <a:pathLst>
              <a:path w="10160" h="1254760">
                <a:moveTo>
                  <a:pt x="10160" y="0"/>
                </a:moveTo>
                <a:lnTo>
                  <a:pt x="0" y="1254759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4525645" y="3047618"/>
            <a:ext cx="1437640" cy="635"/>
          </a:xfrm>
          <a:custGeom>
            <a:avLst/>
            <a:gdLst/>
            <a:ahLst/>
            <a:cxnLst/>
            <a:rect l="l" t="t" r="r" b="b"/>
            <a:pathLst>
              <a:path w="1437639" h="635">
                <a:moveTo>
                  <a:pt x="0" y="0"/>
                </a:moveTo>
                <a:lnTo>
                  <a:pt x="1437639" y="63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4371975" y="2888233"/>
            <a:ext cx="635" cy="149860"/>
          </a:xfrm>
          <a:custGeom>
            <a:avLst/>
            <a:gdLst/>
            <a:ahLst/>
            <a:cxnLst/>
            <a:rect l="l" t="t" r="r" b="b"/>
            <a:pathLst>
              <a:path w="635" h="149860">
                <a:moveTo>
                  <a:pt x="317" y="-12700"/>
                </a:moveTo>
                <a:lnTo>
                  <a:pt x="317" y="162559"/>
                </a:lnTo>
              </a:path>
            </a:pathLst>
          </a:custGeom>
          <a:ln w="2603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4514215" y="2904743"/>
            <a:ext cx="635" cy="149860"/>
          </a:xfrm>
          <a:custGeom>
            <a:avLst/>
            <a:gdLst/>
            <a:ahLst/>
            <a:cxnLst/>
            <a:rect l="l" t="t" r="r" b="b"/>
            <a:pathLst>
              <a:path w="635" h="149860">
                <a:moveTo>
                  <a:pt x="317" y="-12700"/>
                </a:moveTo>
                <a:lnTo>
                  <a:pt x="317" y="162560"/>
                </a:lnTo>
              </a:path>
            </a:pathLst>
          </a:custGeom>
          <a:ln w="2603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4447540" y="2514218"/>
            <a:ext cx="635" cy="121285"/>
          </a:xfrm>
          <a:custGeom>
            <a:avLst/>
            <a:gdLst/>
            <a:ahLst/>
            <a:cxnLst/>
            <a:rect l="l" t="t" r="r" b="b"/>
            <a:pathLst>
              <a:path w="635" h="121285">
                <a:moveTo>
                  <a:pt x="317" y="-12700"/>
                </a:moveTo>
                <a:lnTo>
                  <a:pt x="317" y="133985"/>
                </a:lnTo>
              </a:path>
            </a:pathLst>
          </a:custGeom>
          <a:ln w="2603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2324100" y="2513583"/>
            <a:ext cx="2915920" cy="635"/>
          </a:xfrm>
          <a:custGeom>
            <a:avLst/>
            <a:gdLst/>
            <a:ahLst/>
            <a:cxnLst/>
            <a:rect l="l" t="t" r="r" b="b"/>
            <a:pathLst>
              <a:path w="2915920" h="635">
                <a:moveTo>
                  <a:pt x="0" y="0"/>
                </a:moveTo>
                <a:lnTo>
                  <a:pt x="2915920" y="634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2324100" y="2392933"/>
            <a:ext cx="635" cy="121285"/>
          </a:xfrm>
          <a:custGeom>
            <a:avLst/>
            <a:gdLst/>
            <a:ahLst/>
            <a:cxnLst/>
            <a:rect l="l" t="t" r="r" b="b"/>
            <a:pathLst>
              <a:path w="635" h="121285">
                <a:moveTo>
                  <a:pt x="317" y="-12700"/>
                </a:moveTo>
                <a:lnTo>
                  <a:pt x="317" y="133984"/>
                </a:lnTo>
              </a:path>
            </a:pathLst>
          </a:custGeom>
          <a:ln w="2603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3775075" y="2395473"/>
            <a:ext cx="635" cy="107950"/>
          </a:xfrm>
          <a:custGeom>
            <a:avLst/>
            <a:gdLst/>
            <a:ahLst/>
            <a:cxnLst/>
            <a:rect l="l" t="t" r="r" b="b"/>
            <a:pathLst>
              <a:path w="635" h="107950">
                <a:moveTo>
                  <a:pt x="317" y="-12700"/>
                </a:moveTo>
                <a:lnTo>
                  <a:pt x="317" y="120650"/>
                </a:lnTo>
              </a:path>
            </a:pathLst>
          </a:custGeom>
          <a:ln w="2603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4714240" y="2065908"/>
            <a:ext cx="0" cy="534035"/>
          </a:xfrm>
          <a:custGeom>
            <a:avLst/>
            <a:gdLst/>
            <a:ahLst/>
            <a:cxnLst/>
            <a:rect l="l" t="t" r="r" b="b"/>
            <a:pathLst>
              <a:path w="0" h="534035">
                <a:moveTo>
                  <a:pt x="0" y="0"/>
                </a:moveTo>
                <a:lnTo>
                  <a:pt x="0" y="53403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3266440" y="2094483"/>
            <a:ext cx="0" cy="534035"/>
          </a:xfrm>
          <a:custGeom>
            <a:avLst/>
            <a:gdLst/>
            <a:ahLst/>
            <a:cxnLst/>
            <a:rect l="l" t="t" r="r" b="b"/>
            <a:pathLst>
              <a:path w="0" h="534035">
                <a:moveTo>
                  <a:pt x="0" y="0"/>
                </a:moveTo>
                <a:lnTo>
                  <a:pt x="0" y="53403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1781175" y="2070988"/>
            <a:ext cx="0" cy="534035"/>
          </a:xfrm>
          <a:custGeom>
            <a:avLst/>
            <a:gdLst/>
            <a:ahLst/>
            <a:cxnLst/>
            <a:rect l="l" t="t" r="r" b="b"/>
            <a:pathLst>
              <a:path w="0" h="534035">
                <a:moveTo>
                  <a:pt x="0" y="0"/>
                </a:moveTo>
                <a:lnTo>
                  <a:pt x="0" y="53403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4781550" y="1648713"/>
            <a:ext cx="635" cy="583565"/>
          </a:xfrm>
          <a:custGeom>
            <a:avLst/>
            <a:gdLst/>
            <a:ahLst/>
            <a:cxnLst/>
            <a:rect l="l" t="t" r="r" b="b"/>
            <a:pathLst>
              <a:path w="635" h="583564">
                <a:moveTo>
                  <a:pt x="0" y="0"/>
                </a:moveTo>
                <a:lnTo>
                  <a:pt x="635" y="58356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1774189" y="2065908"/>
            <a:ext cx="257810" cy="0"/>
          </a:xfrm>
          <a:custGeom>
            <a:avLst/>
            <a:gdLst/>
            <a:ahLst/>
            <a:cxnLst/>
            <a:rect l="l" t="t" r="r" b="b"/>
            <a:pathLst>
              <a:path w="257810" h="0">
                <a:moveTo>
                  <a:pt x="0" y="0"/>
                </a:moveTo>
                <a:lnTo>
                  <a:pt x="25781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3266440" y="2104008"/>
            <a:ext cx="226695" cy="0"/>
          </a:xfrm>
          <a:custGeom>
            <a:avLst/>
            <a:gdLst/>
            <a:ahLst/>
            <a:cxnLst/>
            <a:rect l="l" t="t" r="r" b="b"/>
            <a:pathLst>
              <a:path w="226695" h="0">
                <a:moveTo>
                  <a:pt x="0" y="0"/>
                </a:moveTo>
                <a:lnTo>
                  <a:pt x="22669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4695190" y="2075433"/>
            <a:ext cx="257810" cy="0"/>
          </a:xfrm>
          <a:custGeom>
            <a:avLst/>
            <a:gdLst/>
            <a:ahLst/>
            <a:cxnLst/>
            <a:rect l="l" t="t" r="r" b="b"/>
            <a:pathLst>
              <a:path w="257810" h="0">
                <a:moveTo>
                  <a:pt x="0" y="0"/>
                </a:moveTo>
                <a:lnTo>
                  <a:pt x="25781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4764404" y="1898903"/>
            <a:ext cx="179705" cy="0"/>
          </a:xfrm>
          <a:custGeom>
            <a:avLst/>
            <a:gdLst/>
            <a:ahLst/>
            <a:cxnLst/>
            <a:rect l="l" t="t" r="r" b="b"/>
            <a:pathLst>
              <a:path w="179704" h="0">
                <a:moveTo>
                  <a:pt x="0" y="0"/>
                </a:moveTo>
                <a:lnTo>
                  <a:pt x="17970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4775834" y="2237358"/>
            <a:ext cx="179705" cy="0"/>
          </a:xfrm>
          <a:custGeom>
            <a:avLst/>
            <a:gdLst/>
            <a:ahLst/>
            <a:cxnLst/>
            <a:rect l="l" t="t" r="r" b="b"/>
            <a:pathLst>
              <a:path w="179704" h="0">
                <a:moveTo>
                  <a:pt x="0" y="0"/>
                </a:moveTo>
                <a:lnTo>
                  <a:pt x="17970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3322320" y="1667763"/>
            <a:ext cx="635" cy="583565"/>
          </a:xfrm>
          <a:custGeom>
            <a:avLst/>
            <a:gdLst/>
            <a:ahLst/>
            <a:cxnLst/>
            <a:rect l="l" t="t" r="r" b="b"/>
            <a:pathLst>
              <a:path w="635" h="583564">
                <a:moveTo>
                  <a:pt x="0" y="0"/>
                </a:moveTo>
                <a:lnTo>
                  <a:pt x="634" y="58356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3305175" y="1917953"/>
            <a:ext cx="179705" cy="0"/>
          </a:xfrm>
          <a:custGeom>
            <a:avLst/>
            <a:gdLst/>
            <a:ahLst/>
            <a:cxnLst/>
            <a:rect l="l" t="t" r="r" b="b"/>
            <a:pathLst>
              <a:path w="179704" h="0">
                <a:moveTo>
                  <a:pt x="0" y="0"/>
                </a:moveTo>
                <a:lnTo>
                  <a:pt x="17970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3316604" y="2256408"/>
            <a:ext cx="179705" cy="0"/>
          </a:xfrm>
          <a:custGeom>
            <a:avLst/>
            <a:gdLst/>
            <a:ahLst/>
            <a:cxnLst/>
            <a:rect l="l" t="t" r="r" b="b"/>
            <a:pathLst>
              <a:path w="179704" h="0">
                <a:moveTo>
                  <a:pt x="0" y="0"/>
                </a:moveTo>
                <a:lnTo>
                  <a:pt x="17970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1872614" y="1648713"/>
            <a:ext cx="635" cy="583565"/>
          </a:xfrm>
          <a:custGeom>
            <a:avLst/>
            <a:gdLst/>
            <a:ahLst/>
            <a:cxnLst/>
            <a:rect l="l" t="t" r="r" b="b"/>
            <a:pathLst>
              <a:path w="635" h="583564">
                <a:moveTo>
                  <a:pt x="0" y="0"/>
                </a:moveTo>
                <a:lnTo>
                  <a:pt x="635" y="58356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1855470" y="1898903"/>
            <a:ext cx="179705" cy="0"/>
          </a:xfrm>
          <a:custGeom>
            <a:avLst/>
            <a:gdLst/>
            <a:ahLst/>
            <a:cxnLst/>
            <a:rect l="l" t="t" r="r" b="b"/>
            <a:pathLst>
              <a:path w="179705" h="0">
                <a:moveTo>
                  <a:pt x="0" y="0"/>
                </a:moveTo>
                <a:lnTo>
                  <a:pt x="17970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1866900" y="2237358"/>
            <a:ext cx="179705" cy="0"/>
          </a:xfrm>
          <a:custGeom>
            <a:avLst/>
            <a:gdLst/>
            <a:ahLst/>
            <a:cxnLst/>
            <a:rect l="l" t="t" r="r" b="b"/>
            <a:pathLst>
              <a:path w="179705" h="0">
                <a:moveTo>
                  <a:pt x="0" y="0"/>
                </a:moveTo>
                <a:lnTo>
                  <a:pt x="17970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1469389" y="1648713"/>
            <a:ext cx="3325495" cy="0"/>
          </a:xfrm>
          <a:custGeom>
            <a:avLst/>
            <a:gdLst/>
            <a:ahLst/>
            <a:cxnLst/>
            <a:rect l="l" t="t" r="r" b="b"/>
            <a:pathLst>
              <a:path w="3325495" h="0">
                <a:moveTo>
                  <a:pt x="0" y="0"/>
                </a:moveTo>
                <a:lnTo>
                  <a:pt x="332549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4277359" y="1956688"/>
            <a:ext cx="10160" cy="1243965"/>
          </a:xfrm>
          <a:custGeom>
            <a:avLst/>
            <a:gdLst/>
            <a:ahLst/>
            <a:cxnLst/>
            <a:rect l="l" t="t" r="r" b="b"/>
            <a:pathLst>
              <a:path w="10160" h="1243964">
                <a:moveTo>
                  <a:pt x="10160" y="0"/>
                </a:moveTo>
                <a:lnTo>
                  <a:pt x="0" y="124396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4409757" y="2456751"/>
            <a:ext cx="81279" cy="8127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3732847" y="2456751"/>
            <a:ext cx="81279" cy="8127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3228022" y="2565971"/>
            <a:ext cx="81279" cy="8127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1733232" y="2552001"/>
            <a:ext cx="81280" cy="8127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2976562" y="2999676"/>
            <a:ext cx="81280" cy="8127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5924867" y="2999676"/>
            <a:ext cx="81280" cy="8127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4748212" y="1849691"/>
            <a:ext cx="81279" cy="8127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1822132" y="1849691"/>
            <a:ext cx="81280" cy="8127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1831657" y="1600771"/>
            <a:ext cx="81280" cy="8127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3283267" y="1615376"/>
            <a:ext cx="81280" cy="8127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2842260" y="3488435"/>
            <a:ext cx="2542032" cy="204216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 txBox="1"/>
          <p:nvPr/>
        </p:nvSpPr>
        <p:spPr>
          <a:xfrm>
            <a:off x="1129080" y="3468750"/>
            <a:ext cx="5306695" cy="59734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00152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Fig 10(Mod </a:t>
            </a:r>
            <a:r>
              <a:rPr dirty="0" sz="1400">
                <a:latin typeface="Calibri"/>
                <a:cs typeface="Calibri"/>
              </a:rPr>
              <a:t>6) T </a:t>
            </a:r>
            <a:r>
              <a:rPr dirty="0" sz="1400" spc="-5">
                <a:latin typeface="Calibri"/>
                <a:cs typeface="Calibri"/>
              </a:rPr>
              <a:t>up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counter</a:t>
            </a:r>
            <a:endParaRPr sz="1400">
              <a:latin typeface="Calibri"/>
              <a:cs typeface="Calibri"/>
            </a:endParaRPr>
          </a:p>
          <a:p>
            <a:pPr algn="just" marL="12700" marR="6350">
              <a:lnSpc>
                <a:spcPct val="151300"/>
              </a:lnSpc>
              <a:spcBef>
                <a:spcPts val="825"/>
              </a:spcBef>
            </a:pPr>
            <a:r>
              <a:rPr dirty="0" sz="1400" spc="-5">
                <a:latin typeface="Calibri"/>
                <a:cs typeface="Calibri"/>
              </a:rPr>
              <a:t>HW</a:t>
            </a:r>
            <a:r>
              <a:rPr dirty="0" baseline="-12345" sz="1350" spc="-7">
                <a:latin typeface="Calibri"/>
                <a:cs typeface="Calibri"/>
              </a:rPr>
              <a:t>6</a:t>
            </a:r>
            <a:r>
              <a:rPr dirty="0" sz="1400" spc="-5">
                <a:latin typeface="Calibri"/>
                <a:cs typeface="Calibri"/>
              </a:rPr>
              <a:t>: </a:t>
            </a:r>
            <a:r>
              <a:rPr dirty="0" sz="1400">
                <a:latin typeface="Calibri"/>
                <a:cs typeface="Calibri"/>
              </a:rPr>
              <a:t>design a </a:t>
            </a:r>
            <a:r>
              <a:rPr dirty="0" sz="1400" spc="-25">
                <a:latin typeface="Calibri"/>
                <a:cs typeface="Calibri"/>
              </a:rPr>
              <a:t>(</a:t>
            </a:r>
            <a:r>
              <a:rPr dirty="0" sz="1450" spc="-25" b="1" i="1">
                <a:latin typeface="Cambria Math"/>
                <a:cs typeface="Cambria Math"/>
              </a:rPr>
              <a:t>Mod11</a:t>
            </a:r>
            <a:r>
              <a:rPr dirty="0" sz="1400" spc="-25">
                <a:latin typeface="Calibri"/>
                <a:cs typeface="Calibri"/>
              </a:rPr>
              <a:t>) </a:t>
            </a:r>
            <a:r>
              <a:rPr dirty="0" sz="1400" spc="-5">
                <a:latin typeface="Calibri"/>
                <a:cs typeface="Calibri"/>
              </a:rPr>
              <a:t>up counter using </a:t>
            </a:r>
            <a:r>
              <a:rPr dirty="0" sz="1450" spc="-15" b="1" i="1">
                <a:latin typeface="Cambria Math"/>
                <a:cs typeface="Cambria Math"/>
              </a:rPr>
              <a:t>T </a:t>
            </a:r>
            <a:r>
              <a:rPr dirty="0" sz="1400" spc="-5">
                <a:latin typeface="Calibri"/>
                <a:cs typeface="Calibri"/>
              </a:rPr>
              <a:t>flip-flops with negative edge  clock pulse, use </a:t>
            </a:r>
            <a:r>
              <a:rPr dirty="0" sz="1400" spc="-5" b="1" i="1">
                <a:latin typeface="Calibri"/>
                <a:cs typeface="Calibri"/>
              </a:rPr>
              <a:t>NAND </a:t>
            </a:r>
            <a:r>
              <a:rPr dirty="0" sz="1400">
                <a:latin typeface="Calibri"/>
                <a:cs typeface="Calibri"/>
              </a:rPr>
              <a:t>gate </a:t>
            </a:r>
            <a:r>
              <a:rPr dirty="0" sz="1400" spc="-10">
                <a:latin typeface="Calibri"/>
                <a:cs typeface="Calibri"/>
              </a:rPr>
              <a:t>as </a:t>
            </a:r>
            <a:r>
              <a:rPr dirty="0" sz="1400">
                <a:latin typeface="Calibri"/>
                <a:cs typeface="Calibri"/>
              </a:rPr>
              <a:t>a </a:t>
            </a:r>
            <a:r>
              <a:rPr dirty="0" sz="1400" spc="-5">
                <a:latin typeface="Calibri"/>
                <a:cs typeface="Calibri"/>
              </a:rPr>
              <a:t>control unit. Draw the timing </a:t>
            </a:r>
            <a:r>
              <a:rPr dirty="0" sz="1400">
                <a:latin typeface="Calibri"/>
                <a:cs typeface="Calibri"/>
              </a:rPr>
              <a:t>diagram  </a:t>
            </a:r>
            <a:r>
              <a:rPr dirty="0" sz="1400" spc="-5">
                <a:latin typeface="Calibri"/>
                <a:cs typeface="Calibri"/>
              </a:rPr>
              <a:t>and truth table </a:t>
            </a:r>
            <a:r>
              <a:rPr dirty="0" sz="1400">
                <a:latin typeface="Calibri"/>
                <a:cs typeface="Calibri"/>
              </a:rPr>
              <a:t>for this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counter.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550">
              <a:latin typeface="Times New Roman"/>
              <a:cs typeface="Times New Roman"/>
            </a:endParaRPr>
          </a:p>
          <a:p>
            <a:pPr marL="469265" indent="-228600">
              <a:lnSpc>
                <a:spcPct val="100000"/>
              </a:lnSpc>
              <a:spcBef>
                <a:spcPts val="5"/>
              </a:spcBef>
              <a:buFont typeface="Wingdings"/>
              <a:buChar char=""/>
              <a:tabLst>
                <a:tab pos="469900" algn="l"/>
              </a:tabLst>
            </a:pPr>
            <a:r>
              <a:rPr dirty="0" u="heavy" sz="1600" spc="-5" b="1" i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Synchronous</a:t>
            </a:r>
            <a:r>
              <a:rPr dirty="0" u="heavy" sz="1600" spc="-15" b="1" i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1600" spc="-5" b="1" i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counters</a:t>
            </a:r>
            <a:endParaRPr sz="1600">
              <a:latin typeface="Calibri"/>
              <a:cs typeface="Calibri"/>
            </a:endParaRPr>
          </a:p>
          <a:p>
            <a:pPr algn="just" marL="12700" marR="5080" indent="199390">
              <a:lnSpc>
                <a:spcPct val="151100"/>
              </a:lnSpc>
              <a:spcBef>
                <a:spcPts val="480"/>
              </a:spcBef>
            </a:pPr>
            <a:r>
              <a:rPr dirty="0" sz="1400" spc="-5">
                <a:latin typeface="Calibri"/>
                <a:cs typeface="Calibri"/>
              </a:rPr>
              <a:t>Synchronous counters </a:t>
            </a:r>
            <a:r>
              <a:rPr dirty="0" sz="1400">
                <a:latin typeface="Calibri"/>
                <a:cs typeface="Calibri"/>
              </a:rPr>
              <a:t>are </a:t>
            </a:r>
            <a:r>
              <a:rPr dirty="0" sz="1400" spc="-5">
                <a:latin typeface="Calibri"/>
                <a:cs typeface="Calibri"/>
              </a:rPr>
              <a:t>different from asynchronous (ripple)  counters </a:t>
            </a:r>
            <a:r>
              <a:rPr dirty="0" sz="1400">
                <a:latin typeface="Calibri"/>
                <a:cs typeface="Calibri"/>
              </a:rPr>
              <a:t>in </a:t>
            </a:r>
            <a:r>
              <a:rPr dirty="0" sz="1400" spc="-5">
                <a:latin typeface="Calibri"/>
                <a:cs typeface="Calibri"/>
              </a:rPr>
              <a:t>that clock pulses </a:t>
            </a:r>
            <a:r>
              <a:rPr dirty="0" sz="1400">
                <a:latin typeface="Calibri"/>
                <a:cs typeface="Calibri"/>
              </a:rPr>
              <a:t>are </a:t>
            </a:r>
            <a:r>
              <a:rPr dirty="0" sz="1400" spc="-5">
                <a:latin typeface="Calibri"/>
                <a:cs typeface="Calibri"/>
              </a:rPr>
              <a:t>applied </a:t>
            </a:r>
            <a:r>
              <a:rPr dirty="0" sz="1400">
                <a:latin typeface="Calibri"/>
                <a:cs typeface="Calibri"/>
              </a:rPr>
              <a:t>to </a:t>
            </a:r>
            <a:r>
              <a:rPr dirty="0" sz="1400" spc="-5">
                <a:latin typeface="Calibri"/>
                <a:cs typeface="Calibri"/>
              </a:rPr>
              <a:t>the inputs of </a:t>
            </a:r>
            <a:r>
              <a:rPr dirty="0" sz="1400">
                <a:latin typeface="Calibri"/>
                <a:cs typeface="Calibri"/>
              </a:rPr>
              <a:t>all </a:t>
            </a:r>
            <a:r>
              <a:rPr dirty="0" sz="1400" spc="-5">
                <a:latin typeface="Calibri"/>
                <a:cs typeface="Calibri"/>
              </a:rPr>
              <a:t>flip-flops. </a:t>
            </a:r>
            <a:r>
              <a:rPr dirty="0" sz="1400">
                <a:latin typeface="Calibri"/>
                <a:cs typeface="Calibri"/>
              </a:rPr>
              <a:t>A  </a:t>
            </a:r>
            <a:r>
              <a:rPr dirty="0" sz="1400" spc="-5">
                <a:latin typeface="Calibri"/>
                <a:cs typeface="Calibri"/>
              </a:rPr>
              <a:t>common clack </a:t>
            </a:r>
            <a:r>
              <a:rPr dirty="0" sz="1400">
                <a:latin typeface="Calibri"/>
                <a:cs typeface="Calibri"/>
              </a:rPr>
              <a:t>triggers all </a:t>
            </a:r>
            <a:r>
              <a:rPr dirty="0" sz="1400" spc="-5">
                <a:latin typeface="Calibri"/>
                <a:cs typeface="Calibri"/>
              </a:rPr>
              <a:t>flip-flops simultaneously, </a:t>
            </a:r>
            <a:r>
              <a:rPr dirty="0" sz="1400">
                <a:latin typeface="Calibri"/>
                <a:cs typeface="Calibri"/>
              </a:rPr>
              <a:t>rather </a:t>
            </a:r>
            <a:r>
              <a:rPr dirty="0" sz="1400" spc="-5">
                <a:latin typeface="Calibri"/>
                <a:cs typeface="Calibri"/>
              </a:rPr>
              <a:t>than one </a:t>
            </a:r>
            <a:r>
              <a:rPr dirty="0" sz="1400">
                <a:latin typeface="Calibri"/>
                <a:cs typeface="Calibri"/>
              </a:rPr>
              <a:t>at a  </a:t>
            </a:r>
            <a:r>
              <a:rPr dirty="0" sz="1400" spc="-5">
                <a:latin typeface="Calibri"/>
                <a:cs typeface="Calibri"/>
              </a:rPr>
              <a:t>time </a:t>
            </a:r>
            <a:r>
              <a:rPr dirty="0" sz="1400">
                <a:latin typeface="Calibri"/>
                <a:cs typeface="Calibri"/>
              </a:rPr>
              <a:t>in </a:t>
            </a:r>
            <a:r>
              <a:rPr dirty="0" sz="1400" spc="-5">
                <a:latin typeface="Calibri"/>
                <a:cs typeface="Calibri"/>
              </a:rPr>
              <a:t>succession </a:t>
            </a:r>
            <a:r>
              <a:rPr dirty="0" sz="1400">
                <a:latin typeface="Calibri"/>
                <a:cs typeface="Calibri"/>
              </a:rPr>
              <a:t>as in a </a:t>
            </a:r>
            <a:r>
              <a:rPr dirty="0" sz="1400" spc="-5">
                <a:latin typeface="Calibri"/>
                <a:cs typeface="Calibri"/>
              </a:rPr>
              <a:t>ripple counter, </a:t>
            </a:r>
            <a:r>
              <a:rPr dirty="0" sz="1400" spc="-10">
                <a:latin typeface="Calibri"/>
                <a:cs typeface="Calibri"/>
              </a:rPr>
              <a:t>the </a:t>
            </a:r>
            <a:r>
              <a:rPr dirty="0" sz="1400" spc="-5">
                <a:latin typeface="Calibri"/>
                <a:cs typeface="Calibri"/>
              </a:rPr>
              <a:t>decision whether </a:t>
            </a:r>
            <a:r>
              <a:rPr dirty="0" sz="1400">
                <a:latin typeface="Calibri"/>
                <a:cs typeface="Calibri"/>
              </a:rPr>
              <a:t>a </a:t>
            </a:r>
            <a:r>
              <a:rPr dirty="0" sz="1400" spc="-5">
                <a:latin typeface="Calibri"/>
                <a:cs typeface="Calibri"/>
              </a:rPr>
              <a:t>flip-flop  </a:t>
            </a:r>
            <a:r>
              <a:rPr dirty="0" sz="1400">
                <a:latin typeface="Calibri"/>
                <a:cs typeface="Calibri"/>
              </a:rPr>
              <a:t>is to </a:t>
            </a:r>
            <a:r>
              <a:rPr dirty="0" sz="1400" spc="-5">
                <a:latin typeface="Calibri"/>
                <a:cs typeface="Calibri"/>
              </a:rPr>
              <a:t>be complemented </a:t>
            </a:r>
            <a:r>
              <a:rPr dirty="0" sz="1400">
                <a:latin typeface="Calibri"/>
                <a:cs typeface="Calibri"/>
              </a:rPr>
              <a:t>is </a:t>
            </a:r>
            <a:r>
              <a:rPr dirty="0" sz="1400" spc="-5">
                <a:latin typeface="Calibri"/>
                <a:cs typeface="Calibri"/>
              </a:rPr>
              <a:t>determined from the </a:t>
            </a:r>
            <a:r>
              <a:rPr dirty="0" sz="1400">
                <a:latin typeface="Calibri"/>
                <a:cs typeface="Calibri"/>
              </a:rPr>
              <a:t>values </a:t>
            </a:r>
            <a:r>
              <a:rPr dirty="0" sz="1400" spc="-5">
                <a:latin typeface="Calibri"/>
                <a:cs typeface="Calibri"/>
              </a:rPr>
              <a:t>of the </a:t>
            </a:r>
            <a:r>
              <a:rPr dirty="0" sz="1400">
                <a:latin typeface="Calibri"/>
                <a:cs typeface="Calibri"/>
              </a:rPr>
              <a:t>data </a:t>
            </a:r>
            <a:r>
              <a:rPr dirty="0" sz="1400" spc="-5">
                <a:latin typeface="Calibri"/>
                <a:cs typeface="Calibri"/>
              </a:rPr>
              <a:t>inputs,  such </a:t>
            </a:r>
            <a:r>
              <a:rPr dirty="0" sz="1400">
                <a:latin typeface="Calibri"/>
                <a:cs typeface="Calibri"/>
              </a:rPr>
              <a:t>as </a:t>
            </a:r>
            <a:r>
              <a:rPr dirty="0" sz="1450" spc="-15" b="1" i="1">
                <a:latin typeface="Cambria Math"/>
                <a:cs typeface="Cambria Math"/>
              </a:rPr>
              <a:t>T</a:t>
            </a:r>
            <a:r>
              <a:rPr dirty="0" sz="1400" spc="-15">
                <a:latin typeface="Calibri"/>
                <a:cs typeface="Calibri"/>
              </a:rPr>
              <a:t>or </a:t>
            </a:r>
            <a:r>
              <a:rPr dirty="0" sz="1450" spc="-10" b="1" i="1">
                <a:latin typeface="Cambria Math"/>
                <a:cs typeface="Cambria Math"/>
              </a:rPr>
              <a:t>J </a:t>
            </a:r>
            <a:r>
              <a:rPr dirty="0" sz="1400" spc="-5">
                <a:latin typeface="Calibri"/>
                <a:cs typeface="Calibri"/>
              </a:rPr>
              <a:t>and </a:t>
            </a:r>
            <a:r>
              <a:rPr dirty="0" sz="1450" spc="-15" b="1" i="1">
                <a:latin typeface="Cambria Math"/>
                <a:cs typeface="Cambria Math"/>
              </a:rPr>
              <a:t>K </a:t>
            </a:r>
            <a:r>
              <a:rPr dirty="0" sz="1400">
                <a:latin typeface="Calibri"/>
                <a:cs typeface="Calibri"/>
              </a:rPr>
              <a:t>at </a:t>
            </a:r>
            <a:r>
              <a:rPr dirty="0" sz="1400" spc="-5">
                <a:latin typeface="Calibri"/>
                <a:cs typeface="Calibri"/>
              </a:rPr>
              <a:t>the time of the </a:t>
            </a:r>
            <a:r>
              <a:rPr dirty="0" sz="1400" spc="-10">
                <a:latin typeface="Calibri"/>
                <a:cs typeface="Calibri"/>
              </a:rPr>
              <a:t>clock </a:t>
            </a:r>
            <a:r>
              <a:rPr dirty="0" sz="1400" spc="-5">
                <a:latin typeface="Calibri"/>
                <a:cs typeface="Calibri"/>
              </a:rPr>
              <a:t>edge. If </a:t>
            </a:r>
            <a:r>
              <a:rPr dirty="0" sz="1450" spc="-15" b="1" i="1">
                <a:latin typeface="Cambria Math"/>
                <a:cs typeface="Cambria Math"/>
              </a:rPr>
              <a:t>T = 0 </a:t>
            </a:r>
            <a:r>
              <a:rPr dirty="0" sz="1400" spc="-5">
                <a:latin typeface="Calibri"/>
                <a:cs typeface="Calibri"/>
              </a:rPr>
              <a:t>or </a:t>
            </a:r>
            <a:r>
              <a:rPr dirty="0" sz="1450" spc="-10" b="1" i="1">
                <a:latin typeface="Cambria Math"/>
                <a:cs typeface="Cambria Math"/>
              </a:rPr>
              <a:t>J </a:t>
            </a:r>
            <a:r>
              <a:rPr dirty="0" sz="1450" spc="-15" b="1" i="1">
                <a:latin typeface="Cambria Math"/>
                <a:cs typeface="Cambria Math"/>
              </a:rPr>
              <a:t>= K = </a:t>
            </a:r>
            <a:r>
              <a:rPr dirty="0" sz="1450" spc="-10" b="1" i="1">
                <a:latin typeface="Cambria Math"/>
                <a:cs typeface="Cambria Math"/>
              </a:rPr>
              <a:t>0</a:t>
            </a:r>
            <a:r>
              <a:rPr dirty="0" sz="1400" spc="-10">
                <a:latin typeface="Calibri"/>
                <a:cs typeface="Calibri"/>
              </a:rPr>
              <a:t>,  </a:t>
            </a:r>
            <a:r>
              <a:rPr dirty="0" sz="1400" spc="-5">
                <a:latin typeface="Calibri"/>
                <a:cs typeface="Calibri"/>
              </a:rPr>
              <a:t>the flip-flop doesn't change state. If </a:t>
            </a:r>
            <a:r>
              <a:rPr dirty="0" sz="1450" spc="-15" b="1" i="1">
                <a:latin typeface="Cambria Math"/>
                <a:cs typeface="Cambria Math"/>
              </a:rPr>
              <a:t>T = 1 </a:t>
            </a:r>
            <a:r>
              <a:rPr dirty="0" sz="1450" spc="-20" b="1" i="1">
                <a:latin typeface="Cambria Math"/>
                <a:cs typeface="Cambria Math"/>
              </a:rPr>
              <a:t>or </a:t>
            </a:r>
            <a:r>
              <a:rPr dirty="0" sz="1450" spc="-10" b="1" i="1">
                <a:latin typeface="Cambria Math"/>
                <a:cs typeface="Cambria Math"/>
              </a:rPr>
              <a:t>J </a:t>
            </a:r>
            <a:r>
              <a:rPr dirty="0" sz="1450" spc="-15" b="1" i="1">
                <a:latin typeface="Cambria Math"/>
                <a:cs typeface="Cambria Math"/>
              </a:rPr>
              <a:t>= K = </a:t>
            </a:r>
            <a:r>
              <a:rPr dirty="0" sz="1450" b="1" i="1">
                <a:latin typeface="Cambria Math"/>
                <a:cs typeface="Cambria Math"/>
              </a:rPr>
              <a:t>I</a:t>
            </a:r>
            <a:r>
              <a:rPr dirty="0" sz="1400">
                <a:latin typeface="Calibri"/>
                <a:cs typeface="Calibri"/>
              </a:rPr>
              <a:t>, </a:t>
            </a:r>
            <a:r>
              <a:rPr dirty="0" sz="1400" spc="-5">
                <a:latin typeface="Calibri"/>
                <a:cs typeface="Calibri"/>
              </a:rPr>
              <a:t>the flip-flop  complements. Synchronous counters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are</a:t>
            </a:r>
            <a:r>
              <a:rPr dirty="0" sz="1400">
                <a:latin typeface="Arial"/>
                <a:cs typeface="Arial"/>
              </a:rPr>
              <a:t>:</a:t>
            </a:r>
            <a:endParaRPr sz="1400">
              <a:latin typeface="Arial"/>
              <a:cs typeface="Arial"/>
            </a:endParaRPr>
          </a:p>
          <a:p>
            <a:pPr marL="469265" marR="7620" indent="-228600">
              <a:lnSpc>
                <a:spcPct val="152300"/>
              </a:lnSpc>
              <a:spcBef>
                <a:spcPts val="10"/>
              </a:spcBef>
              <a:buAutoNum type="arabicPlain"/>
              <a:tabLst>
                <a:tab pos="469900" algn="l"/>
              </a:tabLst>
            </a:pPr>
            <a:r>
              <a:rPr dirty="0" sz="1400">
                <a:latin typeface="Calibri"/>
                <a:cs typeface="Calibri"/>
              </a:rPr>
              <a:t>Use </a:t>
            </a:r>
            <a:r>
              <a:rPr dirty="0" sz="1400" spc="-5">
                <a:latin typeface="Calibri"/>
                <a:cs typeface="Calibri"/>
              </a:rPr>
              <a:t>interconnected flip-flops, but </a:t>
            </a:r>
            <a:r>
              <a:rPr dirty="0" sz="1400">
                <a:latin typeface="Calibri"/>
                <a:cs typeface="Calibri"/>
              </a:rPr>
              <a:t>all are </a:t>
            </a:r>
            <a:r>
              <a:rPr dirty="0" sz="1400" spc="-5">
                <a:latin typeface="Calibri"/>
                <a:cs typeface="Calibri"/>
              </a:rPr>
              <a:t>clocked together by the  system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clock.</a:t>
            </a:r>
            <a:endParaRPr sz="1400">
              <a:latin typeface="Calibri"/>
              <a:cs typeface="Calibri"/>
            </a:endParaRPr>
          </a:p>
          <a:p>
            <a:pPr marL="469265" marR="8890" indent="-228600">
              <a:lnSpc>
                <a:spcPct val="152900"/>
              </a:lnSpc>
              <a:buAutoNum type="arabicPlain"/>
              <a:tabLst>
                <a:tab pos="469900" algn="l"/>
              </a:tabLst>
            </a:pPr>
            <a:r>
              <a:rPr dirty="0" sz="1400">
                <a:latin typeface="Calibri"/>
                <a:cs typeface="Calibri"/>
              </a:rPr>
              <a:t>Use </a:t>
            </a:r>
            <a:r>
              <a:rPr dirty="0" sz="1400" spc="-5">
                <a:latin typeface="Calibri"/>
                <a:cs typeface="Calibri"/>
              </a:rPr>
              <a:t>the outputs from the flip-flops, </a:t>
            </a:r>
            <a:r>
              <a:rPr dirty="0" sz="1400">
                <a:latin typeface="Calibri"/>
                <a:cs typeface="Calibri"/>
              </a:rPr>
              <a:t>to </a:t>
            </a:r>
            <a:r>
              <a:rPr dirty="0" sz="1400" spc="-5">
                <a:latin typeface="Calibri"/>
                <a:cs typeface="Calibri"/>
              </a:rPr>
              <a:t>determine the next states  of the </a:t>
            </a:r>
            <a:r>
              <a:rPr dirty="0" sz="1400">
                <a:latin typeface="Calibri"/>
                <a:cs typeface="Calibri"/>
              </a:rPr>
              <a:t>following </a:t>
            </a:r>
            <a:r>
              <a:rPr dirty="0" sz="1400" spc="-5">
                <a:latin typeface="Calibri"/>
                <a:cs typeface="Calibri"/>
              </a:rPr>
              <a:t>flip-flops (rather than simply clocking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them)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5" name="object 105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 txBox="1"/>
          <p:nvPr/>
        </p:nvSpPr>
        <p:spPr>
          <a:xfrm>
            <a:off x="3641216" y="9799649"/>
            <a:ext cx="28448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05"/>
              </a:lnSpc>
            </a:pPr>
            <a:r>
              <a:rPr dirty="0" sz="2000">
                <a:latin typeface="Calibri"/>
                <a:cs typeface="Calibri"/>
              </a:rPr>
              <a:t>11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43321" y="437488"/>
            <a:ext cx="1727835" cy="580390"/>
          </a:xfrm>
          <a:prstGeom prst="rect">
            <a:avLst/>
          </a:prstGeom>
        </p:spPr>
        <p:txBody>
          <a:bodyPr wrap="square" lIns="0" tIns="762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</a:t>
            </a:r>
            <a:endParaRPr sz="1400">
              <a:latin typeface="Lucida Calligraphy"/>
              <a:cs typeface="Lucida Calligraphy"/>
            </a:endParaRPr>
          </a:p>
          <a:p>
            <a:pPr marL="446405">
              <a:lnSpc>
                <a:spcPct val="100000"/>
              </a:lnSpc>
              <a:spcBef>
                <a:spcPts val="505"/>
              </a:spcBef>
            </a:pPr>
            <a:r>
              <a:rPr dirty="0" sz="1400" i="1">
                <a:latin typeface="Lucida Calligraphy"/>
                <a:cs typeface="Lucida Calligraphy"/>
              </a:rPr>
              <a:t>Y.</a:t>
            </a:r>
            <a:r>
              <a:rPr dirty="0" sz="1400" spc="-1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004316" y="527303"/>
            <a:ext cx="1514856" cy="52882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174800" y="454668"/>
            <a:ext cx="1175385" cy="582930"/>
          </a:xfrm>
          <a:prstGeom prst="rect">
            <a:avLst/>
          </a:prstGeom>
        </p:spPr>
        <p:txBody>
          <a:bodyPr wrap="square" lIns="0" tIns="7747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61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one:</a:t>
            </a:r>
            <a:endParaRPr sz="1400">
              <a:latin typeface="Lucida Calligraphy"/>
              <a:cs typeface="Lucida Calligraphy"/>
            </a:endParaRPr>
          </a:p>
          <a:p>
            <a:pPr algn="ctr">
              <a:lnSpc>
                <a:spcPct val="100000"/>
              </a:lnSpc>
              <a:spcBef>
                <a:spcPts val="515"/>
              </a:spcBef>
            </a:pPr>
            <a:r>
              <a:rPr dirty="0" sz="1400" spc="-5" i="1">
                <a:latin typeface="Lucida Calligraphy"/>
                <a:cs typeface="Lucida Calligraphy"/>
              </a:rPr>
              <a:t>Counters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29080" y="1190599"/>
            <a:ext cx="5306060" cy="61093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69265" marR="5080" indent="-228600">
              <a:lnSpc>
                <a:spcPct val="152100"/>
              </a:lnSpc>
              <a:spcBef>
                <a:spcPts val="100"/>
              </a:spcBef>
              <a:buFont typeface="Calibri"/>
              <a:buAutoNum type="arabicPlain" startAt="3"/>
              <a:tabLst>
                <a:tab pos="518159" algn="l"/>
                <a:tab pos="518795" algn="l"/>
              </a:tabLst>
            </a:pPr>
            <a:r>
              <a:rPr dirty="0"/>
              <a:t>	</a:t>
            </a:r>
            <a:r>
              <a:rPr dirty="0" sz="1400" spc="-5">
                <a:latin typeface="Calibri"/>
                <a:cs typeface="Calibri"/>
              </a:rPr>
              <a:t>Require no settling time due </a:t>
            </a:r>
            <a:r>
              <a:rPr dirty="0" sz="1400">
                <a:latin typeface="Calibri"/>
                <a:cs typeface="Calibri"/>
              </a:rPr>
              <a:t>to rippling </a:t>
            </a:r>
            <a:r>
              <a:rPr dirty="0" sz="1400" spc="-5">
                <a:latin typeface="Calibri"/>
                <a:cs typeface="Calibri"/>
              </a:rPr>
              <a:t>(as </a:t>
            </a:r>
            <a:r>
              <a:rPr dirty="0" sz="1400">
                <a:latin typeface="Calibri"/>
                <a:cs typeface="Calibri"/>
              </a:rPr>
              <a:t>all flip-flops are  </a:t>
            </a:r>
            <a:r>
              <a:rPr dirty="0" sz="1400" spc="-5">
                <a:latin typeface="Calibri"/>
                <a:cs typeface="Calibri"/>
              </a:rPr>
              <a:t>clocked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synchronously)</a:t>
            </a:r>
            <a:endParaRPr sz="1400">
              <a:latin typeface="Calibri"/>
              <a:cs typeface="Calibri"/>
            </a:endParaRPr>
          </a:p>
          <a:p>
            <a:pPr marL="469265" marR="8890" indent="-228600">
              <a:lnSpc>
                <a:spcPct val="152900"/>
              </a:lnSpc>
              <a:buFont typeface="Calibri"/>
              <a:buAutoNum type="arabicPlain" startAt="3"/>
              <a:tabLst>
                <a:tab pos="518159" algn="l"/>
                <a:tab pos="518795" algn="l"/>
              </a:tabLst>
            </a:pPr>
            <a:r>
              <a:rPr dirty="0"/>
              <a:t>	</a:t>
            </a:r>
            <a:r>
              <a:rPr dirty="0" sz="1400" spc="-5">
                <a:latin typeface="Calibri"/>
                <a:cs typeface="Calibri"/>
              </a:rPr>
              <a:t>Need designing, </a:t>
            </a:r>
            <a:r>
              <a:rPr dirty="0" sz="1400">
                <a:latin typeface="Calibri"/>
                <a:cs typeface="Calibri"/>
              </a:rPr>
              <a:t>to determine </a:t>
            </a:r>
            <a:r>
              <a:rPr dirty="0" sz="1400" spc="-5">
                <a:latin typeface="Calibri"/>
                <a:cs typeface="Calibri"/>
              </a:rPr>
              <a:t>how the </a:t>
            </a:r>
            <a:r>
              <a:rPr dirty="0" sz="1400">
                <a:latin typeface="Calibri"/>
                <a:cs typeface="Calibri"/>
              </a:rPr>
              <a:t>present </a:t>
            </a:r>
            <a:r>
              <a:rPr dirty="0" sz="1400" spc="-5">
                <a:latin typeface="Calibri"/>
                <a:cs typeface="Calibri"/>
              </a:rPr>
              <a:t>state of the circuit  must be used </a:t>
            </a:r>
            <a:r>
              <a:rPr dirty="0" sz="1400">
                <a:latin typeface="Calibri"/>
                <a:cs typeface="Calibri"/>
              </a:rPr>
              <a:t>to </a:t>
            </a:r>
            <a:r>
              <a:rPr dirty="0" sz="1400" spc="-5">
                <a:latin typeface="Calibri"/>
                <a:cs typeface="Calibri"/>
              </a:rPr>
              <a:t>determine the next state (i.e.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count)</a:t>
            </a:r>
            <a:endParaRPr sz="1400">
              <a:latin typeface="Calibri"/>
              <a:cs typeface="Calibri"/>
            </a:endParaRPr>
          </a:p>
          <a:p>
            <a:pPr marL="469265" indent="-228600">
              <a:lnSpc>
                <a:spcPct val="100000"/>
              </a:lnSpc>
              <a:spcBef>
                <a:spcPts val="875"/>
              </a:spcBef>
              <a:buAutoNum type="arabicPlain" startAt="3"/>
              <a:tabLst>
                <a:tab pos="469900" algn="l"/>
              </a:tabLst>
            </a:pPr>
            <a:r>
              <a:rPr dirty="0" sz="1400">
                <a:latin typeface="Calibri"/>
                <a:cs typeface="Calibri"/>
              </a:rPr>
              <a:t>Usually </a:t>
            </a:r>
            <a:r>
              <a:rPr dirty="0" sz="1400" spc="-5">
                <a:latin typeface="Calibri"/>
                <a:cs typeface="Calibri"/>
              </a:rPr>
              <a:t>need more </a:t>
            </a:r>
            <a:r>
              <a:rPr dirty="0" sz="1400">
                <a:latin typeface="Calibri"/>
                <a:cs typeface="Calibri"/>
              </a:rPr>
              <a:t>logic </a:t>
            </a:r>
            <a:r>
              <a:rPr dirty="0" sz="1400" spc="-5">
                <a:latin typeface="Calibri"/>
                <a:cs typeface="Calibri"/>
              </a:rPr>
              <a:t>gates for their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implementation.</a:t>
            </a:r>
            <a:endParaRPr sz="1400">
              <a:latin typeface="Calibri"/>
              <a:cs typeface="Calibri"/>
            </a:endParaRPr>
          </a:p>
          <a:p>
            <a:pPr marL="12700" marR="8890" indent="199390">
              <a:lnSpc>
                <a:spcPct val="152100"/>
              </a:lnSpc>
              <a:spcBef>
                <a:spcPts val="10"/>
              </a:spcBef>
            </a:pPr>
            <a:r>
              <a:rPr dirty="0" sz="1400" spc="-5">
                <a:latin typeface="Calibri"/>
                <a:cs typeface="Calibri"/>
              </a:rPr>
              <a:t>To </a:t>
            </a:r>
            <a:r>
              <a:rPr dirty="0" sz="1400">
                <a:latin typeface="Calibri"/>
                <a:cs typeface="Calibri"/>
              </a:rPr>
              <a:t>design </a:t>
            </a:r>
            <a:r>
              <a:rPr dirty="0" sz="1400" spc="-5">
                <a:latin typeface="Calibri"/>
                <a:cs typeface="Calibri"/>
              </a:rPr>
              <a:t>the synchronous counters the </a:t>
            </a:r>
            <a:r>
              <a:rPr dirty="0" sz="1400">
                <a:latin typeface="Calibri"/>
                <a:cs typeface="Calibri"/>
              </a:rPr>
              <a:t>following </a:t>
            </a:r>
            <a:r>
              <a:rPr dirty="0" sz="1400" spc="-5">
                <a:latin typeface="Calibri"/>
                <a:cs typeface="Calibri"/>
              </a:rPr>
              <a:t>steps must be  applied:</a:t>
            </a:r>
            <a:endParaRPr sz="1400">
              <a:latin typeface="Calibri"/>
              <a:cs typeface="Calibri"/>
            </a:endParaRPr>
          </a:p>
          <a:p>
            <a:pPr marL="469265" marR="7620" indent="-228600">
              <a:lnSpc>
                <a:spcPct val="152900"/>
              </a:lnSpc>
              <a:spcBef>
                <a:spcPts val="5"/>
              </a:spcBef>
            </a:pPr>
            <a:r>
              <a:rPr dirty="0" sz="1400">
                <a:latin typeface="Wingdings"/>
                <a:cs typeface="Wingdings"/>
              </a:rPr>
              <a:t>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Calibri"/>
                <a:cs typeface="Calibri"/>
              </a:rPr>
              <a:t>Find the number of flip-flops that </a:t>
            </a:r>
            <a:r>
              <a:rPr dirty="0" sz="1400" spc="-10">
                <a:latin typeface="Calibri"/>
                <a:cs typeface="Calibri"/>
              </a:rPr>
              <a:t>used </a:t>
            </a:r>
            <a:r>
              <a:rPr dirty="0" sz="1400">
                <a:latin typeface="Calibri"/>
                <a:cs typeface="Calibri"/>
              </a:rPr>
              <a:t>in </a:t>
            </a:r>
            <a:r>
              <a:rPr dirty="0" sz="1400" spc="-5">
                <a:latin typeface="Calibri"/>
                <a:cs typeface="Calibri"/>
              </a:rPr>
              <a:t>the </a:t>
            </a:r>
            <a:r>
              <a:rPr dirty="0" sz="1400">
                <a:latin typeface="Calibri"/>
                <a:cs typeface="Calibri"/>
              </a:rPr>
              <a:t>design </a:t>
            </a:r>
            <a:r>
              <a:rPr dirty="0" sz="1400" spc="-5">
                <a:latin typeface="Calibri"/>
                <a:cs typeface="Calibri"/>
              </a:rPr>
              <a:t>of the  counter which </a:t>
            </a:r>
            <a:r>
              <a:rPr dirty="0" sz="1400">
                <a:latin typeface="Calibri"/>
                <a:cs typeface="Calibri"/>
              </a:rPr>
              <a:t>can </a:t>
            </a:r>
            <a:r>
              <a:rPr dirty="0" sz="1400" spc="-5">
                <a:latin typeface="Calibri"/>
                <a:cs typeface="Calibri"/>
              </a:rPr>
              <a:t>be found from the </a:t>
            </a:r>
            <a:r>
              <a:rPr dirty="0" sz="1400">
                <a:latin typeface="Calibri"/>
                <a:cs typeface="Calibri"/>
              </a:rPr>
              <a:t>following</a:t>
            </a:r>
            <a:r>
              <a:rPr dirty="0" sz="1400" spc="-4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equation</a:t>
            </a:r>
            <a:endParaRPr sz="1400">
              <a:latin typeface="Calibri"/>
              <a:cs typeface="Calibri"/>
            </a:endParaRPr>
          </a:p>
          <a:p>
            <a:pPr marL="12700" marR="5080">
              <a:lnSpc>
                <a:spcPts val="2570"/>
              </a:lnSpc>
              <a:spcBef>
                <a:spcPts val="220"/>
              </a:spcBef>
            </a:pPr>
            <a:r>
              <a:rPr dirty="0" sz="1450" spc="-15" b="1" i="1">
                <a:latin typeface="Cambria Math"/>
                <a:cs typeface="Cambria Math"/>
              </a:rPr>
              <a:t>N = 2</a:t>
            </a:r>
            <a:r>
              <a:rPr dirty="0" baseline="20467" sz="1425" spc="-22" b="1" i="1">
                <a:latin typeface="Cambria Math"/>
                <a:cs typeface="Cambria Math"/>
              </a:rPr>
              <a:t>n</a:t>
            </a:r>
            <a:r>
              <a:rPr dirty="0" sz="1400" spc="-15">
                <a:latin typeface="Calibri"/>
                <a:cs typeface="Calibri"/>
              </a:rPr>
              <a:t>, </a:t>
            </a:r>
            <a:r>
              <a:rPr dirty="0" sz="1400">
                <a:latin typeface="Cambria Math"/>
                <a:cs typeface="Cambria Math"/>
              </a:rPr>
              <a:t>where </a:t>
            </a:r>
            <a:r>
              <a:rPr dirty="0" sz="1450" spc="-15" b="1" i="1">
                <a:latin typeface="Cambria Math"/>
                <a:cs typeface="Cambria Math"/>
              </a:rPr>
              <a:t>N </a:t>
            </a:r>
            <a:r>
              <a:rPr dirty="0" sz="1400">
                <a:latin typeface="Cambria Math"/>
                <a:cs typeface="Cambria Math"/>
              </a:rPr>
              <a:t>is </a:t>
            </a:r>
            <a:r>
              <a:rPr dirty="0" sz="1400" spc="-5">
                <a:latin typeface="Cambria Math"/>
                <a:cs typeface="Cambria Math"/>
              </a:rPr>
              <a:t>the maximum count and </a:t>
            </a:r>
            <a:r>
              <a:rPr dirty="0" sz="1450" spc="-15" b="1" i="1">
                <a:latin typeface="Cambria Math"/>
                <a:cs typeface="Cambria Math"/>
              </a:rPr>
              <a:t>n </a:t>
            </a:r>
            <a:r>
              <a:rPr dirty="0" sz="1400" spc="-5">
                <a:latin typeface="Cambria Math"/>
                <a:cs typeface="Cambria Math"/>
              </a:rPr>
              <a:t>represent </a:t>
            </a:r>
            <a:r>
              <a:rPr dirty="0" sz="1400">
                <a:latin typeface="Cambria Math"/>
                <a:cs typeface="Cambria Math"/>
              </a:rPr>
              <a:t>the </a:t>
            </a:r>
            <a:r>
              <a:rPr dirty="0" sz="1400" spc="-5">
                <a:latin typeface="Cambria Math"/>
                <a:cs typeface="Cambria Math"/>
              </a:rPr>
              <a:t>number  </a:t>
            </a:r>
            <a:r>
              <a:rPr dirty="0" sz="1400">
                <a:latin typeface="Cambria Math"/>
                <a:cs typeface="Cambria Math"/>
              </a:rPr>
              <a:t>of</a:t>
            </a:r>
            <a:r>
              <a:rPr dirty="0" sz="1400" spc="-15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flip-flops.</a:t>
            </a:r>
            <a:endParaRPr sz="1400">
              <a:latin typeface="Cambria Math"/>
              <a:cs typeface="Cambria Math"/>
            </a:endParaRPr>
          </a:p>
          <a:p>
            <a:pPr marL="240665">
              <a:lnSpc>
                <a:spcPct val="100000"/>
              </a:lnSpc>
              <a:spcBef>
                <a:spcPts val="545"/>
              </a:spcBef>
            </a:pPr>
            <a:r>
              <a:rPr dirty="0" sz="1400">
                <a:latin typeface="Wingdings"/>
                <a:cs typeface="Wingdings"/>
              </a:rPr>
              <a:t>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Draw</a:t>
            </a:r>
            <a:r>
              <a:rPr dirty="0" sz="1400" spc="9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the</a:t>
            </a:r>
            <a:r>
              <a:rPr dirty="0" sz="1400" spc="9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excitation</a:t>
            </a:r>
            <a:r>
              <a:rPr dirty="0" sz="1400" spc="9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table</a:t>
            </a:r>
            <a:r>
              <a:rPr dirty="0" sz="1400" spc="10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for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the</a:t>
            </a:r>
            <a:r>
              <a:rPr dirty="0" sz="1400" spc="95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flip-flop</a:t>
            </a:r>
            <a:r>
              <a:rPr dirty="0" sz="1400" spc="9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that</a:t>
            </a:r>
            <a:r>
              <a:rPr dirty="0" sz="1400" spc="9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used</a:t>
            </a:r>
            <a:r>
              <a:rPr dirty="0" sz="1400" spc="9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in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the</a:t>
            </a:r>
            <a:endParaRPr sz="1400">
              <a:latin typeface="Cambria Math"/>
              <a:cs typeface="Cambria Math"/>
            </a:endParaRPr>
          </a:p>
          <a:p>
            <a:pPr marL="469265">
              <a:lnSpc>
                <a:spcPct val="100000"/>
              </a:lnSpc>
              <a:spcBef>
                <a:spcPts val="780"/>
              </a:spcBef>
            </a:pPr>
            <a:r>
              <a:rPr dirty="0" sz="1400">
                <a:latin typeface="Cambria Math"/>
                <a:cs typeface="Cambria Math"/>
              </a:rPr>
              <a:t>design of </a:t>
            </a:r>
            <a:r>
              <a:rPr dirty="0" sz="1400" spc="-5">
                <a:latin typeface="Cambria Math"/>
                <a:cs typeface="Cambria Math"/>
              </a:rPr>
              <a:t>this</a:t>
            </a:r>
            <a:r>
              <a:rPr dirty="0" sz="1400" spc="-35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counter.</a:t>
            </a:r>
            <a:endParaRPr sz="1400">
              <a:latin typeface="Cambria Math"/>
              <a:cs typeface="Cambria Math"/>
            </a:endParaRPr>
          </a:p>
          <a:p>
            <a:pPr marL="469265" marR="6985" indent="-228600">
              <a:lnSpc>
                <a:spcPct val="144200"/>
              </a:lnSpc>
              <a:spcBef>
                <a:spcPts val="35"/>
              </a:spcBef>
            </a:pPr>
            <a:r>
              <a:rPr dirty="0" sz="1400">
                <a:latin typeface="Wingdings"/>
                <a:cs typeface="Wingdings"/>
              </a:rPr>
              <a:t>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>
                <a:latin typeface="Cambria Math"/>
                <a:cs typeface="Cambria Math"/>
              </a:rPr>
              <a:t>Find the </a:t>
            </a:r>
            <a:r>
              <a:rPr dirty="0" sz="1400" spc="-5">
                <a:latin typeface="Cambria Math"/>
                <a:cs typeface="Cambria Math"/>
              </a:rPr>
              <a:t>equations </a:t>
            </a:r>
            <a:r>
              <a:rPr dirty="0" sz="1400">
                <a:latin typeface="Cambria Math"/>
                <a:cs typeface="Cambria Math"/>
              </a:rPr>
              <a:t>of the </a:t>
            </a:r>
            <a:r>
              <a:rPr dirty="0" sz="1400" spc="-5">
                <a:latin typeface="Cambria Math"/>
                <a:cs typeface="Cambria Math"/>
              </a:rPr>
              <a:t>flip-flops inputs depending </a:t>
            </a:r>
            <a:r>
              <a:rPr dirty="0" sz="1400">
                <a:latin typeface="Cambria Math"/>
                <a:cs typeface="Cambria Math"/>
              </a:rPr>
              <a:t>on </a:t>
            </a:r>
            <a:r>
              <a:rPr dirty="0" sz="1400" spc="-5">
                <a:latin typeface="Cambria Math"/>
                <a:cs typeface="Cambria Math"/>
              </a:rPr>
              <a:t>the  </a:t>
            </a:r>
            <a:r>
              <a:rPr dirty="0" sz="1400">
                <a:latin typeface="Cambria Math"/>
                <a:cs typeface="Cambria Math"/>
              </a:rPr>
              <a:t>required </a:t>
            </a:r>
            <a:r>
              <a:rPr dirty="0" sz="1400" spc="-5">
                <a:latin typeface="Cambria Math"/>
                <a:cs typeface="Cambria Math"/>
              </a:rPr>
              <a:t>counts </a:t>
            </a:r>
            <a:r>
              <a:rPr dirty="0" sz="1400" spc="-10">
                <a:latin typeface="Cambria Math"/>
                <a:cs typeface="Cambria Math"/>
              </a:rPr>
              <a:t>and </a:t>
            </a:r>
            <a:r>
              <a:rPr dirty="0" sz="1400" spc="-5">
                <a:latin typeface="Cambria Math"/>
                <a:cs typeface="Cambria Math"/>
              </a:rPr>
              <a:t>excitation table using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50" spc="-25" b="1" i="1">
                <a:latin typeface="Cambria Math"/>
                <a:cs typeface="Cambria Math"/>
              </a:rPr>
              <a:t>K-Maps</a:t>
            </a:r>
            <a:r>
              <a:rPr dirty="0" sz="1400" spc="-25">
                <a:latin typeface="Cambria Math"/>
                <a:cs typeface="Cambria Math"/>
              </a:rPr>
              <a:t>.</a:t>
            </a:r>
            <a:endParaRPr sz="1400">
              <a:latin typeface="Cambria Math"/>
              <a:cs typeface="Cambria Math"/>
            </a:endParaRPr>
          </a:p>
          <a:p>
            <a:pPr marL="240665">
              <a:lnSpc>
                <a:spcPct val="100000"/>
              </a:lnSpc>
              <a:spcBef>
                <a:spcPts val="770"/>
              </a:spcBef>
            </a:pPr>
            <a:r>
              <a:rPr dirty="0" sz="1400">
                <a:latin typeface="Wingdings"/>
                <a:cs typeface="Wingdings"/>
              </a:rPr>
              <a:t>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Draw the state</a:t>
            </a:r>
            <a:r>
              <a:rPr dirty="0" sz="1400" spc="-15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diagram.</a:t>
            </a:r>
            <a:endParaRPr sz="1400">
              <a:latin typeface="Cambria Math"/>
              <a:cs typeface="Cambria Math"/>
            </a:endParaRPr>
          </a:p>
          <a:p>
            <a:pPr marL="240665">
              <a:lnSpc>
                <a:spcPct val="100000"/>
              </a:lnSpc>
              <a:spcBef>
                <a:spcPts val="780"/>
              </a:spcBef>
            </a:pPr>
            <a:r>
              <a:rPr dirty="0" sz="1400">
                <a:latin typeface="Wingdings"/>
                <a:cs typeface="Wingdings"/>
              </a:rPr>
              <a:t>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Finally draw </a:t>
            </a:r>
            <a:r>
              <a:rPr dirty="0" sz="1400">
                <a:latin typeface="Cambria Math"/>
                <a:cs typeface="Cambria Math"/>
              </a:rPr>
              <a:t>the </a:t>
            </a:r>
            <a:r>
              <a:rPr dirty="0" sz="1400" spc="-5">
                <a:latin typeface="Cambria Math"/>
                <a:cs typeface="Cambria Math"/>
              </a:rPr>
              <a:t>logic circuit </a:t>
            </a:r>
            <a:r>
              <a:rPr dirty="0" sz="1400">
                <a:latin typeface="Cambria Math"/>
                <a:cs typeface="Cambria Math"/>
              </a:rPr>
              <a:t>of </a:t>
            </a:r>
            <a:r>
              <a:rPr dirty="0" sz="1400" spc="-5">
                <a:latin typeface="Cambria Math"/>
                <a:cs typeface="Cambria Math"/>
              </a:rPr>
              <a:t>the</a:t>
            </a:r>
            <a:r>
              <a:rPr dirty="0" sz="1400" spc="-17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counter.</a:t>
            </a:r>
            <a:endParaRPr sz="1400">
              <a:latin typeface="Cambria Math"/>
              <a:cs typeface="Cambria Math"/>
            </a:endParaRPr>
          </a:p>
          <a:p>
            <a:pPr marL="12700" marR="337185" indent="39370">
              <a:lnSpc>
                <a:spcPct val="141400"/>
              </a:lnSpc>
              <a:spcBef>
                <a:spcPts val="10"/>
              </a:spcBef>
            </a:pPr>
            <a:r>
              <a:rPr dirty="0" sz="1400">
                <a:latin typeface="Cambria Math"/>
                <a:cs typeface="Cambria Math"/>
              </a:rPr>
              <a:t>Ex9/ design </a:t>
            </a:r>
            <a:r>
              <a:rPr dirty="0" sz="1400" spc="-20">
                <a:latin typeface="Cambria Math"/>
                <a:cs typeface="Cambria Math"/>
              </a:rPr>
              <a:t>(</a:t>
            </a:r>
            <a:r>
              <a:rPr dirty="0" sz="1450" spc="-20" b="1" i="1">
                <a:latin typeface="Cambria Math"/>
                <a:cs typeface="Cambria Math"/>
              </a:rPr>
              <a:t>3bits</a:t>
            </a:r>
            <a:r>
              <a:rPr dirty="0" sz="1400" spc="-20">
                <a:latin typeface="Cambria Math"/>
                <a:cs typeface="Cambria Math"/>
              </a:rPr>
              <a:t>) </a:t>
            </a:r>
            <a:r>
              <a:rPr dirty="0" sz="1400" spc="-5">
                <a:latin typeface="Cambria Math"/>
                <a:cs typeface="Cambria Math"/>
              </a:rPr>
              <a:t>synchronous </a:t>
            </a:r>
            <a:r>
              <a:rPr dirty="0" sz="1400">
                <a:latin typeface="Cambria Math"/>
                <a:cs typeface="Cambria Math"/>
              </a:rPr>
              <a:t>up </a:t>
            </a:r>
            <a:r>
              <a:rPr dirty="0" sz="1400" spc="-5">
                <a:latin typeface="Cambria Math"/>
                <a:cs typeface="Cambria Math"/>
              </a:rPr>
              <a:t>counter using </a:t>
            </a:r>
            <a:r>
              <a:rPr dirty="0" sz="1400" spc="-15">
                <a:latin typeface="Cambria Math"/>
                <a:cs typeface="Cambria Math"/>
              </a:rPr>
              <a:t>(</a:t>
            </a:r>
            <a:r>
              <a:rPr dirty="0" sz="1450" spc="-15" b="1" i="1">
                <a:latin typeface="Cambria Math"/>
                <a:cs typeface="Cambria Math"/>
              </a:rPr>
              <a:t>SR </a:t>
            </a:r>
            <a:r>
              <a:rPr dirty="0" sz="1400" spc="-5">
                <a:latin typeface="Cambria Math"/>
                <a:cs typeface="Cambria Math"/>
              </a:rPr>
              <a:t>flip-flops)  Sol: </a:t>
            </a:r>
            <a:r>
              <a:rPr dirty="0" sz="1400">
                <a:latin typeface="Cambria Math"/>
                <a:cs typeface="Cambria Math"/>
              </a:rPr>
              <a:t>the </a:t>
            </a:r>
            <a:r>
              <a:rPr dirty="0" sz="1400" spc="-5">
                <a:latin typeface="Cambria Math"/>
                <a:cs typeface="Cambria Math"/>
              </a:rPr>
              <a:t>excitation table </a:t>
            </a:r>
            <a:r>
              <a:rPr dirty="0" sz="1400">
                <a:latin typeface="Cambria Math"/>
                <a:cs typeface="Cambria Math"/>
              </a:rPr>
              <a:t>of </a:t>
            </a:r>
            <a:r>
              <a:rPr dirty="0" sz="1450" spc="-20" b="1" i="1">
                <a:latin typeface="Cambria Math"/>
                <a:cs typeface="Cambria Math"/>
              </a:rPr>
              <a:t>SR </a:t>
            </a:r>
            <a:r>
              <a:rPr dirty="0" sz="1400" spc="-5">
                <a:latin typeface="Cambria Math"/>
                <a:cs typeface="Cambria Math"/>
              </a:rPr>
              <a:t>flip-flop</a:t>
            </a:r>
            <a:r>
              <a:rPr dirty="0" sz="1400" spc="-5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is</a:t>
            </a:r>
            <a:endParaRPr sz="1400">
              <a:latin typeface="Cambria Math"/>
              <a:cs typeface="Cambria Math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1129080" y="7392025"/>
          <a:ext cx="1772285" cy="14611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8940"/>
                <a:gridCol w="553720"/>
                <a:gridCol w="398780"/>
                <a:gridCol w="408940"/>
              </a:tblGrid>
              <a:tr h="26149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u="sng" baseline="3968" sz="2100" b="1">
                          <a:uFill>
                            <a:solidFill>
                              <a:srgbClr val="000000"/>
                            </a:solidFill>
                          </a:uFill>
                          <a:latin typeface="Cambria Math"/>
                          <a:cs typeface="Cambria Math"/>
                        </a:rPr>
                        <a:t>Q</a:t>
                      </a:r>
                      <a:r>
                        <a:rPr dirty="0" u="sng" sz="900" b="1">
                          <a:uFill>
                            <a:solidFill>
                              <a:srgbClr val="000000"/>
                            </a:solidFill>
                          </a:uFill>
                          <a:latin typeface="Cambria Math"/>
                          <a:cs typeface="Cambria Math"/>
                        </a:rPr>
                        <a:t>t</a:t>
                      </a:r>
                      <a:endParaRPr sz="900">
                        <a:latin typeface="Cambria Math"/>
                        <a:cs typeface="Cambria Math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u="heavy" baseline="3968" sz="2100" b="1">
                          <a:uFill>
                            <a:solidFill>
                              <a:srgbClr val="000000"/>
                            </a:solidFill>
                          </a:uFill>
                          <a:latin typeface="Cambria Math"/>
                          <a:cs typeface="Cambria Math"/>
                        </a:rPr>
                        <a:t>Q</a:t>
                      </a:r>
                      <a:r>
                        <a:rPr dirty="0" u="heavy" sz="900" b="1">
                          <a:uFill>
                            <a:solidFill>
                              <a:srgbClr val="000000"/>
                            </a:solidFill>
                          </a:uFill>
                          <a:latin typeface="Cambria Math"/>
                          <a:cs typeface="Cambria Math"/>
                        </a:rPr>
                        <a:t>t+1</a:t>
                      </a:r>
                      <a:endParaRPr sz="900">
                        <a:latin typeface="Cambria Math"/>
                        <a:cs typeface="Cambria Math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 algn="ctr" marR="39370">
                        <a:lnSpc>
                          <a:spcPts val="1614"/>
                        </a:lnSpc>
                      </a:pPr>
                      <a:r>
                        <a:rPr dirty="0" u="sng" sz="1400" b="1">
                          <a:uFill>
                            <a:solidFill>
                              <a:srgbClr val="000000"/>
                            </a:solidFill>
                          </a:uFill>
                          <a:latin typeface="Cambria Math"/>
                          <a:cs typeface="Cambria Math"/>
                        </a:rPr>
                        <a:t>S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44450">
                        <a:lnSpc>
                          <a:spcPts val="1614"/>
                        </a:lnSpc>
                      </a:pPr>
                      <a:r>
                        <a:rPr dirty="0" u="sng" sz="1400" b="1">
                          <a:uFill>
                            <a:solidFill>
                              <a:srgbClr val="000000"/>
                            </a:solidFill>
                          </a:uFill>
                          <a:latin typeface="Cambria Math"/>
                          <a:cs typeface="Cambria Math"/>
                        </a:rPr>
                        <a:t>R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0"/>
                </a:tc>
              </a:tr>
              <a:tr h="31318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0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815"/>
                </a:tc>
                <a:tc>
                  <a:txBody>
                    <a:bodyPr/>
                    <a:lstStyle/>
                    <a:p>
                      <a:pPr algn="ctr" marL="381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0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815"/>
                </a:tc>
                <a:tc>
                  <a:txBody>
                    <a:bodyPr/>
                    <a:lstStyle/>
                    <a:p>
                      <a:pPr algn="ctr" marR="3810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0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815"/>
                </a:tc>
                <a:tc>
                  <a:txBody>
                    <a:bodyPr/>
                    <a:lstStyle/>
                    <a:p>
                      <a:pPr algn="ctr" marL="4445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X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815"/>
                </a:tc>
              </a:tr>
              <a:tr h="31261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0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  <a:tc>
                  <a:txBody>
                    <a:bodyPr/>
                    <a:lstStyle/>
                    <a:p>
                      <a:pPr algn="ctr" marL="381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1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  <a:tc>
                  <a:txBody>
                    <a:bodyPr/>
                    <a:lstStyle/>
                    <a:p>
                      <a:pPr algn="ctr" marR="3810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1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  <a:tc>
                  <a:txBody>
                    <a:bodyPr/>
                    <a:lstStyle/>
                    <a:p>
                      <a:pPr algn="ctr" marL="4445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0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</a:tr>
              <a:tr h="31261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1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  <a:tc>
                  <a:txBody>
                    <a:bodyPr/>
                    <a:lstStyle/>
                    <a:p>
                      <a:pPr algn="ctr" marL="381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0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  <a:tc>
                  <a:txBody>
                    <a:bodyPr/>
                    <a:lstStyle/>
                    <a:p>
                      <a:pPr algn="ctr" marR="3810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0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  <a:tc>
                  <a:txBody>
                    <a:bodyPr/>
                    <a:lstStyle/>
                    <a:p>
                      <a:pPr algn="ctr" marL="4445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1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</a:tr>
              <a:tr h="260730">
                <a:tc>
                  <a:txBody>
                    <a:bodyPr/>
                    <a:lstStyle/>
                    <a:p>
                      <a:pPr algn="ctr">
                        <a:lnSpc>
                          <a:spcPts val="1610"/>
                        </a:lnSpc>
                        <a:spcBef>
                          <a:spcPts val="340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1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  <a:tc>
                  <a:txBody>
                    <a:bodyPr/>
                    <a:lstStyle/>
                    <a:p>
                      <a:pPr algn="ctr" marL="3810">
                        <a:lnSpc>
                          <a:spcPts val="1610"/>
                        </a:lnSpc>
                        <a:spcBef>
                          <a:spcPts val="340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1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  <a:tc>
                  <a:txBody>
                    <a:bodyPr/>
                    <a:lstStyle/>
                    <a:p>
                      <a:pPr algn="ctr" marR="38100">
                        <a:lnSpc>
                          <a:spcPts val="1610"/>
                        </a:lnSpc>
                        <a:spcBef>
                          <a:spcPts val="340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X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  <a:tc>
                  <a:txBody>
                    <a:bodyPr/>
                    <a:lstStyle/>
                    <a:p>
                      <a:pPr algn="ctr" marL="44450">
                        <a:lnSpc>
                          <a:spcPts val="1610"/>
                        </a:lnSpc>
                        <a:spcBef>
                          <a:spcPts val="340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0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</a:tr>
            </a:tbl>
          </a:graphicData>
        </a:graphic>
      </p:graphicFrame>
      <p:sp>
        <p:nvSpPr>
          <p:cNvPr id="8" name="object 8"/>
          <p:cNvSpPr txBox="1"/>
          <p:nvPr/>
        </p:nvSpPr>
        <p:spPr>
          <a:xfrm>
            <a:off x="1129080" y="8823118"/>
            <a:ext cx="5302250" cy="663575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marL="12700" marR="5080" indent="158115">
              <a:lnSpc>
                <a:spcPct val="144200"/>
              </a:lnSpc>
              <a:spcBef>
                <a:spcPts val="160"/>
              </a:spcBef>
            </a:pPr>
            <a:r>
              <a:rPr dirty="0" sz="1400" spc="-5">
                <a:latin typeface="Cambria Math"/>
                <a:cs typeface="Cambria Math"/>
              </a:rPr>
              <a:t>To find the equations </a:t>
            </a:r>
            <a:r>
              <a:rPr dirty="0" sz="1400">
                <a:latin typeface="Cambria Math"/>
                <a:cs typeface="Cambria Math"/>
              </a:rPr>
              <a:t>of </a:t>
            </a:r>
            <a:r>
              <a:rPr dirty="0" sz="1450" spc="-20" b="1" i="1">
                <a:latin typeface="Cambria Math"/>
                <a:cs typeface="Cambria Math"/>
              </a:rPr>
              <a:t>SR </a:t>
            </a:r>
            <a:r>
              <a:rPr dirty="0" sz="1400">
                <a:latin typeface="Cambria Math"/>
                <a:cs typeface="Cambria Math"/>
              </a:rPr>
              <a:t>of </a:t>
            </a:r>
            <a:r>
              <a:rPr dirty="0" sz="1400" spc="-5">
                <a:latin typeface="Cambria Math"/>
                <a:cs typeface="Cambria Math"/>
              </a:rPr>
              <a:t>each flip-flop the following table  must be</a:t>
            </a:r>
            <a:r>
              <a:rPr dirty="0" sz="1400" spc="-15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used.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05"/>
              </a:lnSpc>
            </a:pPr>
            <a:r>
              <a:rPr dirty="0"/>
              <a:t>1</a:t>
            </a:r>
            <a:r>
              <a:rPr dirty="0"/>
              <a:t>2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43321" y="437488"/>
            <a:ext cx="1727835" cy="580390"/>
          </a:xfrm>
          <a:prstGeom prst="rect">
            <a:avLst/>
          </a:prstGeom>
        </p:spPr>
        <p:txBody>
          <a:bodyPr wrap="square" lIns="0" tIns="762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</a:t>
            </a:r>
            <a:endParaRPr sz="1400">
              <a:latin typeface="Lucida Calligraphy"/>
              <a:cs typeface="Lucida Calligraphy"/>
            </a:endParaRPr>
          </a:p>
          <a:p>
            <a:pPr marL="446405">
              <a:lnSpc>
                <a:spcPct val="100000"/>
              </a:lnSpc>
              <a:spcBef>
                <a:spcPts val="505"/>
              </a:spcBef>
            </a:pPr>
            <a:r>
              <a:rPr dirty="0" sz="1400" i="1">
                <a:latin typeface="Lucida Calligraphy"/>
                <a:cs typeface="Lucida Calligraphy"/>
              </a:rPr>
              <a:t>Y.</a:t>
            </a:r>
            <a:r>
              <a:rPr dirty="0" sz="1400" spc="-1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004316" y="527303"/>
            <a:ext cx="1514856" cy="52882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174800" y="454668"/>
            <a:ext cx="1175385" cy="582930"/>
          </a:xfrm>
          <a:prstGeom prst="rect">
            <a:avLst/>
          </a:prstGeom>
        </p:spPr>
        <p:txBody>
          <a:bodyPr wrap="square" lIns="0" tIns="7747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61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one:</a:t>
            </a:r>
            <a:endParaRPr sz="1400">
              <a:latin typeface="Lucida Calligraphy"/>
              <a:cs typeface="Lucida Calligraphy"/>
            </a:endParaRPr>
          </a:p>
          <a:p>
            <a:pPr algn="ctr">
              <a:lnSpc>
                <a:spcPct val="100000"/>
              </a:lnSpc>
              <a:spcBef>
                <a:spcPts val="515"/>
              </a:spcBef>
            </a:pPr>
            <a:r>
              <a:rPr dirty="0" sz="1400" spc="-5" i="1">
                <a:latin typeface="Lucida Calligraphy"/>
                <a:cs typeface="Lucida Calligraphy"/>
              </a:rPr>
              <a:t>Counters</a:t>
            </a:r>
            <a:endParaRPr sz="1400">
              <a:latin typeface="Lucida Calligraphy"/>
              <a:cs typeface="Lucida Calligraphy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1110792" y="1322822"/>
          <a:ext cx="3933825" cy="27108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4335"/>
                <a:gridCol w="446405"/>
                <a:gridCol w="439420"/>
                <a:gridCol w="456564"/>
                <a:gridCol w="461010"/>
                <a:gridCol w="439419"/>
                <a:gridCol w="462280"/>
                <a:gridCol w="415289"/>
                <a:gridCol w="421004"/>
              </a:tblGrid>
              <a:tr h="260730">
                <a:tc>
                  <a:txBody>
                    <a:bodyPr/>
                    <a:lstStyle/>
                    <a:p>
                      <a:pPr marL="127000">
                        <a:lnSpc>
                          <a:spcPts val="1614"/>
                        </a:lnSpc>
                      </a:pPr>
                      <a:r>
                        <a:rPr dirty="0" u="sng" sz="1400" b="1">
                          <a:uFill>
                            <a:solidFill>
                              <a:srgbClr val="000000"/>
                            </a:solidFill>
                          </a:uFill>
                          <a:latin typeface="Cambria Math"/>
                          <a:cs typeface="Cambria Math"/>
                        </a:rPr>
                        <a:t>C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14"/>
                        </a:lnSpc>
                      </a:pPr>
                      <a:r>
                        <a:rPr dirty="0" u="sng" sz="1400" b="1">
                          <a:uFill>
                            <a:solidFill>
                              <a:srgbClr val="000000"/>
                            </a:solidFill>
                          </a:uFill>
                          <a:latin typeface="Cambria Math"/>
                          <a:cs typeface="Cambria Math"/>
                        </a:rPr>
                        <a:t>B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49860">
                        <a:lnSpc>
                          <a:spcPts val="1614"/>
                        </a:lnSpc>
                      </a:pPr>
                      <a:r>
                        <a:rPr dirty="0" u="sng" sz="1400" b="1">
                          <a:uFill>
                            <a:solidFill>
                              <a:srgbClr val="000000"/>
                            </a:solidFill>
                          </a:uFill>
                          <a:latin typeface="Cambria Math"/>
                          <a:cs typeface="Cambria Math"/>
                        </a:rPr>
                        <a:t>A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714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u="heavy" baseline="3968" sz="2100" spc="7" b="1">
                          <a:uFill>
                            <a:solidFill>
                              <a:srgbClr val="000000"/>
                            </a:solidFill>
                          </a:uFill>
                          <a:latin typeface="Cambria Math"/>
                          <a:cs typeface="Cambria Math"/>
                        </a:rPr>
                        <a:t>S</a:t>
                      </a:r>
                      <a:r>
                        <a:rPr dirty="0" u="heavy" sz="900" spc="5" b="1">
                          <a:uFill>
                            <a:solidFill>
                              <a:srgbClr val="000000"/>
                            </a:solidFill>
                          </a:uFill>
                          <a:latin typeface="Cambria Math"/>
                          <a:cs typeface="Cambria Math"/>
                        </a:rPr>
                        <a:t>A</a:t>
                      </a:r>
                      <a:endParaRPr sz="900">
                        <a:latin typeface="Cambria Math"/>
                        <a:cs typeface="Cambria Math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u="heavy" baseline="3968" sz="2100" b="1">
                          <a:uFill>
                            <a:solidFill>
                              <a:srgbClr val="000000"/>
                            </a:solidFill>
                          </a:uFill>
                          <a:latin typeface="Cambria Math"/>
                          <a:cs typeface="Cambria Math"/>
                        </a:rPr>
                        <a:t>R</a:t>
                      </a:r>
                      <a:r>
                        <a:rPr dirty="0" u="heavy" sz="900" b="1">
                          <a:uFill>
                            <a:solidFill>
                              <a:srgbClr val="000000"/>
                            </a:solidFill>
                          </a:uFill>
                          <a:latin typeface="Cambria Math"/>
                          <a:cs typeface="Cambria Math"/>
                        </a:rPr>
                        <a:t>A</a:t>
                      </a:r>
                      <a:endParaRPr sz="900">
                        <a:latin typeface="Cambria Math"/>
                        <a:cs typeface="Cambria Math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 marL="14097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u="heavy" baseline="3968" sz="2100" spc="7" b="1">
                          <a:uFill>
                            <a:solidFill>
                              <a:srgbClr val="000000"/>
                            </a:solidFill>
                          </a:uFill>
                          <a:latin typeface="Cambria Math"/>
                          <a:cs typeface="Cambria Math"/>
                        </a:rPr>
                        <a:t>S</a:t>
                      </a:r>
                      <a:r>
                        <a:rPr dirty="0" u="heavy" sz="900" spc="5" b="1">
                          <a:uFill>
                            <a:solidFill>
                              <a:srgbClr val="000000"/>
                            </a:solidFill>
                          </a:uFill>
                          <a:latin typeface="Cambria Math"/>
                          <a:cs typeface="Cambria Math"/>
                        </a:rPr>
                        <a:t>B</a:t>
                      </a:r>
                      <a:endParaRPr sz="900">
                        <a:latin typeface="Cambria Math"/>
                        <a:cs typeface="Cambria Math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u="heavy" baseline="3968" sz="2100" b="1">
                          <a:uFill>
                            <a:solidFill>
                              <a:srgbClr val="000000"/>
                            </a:solidFill>
                          </a:uFill>
                          <a:latin typeface="Cambria Math"/>
                          <a:cs typeface="Cambria Math"/>
                        </a:rPr>
                        <a:t>R</a:t>
                      </a:r>
                      <a:r>
                        <a:rPr dirty="0" u="heavy" sz="900" b="1">
                          <a:uFill>
                            <a:solidFill>
                              <a:srgbClr val="000000"/>
                            </a:solidFill>
                          </a:uFill>
                          <a:latin typeface="Cambria Math"/>
                          <a:cs typeface="Cambria Math"/>
                        </a:rPr>
                        <a:t>B</a:t>
                      </a:r>
                      <a:endParaRPr sz="900">
                        <a:latin typeface="Cambria Math"/>
                        <a:cs typeface="Cambria Math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 algn="ctr" marL="2159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u="heavy" baseline="3968" sz="2100" b="1">
                          <a:uFill>
                            <a:solidFill>
                              <a:srgbClr val="000000"/>
                            </a:solidFill>
                          </a:uFill>
                          <a:latin typeface="Cambria Math"/>
                          <a:cs typeface="Cambria Math"/>
                        </a:rPr>
                        <a:t>S</a:t>
                      </a:r>
                      <a:r>
                        <a:rPr dirty="0" u="heavy" sz="900" b="1">
                          <a:uFill>
                            <a:solidFill>
                              <a:srgbClr val="000000"/>
                            </a:solidFill>
                          </a:uFill>
                          <a:latin typeface="Cambria Math"/>
                          <a:cs typeface="Cambria Math"/>
                        </a:rPr>
                        <a:t>C</a:t>
                      </a:r>
                      <a:endParaRPr sz="900">
                        <a:latin typeface="Cambria Math"/>
                        <a:cs typeface="Cambria Math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 algn="r" marR="11938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u="sng" baseline="3968" sz="2100" spc="-30" b="1">
                          <a:uFill>
                            <a:solidFill>
                              <a:srgbClr val="000000"/>
                            </a:solidFill>
                          </a:uFill>
                          <a:latin typeface="Cambria Math"/>
                          <a:cs typeface="Cambria Math"/>
                        </a:rPr>
                        <a:t>R</a:t>
                      </a:r>
                      <a:r>
                        <a:rPr dirty="0" u="sng" sz="900" b="1">
                          <a:uFill>
                            <a:solidFill>
                              <a:srgbClr val="000000"/>
                            </a:solidFill>
                          </a:uFill>
                          <a:latin typeface="Cambria Math"/>
                          <a:cs typeface="Cambria Math"/>
                        </a:rPr>
                        <a:t>C</a:t>
                      </a:r>
                      <a:endParaRPr sz="900">
                        <a:latin typeface="Cambria Math"/>
                        <a:cs typeface="Cambria Math"/>
                      </a:endParaRPr>
                    </a:p>
                  </a:txBody>
                  <a:tcPr marL="0" marR="0" marB="0" marT="3810"/>
                </a:tc>
              </a:tr>
              <a:tr h="312419">
                <a:tc>
                  <a:txBody>
                    <a:bodyPr/>
                    <a:lstStyle/>
                    <a:p>
                      <a:pPr marL="12827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0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0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  <a:tc>
                  <a:txBody>
                    <a:bodyPr/>
                    <a:lstStyle/>
                    <a:p>
                      <a:pPr algn="r" marR="15621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0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  <a:tc>
                  <a:txBody>
                    <a:bodyPr/>
                    <a:lstStyle/>
                    <a:p>
                      <a:pPr algn="ctr" marL="1905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1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0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  <a:tc>
                  <a:txBody>
                    <a:bodyPr/>
                    <a:lstStyle/>
                    <a:p>
                      <a:pPr marL="17145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0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X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  <a:tc>
                  <a:txBody>
                    <a:bodyPr/>
                    <a:lstStyle/>
                    <a:p>
                      <a:pPr algn="ctr" marL="2349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0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  <a:tc>
                  <a:txBody>
                    <a:bodyPr/>
                    <a:lstStyle/>
                    <a:p>
                      <a:pPr algn="r" marR="15303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X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</a:tr>
              <a:tr h="312420">
                <a:tc>
                  <a:txBody>
                    <a:bodyPr/>
                    <a:lstStyle/>
                    <a:p>
                      <a:pPr marL="12827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0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0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  <a:tc>
                  <a:txBody>
                    <a:bodyPr/>
                    <a:lstStyle/>
                    <a:p>
                      <a:pPr algn="r" marR="15621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1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  <a:tc>
                  <a:txBody>
                    <a:bodyPr/>
                    <a:lstStyle/>
                    <a:p>
                      <a:pPr algn="ctr" marL="1905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0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1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  <a:tc>
                  <a:txBody>
                    <a:bodyPr/>
                    <a:lstStyle/>
                    <a:p>
                      <a:pPr marL="17145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1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0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  <a:tc>
                  <a:txBody>
                    <a:bodyPr/>
                    <a:lstStyle/>
                    <a:p>
                      <a:pPr algn="ctr" marL="2349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0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  <a:tc>
                  <a:txBody>
                    <a:bodyPr/>
                    <a:lstStyle/>
                    <a:p>
                      <a:pPr algn="r" marR="15303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X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</a:tr>
              <a:tr h="312419">
                <a:tc>
                  <a:txBody>
                    <a:bodyPr/>
                    <a:lstStyle/>
                    <a:p>
                      <a:pPr marL="12827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0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1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  <a:tc>
                  <a:txBody>
                    <a:bodyPr/>
                    <a:lstStyle/>
                    <a:p>
                      <a:pPr algn="r" marR="15621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0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  <a:tc>
                  <a:txBody>
                    <a:bodyPr/>
                    <a:lstStyle/>
                    <a:p>
                      <a:pPr algn="ctr" marL="1905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1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0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  <a:tc>
                  <a:txBody>
                    <a:bodyPr/>
                    <a:lstStyle/>
                    <a:p>
                      <a:pPr marL="16954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X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0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  <a:tc>
                  <a:txBody>
                    <a:bodyPr/>
                    <a:lstStyle/>
                    <a:p>
                      <a:pPr algn="ctr" marL="2349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0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  <a:tc>
                  <a:txBody>
                    <a:bodyPr/>
                    <a:lstStyle/>
                    <a:p>
                      <a:pPr algn="r" marR="15303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X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</a:tr>
              <a:tr h="313182">
                <a:tc>
                  <a:txBody>
                    <a:bodyPr/>
                    <a:lstStyle/>
                    <a:p>
                      <a:pPr marL="12827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0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1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  <a:tc>
                  <a:txBody>
                    <a:bodyPr/>
                    <a:lstStyle/>
                    <a:p>
                      <a:pPr algn="r" marR="15621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1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  <a:tc>
                  <a:txBody>
                    <a:bodyPr/>
                    <a:lstStyle/>
                    <a:p>
                      <a:pPr algn="ctr" marL="1905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0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1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  <a:tc>
                  <a:txBody>
                    <a:bodyPr/>
                    <a:lstStyle/>
                    <a:p>
                      <a:pPr marL="17145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0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1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  <a:tc>
                  <a:txBody>
                    <a:bodyPr/>
                    <a:lstStyle/>
                    <a:p>
                      <a:pPr algn="ctr" marL="2349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1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  <a:tc>
                  <a:txBody>
                    <a:bodyPr/>
                    <a:lstStyle/>
                    <a:p>
                      <a:pPr algn="r" marR="15494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0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</a:tr>
              <a:tr h="313181">
                <a:tc>
                  <a:txBody>
                    <a:bodyPr/>
                    <a:lstStyle/>
                    <a:p>
                      <a:pPr marL="12827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1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81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0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815"/>
                </a:tc>
                <a:tc>
                  <a:txBody>
                    <a:bodyPr/>
                    <a:lstStyle/>
                    <a:p>
                      <a:pPr algn="r" marR="15621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0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815"/>
                </a:tc>
                <a:tc>
                  <a:txBody>
                    <a:bodyPr/>
                    <a:lstStyle/>
                    <a:p>
                      <a:pPr algn="ctr" marL="1905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1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815"/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0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815"/>
                </a:tc>
                <a:tc>
                  <a:txBody>
                    <a:bodyPr/>
                    <a:lstStyle/>
                    <a:p>
                      <a:pPr marL="17145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0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815"/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X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815"/>
                </a:tc>
                <a:tc>
                  <a:txBody>
                    <a:bodyPr/>
                    <a:lstStyle/>
                    <a:p>
                      <a:pPr algn="ctr" marL="2349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X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815"/>
                </a:tc>
                <a:tc>
                  <a:txBody>
                    <a:bodyPr/>
                    <a:lstStyle/>
                    <a:p>
                      <a:pPr algn="r" marR="15494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0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815"/>
                </a:tc>
              </a:tr>
              <a:tr h="312610">
                <a:tc>
                  <a:txBody>
                    <a:bodyPr/>
                    <a:lstStyle/>
                    <a:p>
                      <a:pPr marL="12827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1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0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  <a:tc>
                  <a:txBody>
                    <a:bodyPr/>
                    <a:lstStyle/>
                    <a:p>
                      <a:pPr algn="r" marR="15621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1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  <a:tc>
                  <a:txBody>
                    <a:bodyPr/>
                    <a:lstStyle/>
                    <a:p>
                      <a:pPr algn="ctr" marL="1905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0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1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  <a:tc>
                  <a:txBody>
                    <a:bodyPr/>
                    <a:lstStyle/>
                    <a:p>
                      <a:pPr marL="17145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1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0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  <a:tc>
                  <a:txBody>
                    <a:bodyPr/>
                    <a:lstStyle/>
                    <a:p>
                      <a:pPr algn="ctr" marL="2349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X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  <a:tc>
                  <a:txBody>
                    <a:bodyPr/>
                    <a:lstStyle/>
                    <a:p>
                      <a:pPr algn="r" marR="15494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0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</a:tr>
              <a:tr h="312610">
                <a:tc>
                  <a:txBody>
                    <a:bodyPr/>
                    <a:lstStyle/>
                    <a:p>
                      <a:pPr marL="12827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1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1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  <a:tc>
                  <a:txBody>
                    <a:bodyPr/>
                    <a:lstStyle/>
                    <a:p>
                      <a:pPr algn="r" marR="15621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0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  <a:tc>
                  <a:txBody>
                    <a:bodyPr/>
                    <a:lstStyle/>
                    <a:p>
                      <a:pPr algn="ctr" marL="1905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1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0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  <a:tc>
                  <a:txBody>
                    <a:bodyPr/>
                    <a:lstStyle/>
                    <a:p>
                      <a:pPr marL="16954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X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0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  <a:tc>
                  <a:txBody>
                    <a:bodyPr/>
                    <a:lstStyle/>
                    <a:p>
                      <a:pPr algn="ctr" marL="2349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X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  <a:tc>
                  <a:txBody>
                    <a:bodyPr/>
                    <a:lstStyle/>
                    <a:p>
                      <a:pPr algn="r" marR="15494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0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</a:tr>
              <a:tr h="260730">
                <a:tc>
                  <a:txBody>
                    <a:bodyPr/>
                    <a:lstStyle/>
                    <a:p>
                      <a:pPr marL="128270">
                        <a:lnSpc>
                          <a:spcPts val="1610"/>
                        </a:lnSpc>
                        <a:spcBef>
                          <a:spcPts val="340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1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10"/>
                        </a:lnSpc>
                        <a:spcBef>
                          <a:spcPts val="340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1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  <a:tc>
                  <a:txBody>
                    <a:bodyPr/>
                    <a:lstStyle/>
                    <a:p>
                      <a:pPr algn="r" marR="156210">
                        <a:lnSpc>
                          <a:spcPts val="1610"/>
                        </a:lnSpc>
                        <a:spcBef>
                          <a:spcPts val="340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1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  <a:tc>
                  <a:txBody>
                    <a:bodyPr/>
                    <a:lstStyle/>
                    <a:p>
                      <a:pPr algn="ctr" marL="19050">
                        <a:lnSpc>
                          <a:spcPts val="1610"/>
                        </a:lnSpc>
                        <a:spcBef>
                          <a:spcPts val="340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0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610"/>
                        </a:lnSpc>
                        <a:spcBef>
                          <a:spcPts val="340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1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  <a:tc>
                  <a:txBody>
                    <a:bodyPr/>
                    <a:lstStyle/>
                    <a:p>
                      <a:pPr marL="171450">
                        <a:lnSpc>
                          <a:spcPts val="1610"/>
                        </a:lnSpc>
                        <a:spcBef>
                          <a:spcPts val="340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0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1610"/>
                        </a:lnSpc>
                        <a:spcBef>
                          <a:spcPts val="340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1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  <a:tc>
                  <a:txBody>
                    <a:bodyPr/>
                    <a:lstStyle/>
                    <a:p>
                      <a:pPr algn="ctr" marL="23495">
                        <a:lnSpc>
                          <a:spcPts val="1610"/>
                        </a:lnSpc>
                        <a:spcBef>
                          <a:spcPts val="340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0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  <a:tc>
                  <a:txBody>
                    <a:bodyPr/>
                    <a:lstStyle/>
                    <a:p>
                      <a:pPr algn="r" marR="154940">
                        <a:lnSpc>
                          <a:spcPts val="1610"/>
                        </a:lnSpc>
                        <a:spcBef>
                          <a:spcPts val="340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1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1129080" y="4047361"/>
            <a:ext cx="5305425" cy="6261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 marR="5080" indent="196215">
              <a:lnSpc>
                <a:spcPct val="135900"/>
              </a:lnSpc>
              <a:spcBef>
                <a:spcPts val="90"/>
              </a:spcBef>
            </a:pPr>
            <a:r>
              <a:rPr dirty="0" baseline="3968" sz="2100">
                <a:latin typeface="Cambria Math"/>
                <a:cs typeface="Cambria Math"/>
              </a:rPr>
              <a:t>From the </a:t>
            </a:r>
            <a:r>
              <a:rPr dirty="0" baseline="3968" sz="2100" spc="-7">
                <a:latin typeface="Cambria Math"/>
                <a:cs typeface="Cambria Math"/>
              </a:rPr>
              <a:t>previous table, </a:t>
            </a:r>
            <a:r>
              <a:rPr dirty="0" baseline="3968" sz="2100">
                <a:latin typeface="Cambria Math"/>
                <a:cs typeface="Cambria Math"/>
              </a:rPr>
              <a:t>it is </a:t>
            </a:r>
            <a:r>
              <a:rPr dirty="0" baseline="3968" sz="2100" spc="-7">
                <a:latin typeface="Cambria Math"/>
                <a:cs typeface="Cambria Math"/>
              </a:rPr>
              <a:t>clear that </a:t>
            </a:r>
            <a:r>
              <a:rPr dirty="0" baseline="3831" sz="2175" spc="-37" b="1" i="1">
                <a:latin typeface="Cambria Math"/>
                <a:cs typeface="Cambria Math"/>
              </a:rPr>
              <a:t>S</a:t>
            </a:r>
            <a:r>
              <a:rPr dirty="0" sz="950" spc="-25" b="1" i="1">
                <a:latin typeface="Cambria Math"/>
                <a:cs typeface="Cambria Math"/>
              </a:rPr>
              <a:t>A </a:t>
            </a:r>
            <a:r>
              <a:rPr dirty="0" baseline="3831" sz="2175" spc="-22" b="1" i="1">
                <a:latin typeface="Cambria Math"/>
                <a:cs typeface="Cambria Math"/>
              </a:rPr>
              <a:t>=</a:t>
            </a:r>
            <a:r>
              <a:rPr dirty="0" baseline="13409" sz="2175" spc="-22" b="1" i="1">
                <a:latin typeface="Cambria Math"/>
                <a:cs typeface="Cambria Math"/>
              </a:rPr>
              <a:t> </a:t>
            </a:r>
            <a:r>
              <a:rPr dirty="0" baseline="3831" sz="2175" spc="-22" b="1" i="1">
                <a:latin typeface="Cambria Math"/>
                <a:cs typeface="Cambria Math"/>
              </a:rPr>
              <a:t>&amp; </a:t>
            </a:r>
            <a:r>
              <a:rPr dirty="0" baseline="3831" sz="2175" spc="-37" b="1" i="1">
                <a:latin typeface="Cambria Math"/>
                <a:cs typeface="Cambria Math"/>
              </a:rPr>
              <a:t>R</a:t>
            </a:r>
            <a:r>
              <a:rPr dirty="0" sz="950" spc="-25" b="1" i="1">
                <a:latin typeface="Cambria Math"/>
                <a:cs typeface="Cambria Math"/>
              </a:rPr>
              <a:t>A</a:t>
            </a:r>
            <a:r>
              <a:rPr dirty="0" baseline="3831" sz="2175" spc="-37" b="1" i="1">
                <a:latin typeface="Cambria Math"/>
                <a:cs typeface="Cambria Math"/>
              </a:rPr>
              <a:t>=A</a:t>
            </a:r>
            <a:r>
              <a:rPr dirty="0" baseline="3968" sz="2100" spc="-37">
                <a:latin typeface="Cambria Math"/>
                <a:cs typeface="Cambria Math"/>
              </a:rPr>
              <a:t>. </a:t>
            </a:r>
            <a:r>
              <a:rPr dirty="0" baseline="3968" sz="2100" spc="-7">
                <a:latin typeface="Cambria Math"/>
                <a:cs typeface="Cambria Math"/>
              </a:rPr>
              <a:t>To </a:t>
            </a:r>
            <a:r>
              <a:rPr dirty="0" baseline="3968" sz="2100" spc="-15">
                <a:latin typeface="Cambria Math"/>
                <a:cs typeface="Cambria Math"/>
              </a:rPr>
              <a:t>find  </a:t>
            </a:r>
            <a:r>
              <a:rPr dirty="0" sz="1400">
                <a:latin typeface="Cambria Math"/>
                <a:cs typeface="Cambria Math"/>
              </a:rPr>
              <a:t>other </a:t>
            </a:r>
            <a:r>
              <a:rPr dirty="0" sz="1400" spc="-5">
                <a:latin typeface="Cambria Math"/>
                <a:cs typeface="Cambria Math"/>
              </a:rPr>
              <a:t>inputs, </a:t>
            </a:r>
            <a:r>
              <a:rPr dirty="0" sz="1450" spc="-30" b="1" i="1">
                <a:latin typeface="Cambria Math"/>
                <a:cs typeface="Cambria Math"/>
              </a:rPr>
              <a:t>K-Maps </a:t>
            </a:r>
            <a:r>
              <a:rPr dirty="0" sz="1400">
                <a:latin typeface="Cambria Math"/>
                <a:cs typeface="Cambria Math"/>
              </a:rPr>
              <a:t>can </a:t>
            </a:r>
            <a:r>
              <a:rPr dirty="0" sz="1400" spc="-5">
                <a:latin typeface="Cambria Math"/>
                <a:cs typeface="Cambria Math"/>
              </a:rPr>
              <a:t>be </a:t>
            </a:r>
            <a:r>
              <a:rPr dirty="0" sz="1400">
                <a:latin typeface="Cambria Math"/>
                <a:cs typeface="Cambria Math"/>
              </a:rPr>
              <a:t>used </a:t>
            </a:r>
            <a:r>
              <a:rPr dirty="0" sz="1400" spc="-5">
                <a:latin typeface="Cambria Math"/>
                <a:cs typeface="Cambria Math"/>
              </a:rPr>
              <a:t>as</a:t>
            </a:r>
            <a:r>
              <a:rPr dirty="0" sz="1400" spc="-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follow: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328674" y="8952738"/>
            <a:ext cx="27031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The state </a:t>
            </a:r>
            <a:r>
              <a:rPr dirty="0" sz="1400">
                <a:latin typeface="Calibri"/>
                <a:cs typeface="Calibri"/>
              </a:rPr>
              <a:t>diagram </a:t>
            </a:r>
            <a:r>
              <a:rPr dirty="0" sz="1400" spc="-5">
                <a:latin typeface="Calibri"/>
                <a:cs typeface="Calibri"/>
              </a:rPr>
              <a:t>of this sequence</a:t>
            </a:r>
            <a:r>
              <a:rPr dirty="0" sz="1400" spc="-4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is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220467" y="6473951"/>
            <a:ext cx="1104900" cy="27127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620011" y="5169407"/>
            <a:ext cx="379475" cy="20421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008632" y="5274563"/>
            <a:ext cx="377951" cy="20421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2087626" y="5257926"/>
            <a:ext cx="24130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490">
                <a:latin typeface="Cambria Math"/>
                <a:cs typeface="Cambria Math"/>
              </a:rPr>
              <a:t>𝐂</a:t>
            </a:r>
            <a:r>
              <a:rPr dirty="0" baseline="11904" sz="2100" spc="-735">
                <a:latin typeface="Cambria Math"/>
                <a:cs typeface="Cambria Math"/>
              </a:rPr>
              <a:t>̅</a:t>
            </a:r>
            <a:r>
              <a:rPr dirty="0" sz="1400" spc="-490">
                <a:latin typeface="Cambria Math"/>
                <a:cs typeface="Cambria Math"/>
              </a:rPr>
              <a:t>𝐁</a:t>
            </a:r>
            <a:r>
              <a:rPr dirty="0" baseline="9920" sz="2100" spc="727">
                <a:latin typeface="Cambria Math"/>
                <a:cs typeface="Cambria Math"/>
              </a:rPr>
              <a:t> </a:t>
            </a:r>
            <a:endParaRPr baseline="9920" sz="2100">
              <a:latin typeface="Cambria Math"/>
              <a:cs typeface="Cambria Math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418588" y="5254751"/>
            <a:ext cx="441960" cy="20573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2497963" y="5239638"/>
            <a:ext cx="230504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204">
                <a:latin typeface="Cambria Math"/>
                <a:cs typeface="Cambria Math"/>
              </a:rPr>
              <a:t>𝐂</a:t>
            </a:r>
            <a:r>
              <a:rPr dirty="0" baseline="11904" sz="2100" spc="-307">
                <a:latin typeface="Cambria Math"/>
                <a:cs typeface="Cambria Math"/>
              </a:rPr>
              <a:t>̅</a:t>
            </a:r>
            <a:r>
              <a:rPr dirty="0" sz="1400" spc="-204" b="1">
                <a:latin typeface="Calibri"/>
                <a:cs typeface="Calibri"/>
              </a:rPr>
              <a:t>B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528572" y="5442203"/>
            <a:ext cx="222503" cy="20421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712912" y="5589841"/>
            <a:ext cx="353060" cy="31432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607566" y="5090896"/>
            <a:ext cx="364490" cy="7423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9055" indent="89535">
              <a:lnSpc>
                <a:spcPct val="127899"/>
              </a:lnSpc>
              <a:spcBef>
                <a:spcPts val="95"/>
              </a:spcBef>
            </a:pPr>
            <a:r>
              <a:rPr dirty="0" sz="1400" b="1">
                <a:latin typeface="Calibri"/>
                <a:cs typeface="Calibri"/>
              </a:rPr>
              <a:t>CB  </a:t>
            </a:r>
            <a:r>
              <a:rPr dirty="0" sz="1400" b="1">
                <a:latin typeface="Calibri"/>
                <a:cs typeface="Calibri"/>
              </a:rPr>
              <a:t>A</a:t>
            </a:r>
            <a:endParaRPr sz="1400">
              <a:latin typeface="Calibri"/>
              <a:cs typeface="Calibri"/>
            </a:endParaRPr>
          </a:p>
          <a:p>
            <a:pPr marL="236220">
              <a:lnSpc>
                <a:spcPts val="1345"/>
              </a:lnSpc>
            </a:pPr>
            <a:r>
              <a:rPr dirty="0" baseline="-9920" sz="2100" spc="-1275">
                <a:latin typeface="Cambria Math"/>
                <a:cs typeface="Cambria Math"/>
              </a:rPr>
              <a:t>𝐀</a:t>
            </a:r>
            <a:r>
              <a:rPr dirty="0" sz="1400" spc="48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763267" y="6109715"/>
            <a:ext cx="208787" cy="204215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842261" y="6090284"/>
            <a:ext cx="13398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A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132076" y="5644895"/>
            <a:ext cx="230124" cy="204215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372611" y="6083807"/>
            <a:ext cx="243839" cy="204215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343655" y="5635751"/>
            <a:ext cx="295655" cy="205739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538983" y="6083807"/>
            <a:ext cx="211836" cy="204215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132076" y="6089903"/>
            <a:ext cx="274319" cy="204215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2948939" y="6045707"/>
            <a:ext cx="291084" cy="204215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535935" y="5635751"/>
            <a:ext cx="243839" cy="205739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974848" y="5635751"/>
            <a:ext cx="245363" cy="205739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869692" y="5292851"/>
            <a:ext cx="377951" cy="20573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2949067" y="5270118"/>
            <a:ext cx="25019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𝐂𝐁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3279647" y="5274563"/>
            <a:ext cx="441960" cy="20421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3359022" y="5257926"/>
            <a:ext cx="230504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434" b="1">
                <a:latin typeface="Calibri"/>
                <a:cs typeface="Calibri"/>
              </a:rPr>
              <a:t>C</a:t>
            </a:r>
            <a:r>
              <a:rPr dirty="0" sz="1400" spc="-434">
                <a:latin typeface="Cambria Math"/>
                <a:cs typeface="Cambria Math"/>
              </a:rPr>
              <a:t>𝐁</a:t>
            </a:r>
            <a:r>
              <a:rPr dirty="0" baseline="9920" sz="2100" spc="727">
                <a:latin typeface="Cambria Math"/>
                <a:cs typeface="Cambria Math"/>
              </a:rPr>
              <a:t> </a:t>
            </a:r>
            <a:endParaRPr baseline="9920" sz="2100">
              <a:latin typeface="Cambria Math"/>
              <a:cs typeface="Cambria Math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1630045" y="5405373"/>
            <a:ext cx="421005" cy="113030"/>
          </a:xfrm>
          <a:custGeom>
            <a:avLst/>
            <a:gdLst/>
            <a:ahLst/>
            <a:cxnLst/>
            <a:rect l="l" t="t" r="r" b="b"/>
            <a:pathLst>
              <a:path w="421005" h="113029">
                <a:moveTo>
                  <a:pt x="421005" y="113030"/>
                </a:moveTo>
                <a:lnTo>
                  <a:pt x="0" y="0"/>
                </a:lnTo>
              </a:path>
            </a:pathLst>
          </a:custGeom>
          <a:ln w="2857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4297679" y="5178551"/>
            <a:ext cx="381000" cy="20573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4686300" y="5283707"/>
            <a:ext cx="379475" cy="20421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4765928" y="5267070"/>
            <a:ext cx="24130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490">
                <a:latin typeface="Cambria Math"/>
                <a:cs typeface="Cambria Math"/>
              </a:rPr>
              <a:t>𝐂</a:t>
            </a:r>
            <a:r>
              <a:rPr dirty="0" baseline="11904" sz="2100" spc="-735">
                <a:latin typeface="Cambria Math"/>
                <a:cs typeface="Cambria Math"/>
              </a:rPr>
              <a:t>̅</a:t>
            </a:r>
            <a:r>
              <a:rPr dirty="0" sz="1400" spc="-490">
                <a:latin typeface="Cambria Math"/>
                <a:cs typeface="Cambria Math"/>
              </a:rPr>
              <a:t>𝐁</a:t>
            </a:r>
            <a:r>
              <a:rPr dirty="0" baseline="9920" sz="2100" spc="727">
                <a:latin typeface="Cambria Math"/>
                <a:cs typeface="Cambria Math"/>
              </a:rPr>
              <a:t> </a:t>
            </a:r>
            <a:endParaRPr baseline="9920" sz="2100">
              <a:latin typeface="Cambria Math"/>
              <a:cs typeface="Cambria Math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5097779" y="5265419"/>
            <a:ext cx="441960" cy="20421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5177790" y="5250306"/>
            <a:ext cx="230504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204">
                <a:latin typeface="Cambria Math"/>
                <a:cs typeface="Cambria Math"/>
              </a:rPr>
              <a:t>𝐂</a:t>
            </a:r>
            <a:r>
              <a:rPr dirty="0" baseline="11904" sz="2100" spc="-307">
                <a:latin typeface="Cambria Math"/>
                <a:cs typeface="Cambria Math"/>
              </a:rPr>
              <a:t>̅</a:t>
            </a:r>
            <a:r>
              <a:rPr dirty="0" sz="1400" spc="-204" b="1">
                <a:latin typeface="Calibri"/>
                <a:cs typeface="Calibri"/>
              </a:rPr>
              <a:t>B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4207764" y="5451347"/>
            <a:ext cx="222503" cy="20421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4391342" y="5599366"/>
            <a:ext cx="353060" cy="31432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4287392" y="5100040"/>
            <a:ext cx="363220" cy="7423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7785" indent="89535">
              <a:lnSpc>
                <a:spcPct val="127899"/>
              </a:lnSpc>
              <a:spcBef>
                <a:spcPts val="95"/>
              </a:spcBef>
            </a:pPr>
            <a:r>
              <a:rPr dirty="0" sz="1400" b="1">
                <a:latin typeface="Calibri"/>
                <a:cs typeface="Calibri"/>
              </a:rPr>
              <a:t>CB  </a:t>
            </a:r>
            <a:r>
              <a:rPr dirty="0" sz="1400" b="1">
                <a:latin typeface="Calibri"/>
                <a:cs typeface="Calibri"/>
              </a:rPr>
              <a:t>A</a:t>
            </a:r>
            <a:endParaRPr sz="1400">
              <a:latin typeface="Calibri"/>
              <a:cs typeface="Calibri"/>
            </a:endParaRPr>
          </a:p>
          <a:p>
            <a:pPr marL="234950">
              <a:lnSpc>
                <a:spcPts val="1345"/>
              </a:lnSpc>
            </a:pPr>
            <a:r>
              <a:rPr dirty="0" baseline="-9920" sz="2100" spc="-1275">
                <a:latin typeface="Cambria Math"/>
                <a:cs typeface="Cambria Math"/>
              </a:rPr>
              <a:t>𝐀</a:t>
            </a:r>
            <a:r>
              <a:rPr dirty="0" sz="1400" spc="48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4442459" y="6118859"/>
            <a:ext cx="208787" cy="204215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 txBox="1"/>
          <p:nvPr/>
        </p:nvSpPr>
        <p:spPr>
          <a:xfrm>
            <a:off x="4522089" y="6099428"/>
            <a:ext cx="13398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A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4811267" y="5654039"/>
            <a:ext cx="230124" cy="204215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6050279" y="6092951"/>
            <a:ext cx="243839" cy="205739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6021323" y="5646419"/>
            <a:ext cx="295655" cy="204215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5218176" y="6092951"/>
            <a:ext cx="211836" cy="205739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4811267" y="6100571"/>
            <a:ext cx="274320" cy="204215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5626608" y="6054851"/>
            <a:ext cx="291084" cy="205739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5215128" y="5646419"/>
            <a:ext cx="243839" cy="204215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5652515" y="5646419"/>
            <a:ext cx="246887" cy="204215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5547359" y="5303519"/>
            <a:ext cx="379475" cy="20421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 txBox="1"/>
          <p:nvPr/>
        </p:nvSpPr>
        <p:spPr>
          <a:xfrm>
            <a:off x="5627370" y="5280786"/>
            <a:ext cx="25019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𝐂𝐁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5958840" y="5283707"/>
            <a:ext cx="441960" cy="20421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 txBox="1"/>
          <p:nvPr/>
        </p:nvSpPr>
        <p:spPr>
          <a:xfrm>
            <a:off x="6038850" y="5267070"/>
            <a:ext cx="230504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434" b="1">
                <a:latin typeface="Calibri"/>
                <a:cs typeface="Calibri"/>
              </a:rPr>
              <a:t>C</a:t>
            </a:r>
            <a:r>
              <a:rPr dirty="0" sz="1400" spc="-434">
                <a:latin typeface="Cambria Math"/>
                <a:cs typeface="Cambria Math"/>
              </a:rPr>
              <a:t>𝐁</a:t>
            </a:r>
            <a:r>
              <a:rPr dirty="0" baseline="9920" sz="2100" spc="727">
                <a:latin typeface="Cambria Math"/>
                <a:cs typeface="Cambria Math"/>
              </a:rPr>
              <a:t> </a:t>
            </a:r>
            <a:endParaRPr baseline="9920" sz="2100">
              <a:latin typeface="Cambria Math"/>
              <a:cs typeface="Cambria Math"/>
            </a:endParaRPr>
          </a:p>
        </p:txBody>
      </p:sp>
      <p:graphicFrame>
        <p:nvGraphicFramePr>
          <p:cNvPr id="55" name="object 55"/>
          <p:cNvGraphicFramePr>
            <a:graphicFrameLocks noGrp="1"/>
          </p:cNvGraphicFramePr>
          <p:nvPr/>
        </p:nvGraphicFramePr>
        <p:xfrm>
          <a:off x="4715192" y="5513641"/>
          <a:ext cx="1733550" cy="9055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815"/>
                <a:gridCol w="415925"/>
                <a:gridCol w="408940"/>
                <a:gridCol w="440690"/>
              </a:tblGrid>
              <a:tr h="438784">
                <a:tc>
                  <a:txBody>
                    <a:bodyPr/>
                    <a:lstStyle/>
                    <a:p>
                      <a:pPr algn="r" marR="144145">
                        <a:lnSpc>
                          <a:spcPct val="100000"/>
                        </a:lnSpc>
                        <a:spcBef>
                          <a:spcPts val="940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X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1938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3035"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1176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4625"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1176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34290"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X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1176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37515">
                <a:tc>
                  <a:txBody>
                    <a:bodyPr/>
                    <a:lstStyle/>
                    <a:p>
                      <a:pPr algn="r" marR="152400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2700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6210">
                        <a:lnSpc>
                          <a:spcPct val="100000"/>
                        </a:lnSpc>
                        <a:spcBef>
                          <a:spcPts val="940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1938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8590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8128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4604">
                        <a:lnSpc>
                          <a:spcPct val="100000"/>
                        </a:lnSpc>
                        <a:spcBef>
                          <a:spcPts val="940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1938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6" name="object 56"/>
          <p:cNvSpPr/>
          <p:nvPr/>
        </p:nvSpPr>
        <p:spPr>
          <a:xfrm>
            <a:off x="4308475" y="5414898"/>
            <a:ext cx="421005" cy="113030"/>
          </a:xfrm>
          <a:custGeom>
            <a:avLst/>
            <a:gdLst/>
            <a:ahLst/>
            <a:cxnLst/>
            <a:rect l="l" t="t" r="r" b="b"/>
            <a:pathLst>
              <a:path w="421004" h="113029">
                <a:moveTo>
                  <a:pt x="421004" y="113030"/>
                </a:moveTo>
                <a:lnTo>
                  <a:pt x="0" y="0"/>
                </a:lnTo>
              </a:path>
            </a:pathLst>
          </a:custGeom>
          <a:ln w="2857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57" name="object 57"/>
          <p:cNvGraphicFramePr>
            <a:graphicFrameLocks noGrp="1"/>
          </p:cNvGraphicFramePr>
          <p:nvPr/>
        </p:nvGraphicFramePr>
        <p:xfrm>
          <a:off x="2036762" y="5504116"/>
          <a:ext cx="1946275" cy="9055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815"/>
                <a:gridCol w="415925"/>
                <a:gridCol w="408940"/>
                <a:gridCol w="118744"/>
                <a:gridCol w="321944"/>
                <a:gridCol w="212089"/>
              </a:tblGrid>
              <a:tr h="438784">
                <a:tc>
                  <a:txBody>
                    <a:bodyPr/>
                    <a:lstStyle/>
                    <a:p>
                      <a:pPr algn="ctr" marL="11430">
                        <a:lnSpc>
                          <a:spcPct val="100000"/>
                        </a:lnSpc>
                        <a:spcBef>
                          <a:spcPts val="940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1938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5080">
                        <a:lnSpc>
                          <a:spcPct val="100000"/>
                        </a:lnSpc>
                        <a:spcBef>
                          <a:spcPts val="869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X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10489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4625">
                        <a:lnSpc>
                          <a:spcPct val="100000"/>
                        </a:lnSpc>
                        <a:spcBef>
                          <a:spcPts val="869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X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10489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marR="26670">
                        <a:lnSpc>
                          <a:spcPct val="100000"/>
                        </a:lnSpc>
                        <a:spcBef>
                          <a:spcPts val="869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10489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11483">
                <a:tc rowSpan="3">
                  <a:txBody>
                    <a:bodyPr/>
                    <a:lstStyle/>
                    <a:p>
                      <a:pPr algn="ctr" marL="11430">
                        <a:lnSpc>
                          <a:spcPct val="100000"/>
                        </a:lnSpc>
                        <a:spcBef>
                          <a:spcPts val="990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2573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marR="6985">
                        <a:lnSpc>
                          <a:spcPct val="100000"/>
                        </a:lnSpc>
                        <a:spcBef>
                          <a:spcPts val="944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20014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marR="12065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81915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0769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12573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120014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81915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8255">
                    <a:lnR w="2857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75262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12573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120014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81915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28575">
                      <a:solidFill>
                        <a:srgbClr val="000000"/>
                      </a:solidFill>
                      <a:prstDash val="solid"/>
                    </a:lnR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</a:tbl>
          </a:graphicData>
        </a:graphic>
      </p:graphicFrame>
      <p:sp>
        <p:nvSpPr>
          <p:cNvPr id="58" name="object 58"/>
          <p:cNvSpPr/>
          <p:nvPr/>
        </p:nvSpPr>
        <p:spPr>
          <a:xfrm>
            <a:off x="1819275" y="6034023"/>
            <a:ext cx="572135" cy="314325"/>
          </a:xfrm>
          <a:custGeom>
            <a:avLst/>
            <a:gdLst/>
            <a:ahLst/>
            <a:cxnLst/>
            <a:rect l="l" t="t" r="r" b="b"/>
            <a:pathLst>
              <a:path w="572135" h="314325">
                <a:moveTo>
                  <a:pt x="0" y="0"/>
                </a:moveTo>
                <a:lnTo>
                  <a:pt x="77634" y="240"/>
                </a:lnTo>
                <a:lnTo>
                  <a:pt x="152094" y="941"/>
                </a:lnTo>
                <a:lnTo>
                  <a:pt x="222698" y="2069"/>
                </a:lnTo>
                <a:lnTo>
                  <a:pt x="288765" y="3593"/>
                </a:lnTo>
                <a:lnTo>
                  <a:pt x="349612" y="5480"/>
                </a:lnTo>
                <a:lnTo>
                  <a:pt x="404558" y="7699"/>
                </a:lnTo>
                <a:lnTo>
                  <a:pt x="452921" y="10216"/>
                </a:lnTo>
                <a:lnTo>
                  <a:pt x="494020" y="13001"/>
                </a:lnTo>
                <a:lnTo>
                  <a:pt x="551697" y="19241"/>
                </a:lnTo>
                <a:lnTo>
                  <a:pt x="572135" y="26162"/>
                </a:lnTo>
                <a:lnTo>
                  <a:pt x="572135" y="288163"/>
                </a:lnTo>
                <a:lnTo>
                  <a:pt x="527173" y="298358"/>
                </a:lnTo>
                <a:lnTo>
                  <a:pt x="452921" y="304162"/>
                </a:lnTo>
                <a:lnTo>
                  <a:pt x="404558" y="306673"/>
                </a:lnTo>
                <a:lnTo>
                  <a:pt x="349612" y="308882"/>
                </a:lnTo>
                <a:lnTo>
                  <a:pt x="288765" y="310759"/>
                </a:lnTo>
                <a:lnTo>
                  <a:pt x="222698" y="312273"/>
                </a:lnTo>
                <a:lnTo>
                  <a:pt x="152094" y="313392"/>
                </a:lnTo>
                <a:lnTo>
                  <a:pt x="77634" y="314086"/>
                </a:lnTo>
                <a:lnTo>
                  <a:pt x="0" y="31432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4983479" y="6473951"/>
            <a:ext cx="1103376" cy="27127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 txBox="1"/>
          <p:nvPr/>
        </p:nvSpPr>
        <p:spPr>
          <a:xfrm>
            <a:off x="5063490" y="6454520"/>
            <a:ext cx="58483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R</a:t>
            </a:r>
            <a:r>
              <a:rPr dirty="0" baseline="-12345" sz="1350" b="1">
                <a:latin typeface="Calibri"/>
                <a:cs typeface="Calibri"/>
              </a:rPr>
              <a:t>B </a:t>
            </a:r>
            <a:r>
              <a:rPr dirty="0" sz="1400" b="1">
                <a:latin typeface="Calibri"/>
                <a:cs typeface="Calibri"/>
              </a:rPr>
              <a:t>=</a:t>
            </a:r>
            <a:r>
              <a:rPr dirty="0" sz="1400" spc="-190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A</a:t>
            </a:r>
            <a:r>
              <a:rPr dirty="0" sz="1400">
                <a:latin typeface="Cambria Math"/>
                <a:cs typeface="Cambria Math"/>
              </a:rPr>
              <a:t>𝐁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5107940" y="6014973"/>
            <a:ext cx="864235" cy="323850"/>
          </a:xfrm>
          <a:custGeom>
            <a:avLst/>
            <a:gdLst/>
            <a:ahLst/>
            <a:cxnLst/>
            <a:rect l="l" t="t" r="r" b="b"/>
            <a:pathLst>
              <a:path w="864235" h="323850">
                <a:moveTo>
                  <a:pt x="864235" y="161925"/>
                </a:moveTo>
                <a:lnTo>
                  <a:pt x="845943" y="208683"/>
                </a:lnTo>
                <a:lnTo>
                  <a:pt x="794632" y="250085"/>
                </a:lnTo>
                <a:lnTo>
                  <a:pt x="758264" y="268151"/>
                </a:lnTo>
                <a:lnTo>
                  <a:pt x="715646" y="284125"/>
                </a:lnTo>
                <a:lnTo>
                  <a:pt x="667446" y="297757"/>
                </a:lnTo>
                <a:lnTo>
                  <a:pt x="614331" y="308796"/>
                </a:lnTo>
                <a:lnTo>
                  <a:pt x="556969" y="316992"/>
                </a:lnTo>
                <a:lnTo>
                  <a:pt x="496030" y="322093"/>
                </a:lnTo>
                <a:lnTo>
                  <a:pt x="432181" y="323850"/>
                </a:lnTo>
                <a:lnTo>
                  <a:pt x="368300" y="322093"/>
                </a:lnTo>
                <a:lnTo>
                  <a:pt x="307334" y="316992"/>
                </a:lnTo>
                <a:lnTo>
                  <a:pt x="249952" y="308796"/>
                </a:lnTo>
                <a:lnTo>
                  <a:pt x="196821" y="297757"/>
                </a:lnTo>
                <a:lnTo>
                  <a:pt x="148608" y="284125"/>
                </a:lnTo>
                <a:lnTo>
                  <a:pt x="105982" y="268151"/>
                </a:lnTo>
                <a:lnTo>
                  <a:pt x="69608" y="250085"/>
                </a:lnTo>
                <a:lnTo>
                  <a:pt x="18292" y="208683"/>
                </a:lnTo>
                <a:lnTo>
                  <a:pt x="0" y="161925"/>
                </a:lnTo>
                <a:lnTo>
                  <a:pt x="4684" y="138001"/>
                </a:lnTo>
                <a:lnTo>
                  <a:pt x="40156" y="93670"/>
                </a:lnTo>
                <a:lnTo>
                  <a:pt x="105982" y="55698"/>
                </a:lnTo>
                <a:lnTo>
                  <a:pt x="148608" y="39724"/>
                </a:lnTo>
                <a:lnTo>
                  <a:pt x="196821" y="26092"/>
                </a:lnTo>
                <a:lnTo>
                  <a:pt x="249952" y="15053"/>
                </a:lnTo>
                <a:lnTo>
                  <a:pt x="307334" y="6857"/>
                </a:lnTo>
                <a:lnTo>
                  <a:pt x="368300" y="1756"/>
                </a:lnTo>
                <a:lnTo>
                  <a:pt x="432181" y="0"/>
                </a:lnTo>
                <a:lnTo>
                  <a:pt x="496030" y="1756"/>
                </a:lnTo>
                <a:lnTo>
                  <a:pt x="556969" y="6857"/>
                </a:lnTo>
                <a:lnTo>
                  <a:pt x="614331" y="15053"/>
                </a:lnTo>
                <a:lnTo>
                  <a:pt x="667446" y="26092"/>
                </a:lnTo>
                <a:lnTo>
                  <a:pt x="715646" y="39724"/>
                </a:lnTo>
                <a:lnTo>
                  <a:pt x="758264" y="55698"/>
                </a:lnTo>
                <a:lnTo>
                  <a:pt x="794632" y="73764"/>
                </a:lnTo>
                <a:lnTo>
                  <a:pt x="845943" y="115166"/>
                </a:lnTo>
                <a:lnTo>
                  <a:pt x="864235" y="16192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1562100" y="6755891"/>
            <a:ext cx="381000" cy="20421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1950720" y="6859523"/>
            <a:ext cx="379475" cy="20421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 txBox="1"/>
          <p:nvPr/>
        </p:nvSpPr>
        <p:spPr>
          <a:xfrm>
            <a:off x="2029714" y="6843141"/>
            <a:ext cx="24130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490">
                <a:latin typeface="Cambria Math"/>
                <a:cs typeface="Cambria Math"/>
              </a:rPr>
              <a:t>𝐂</a:t>
            </a:r>
            <a:r>
              <a:rPr dirty="0" baseline="11904" sz="2100" spc="-735">
                <a:latin typeface="Cambria Math"/>
                <a:cs typeface="Cambria Math"/>
              </a:rPr>
              <a:t>̅</a:t>
            </a:r>
            <a:r>
              <a:rPr dirty="0" sz="1400" spc="-490">
                <a:latin typeface="Cambria Math"/>
                <a:cs typeface="Cambria Math"/>
              </a:rPr>
              <a:t>𝐁</a:t>
            </a:r>
            <a:r>
              <a:rPr dirty="0" baseline="9920" sz="2100" spc="727">
                <a:latin typeface="Cambria Math"/>
                <a:cs typeface="Cambria Math"/>
              </a:rPr>
              <a:t> </a:t>
            </a:r>
            <a:endParaRPr baseline="9920" sz="2100">
              <a:latin typeface="Cambria Math"/>
              <a:cs typeface="Cambria Math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2362200" y="6841235"/>
            <a:ext cx="441960" cy="20421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 txBox="1"/>
          <p:nvPr/>
        </p:nvSpPr>
        <p:spPr>
          <a:xfrm>
            <a:off x="2299842" y="6457568"/>
            <a:ext cx="561340" cy="6083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dirty="0" sz="1400" spc="-5" b="1">
                <a:latin typeface="Calibri"/>
                <a:cs typeface="Calibri"/>
              </a:rPr>
              <a:t>S</a:t>
            </a:r>
            <a:r>
              <a:rPr dirty="0" baseline="-12345" sz="1350" spc="-7" b="1">
                <a:latin typeface="Calibri"/>
                <a:cs typeface="Calibri"/>
              </a:rPr>
              <a:t>B </a:t>
            </a:r>
            <a:r>
              <a:rPr dirty="0" sz="1400" b="1">
                <a:latin typeface="Calibri"/>
                <a:cs typeface="Calibri"/>
              </a:rPr>
              <a:t>=</a:t>
            </a:r>
            <a:r>
              <a:rPr dirty="0" sz="1400" spc="-150" b="1">
                <a:latin typeface="Calibri"/>
                <a:cs typeface="Calibri"/>
              </a:rPr>
              <a:t> </a:t>
            </a:r>
            <a:r>
              <a:rPr dirty="0" sz="1400" spc="-425" b="1">
                <a:latin typeface="Calibri"/>
                <a:cs typeface="Calibri"/>
              </a:rPr>
              <a:t>A</a:t>
            </a:r>
            <a:r>
              <a:rPr dirty="0" sz="1400" spc="-425">
                <a:latin typeface="Cambria Math"/>
                <a:cs typeface="Cambria Math"/>
              </a:rPr>
              <a:t>𝐁</a:t>
            </a:r>
            <a:r>
              <a:rPr dirty="0" baseline="9920" sz="2100" spc="727">
                <a:latin typeface="Cambria Math"/>
                <a:cs typeface="Cambria Math"/>
              </a:rPr>
              <a:t> </a:t>
            </a:r>
            <a:endParaRPr baseline="9920" sz="2100">
              <a:latin typeface="Cambria Math"/>
              <a:cs typeface="Cambria Math"/>
            </a:endParaRPr>
          </a:p>
          <a:p>
            <a:pPr algn="ctr" marR="38735">
              <a:lnSpc>
                <a:spcPct val="100000"/>
              </a:lnSpc>
              <a:spcBef>
                <a:spcPts val="1220"/>
              </a:spcBef>
            </a:pPr>
            <a:r>
              <a:rPr dirty="0" sz="1400" spc="-204">
                <a:latin typeface="Cambria Math"/>
                <a:cs typeface="Cambria Math"/>
              </a:rPr>
              <a:t>𝐂</a:t>
            </a:r>
            <a:r>
              <a:rPr dirty="0" baseline="11904" sz="2100" spc="-307">
                <a:latin typeface="Cambria Math"/>
                <a:cs typeface="Cambria Math"/>
              </a:rPr>
              <a:t>̅</a:t>
            </a:r>
            <a:r>
              <a:rPr dirty="0" sz="1400" spc="-204" b="1">
                <a:latin typeface="Calibri"/>
                <a:cs typeface="Calibri"/>
              </a:rPr>
              <a:t>B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1472183" y="7027164"/>
            <a:ext cx="222503" cy="20421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1655762" y="7175436"/>
            <a:ext cx="353060" cy="31432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 txBox="1"/>
          <p:nvPr/>
        </p:nvSpPr>
        <p:spPr>
          <a:xfrm>
            <a:off x="1551177" y="6676110"/>
            <a:ext cx="364490" cy="7416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9055" indent="89535">
              <a:lnSpc>
                <a:spcPct val="127899"/>
              </a:lnSpc>
              <a:spcBef>
                <a:spcPts val="95"/>
              </a:spcBef>
            </a:pPr>
            <a:r>
              <a:rPr dirty="0" sz="1400" b="1">
                <a:latin typeface="Calibri"/>
                <a:cs typeface="Calibri"/>
              </a:rPr>
              <a:t>CB  </a:t>
            </a:r>
            <a:r>
              <a:rPr dirty="0" sz="1400" b="1">
                <a:latin typeface="Calibri"/>
                <a:cs typeface="Calibri"/>
              </a:rPr>
              <a:t>A</a:t>
            </a:r>
            <a:endParaRPr sz="1400">
              <a:latin typeface="Calibri"/>
              <a:cs typeface="Calibri"/>
            </a:endParaRPr>
          </a:p>
          <a:p>
            <a:pPr marL="236220">
              <a:lnSpc>
                <a:spcPts val="1345"/>
              </a:lnSpc>
            </a:pPr>
            <a:r>
              <a:rPr dirty="0" baseline="-9920" sz="2100" spc="-1267">
                <a:latin typeface="Cambria Math"/>
                <a:cs typeface="Cambria Math"/>
              </a:rPr>
              <a:t>𝐀</a:t>
            </a:r>
            <a:r>
              <a:rPr dirty="0" sz="1400" spc="48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1706879" y="7694676"/>
            <a:ext cx="208787" cy="204216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 txBox="1"/>
          <p:nvPr/>
        </p:nvSpPr>
        <p:spPr>
          <a:xfrm>
            <a:off x="1785873" y="7675244"/>
            <a:ext cx="13398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A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2075688" y="7229855"/>
            <a:ext cx="230124" cy="204215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3314700" y="7670291"/>
            <a:ext cx="243839" cy="204215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3285744" y="7222235"/>
            <a:ext cx="295655" cy="204215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2482595" y="7670291"/>
            <a:ext cx="211836" cy="204215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2075688" y="7676388"/>
            <a:ext cx="274319" cy="204216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2891027" y="7632191"/>
            <a:ext cx="291084" cy="204215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2479548" y="7222235"/>
            <a:ext cx="243839" cy="204215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2916935" y="7222235"/>
            <a:ext cx="246887" cy="204215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2811779" y="6879335"/>
            <a:ext cx="379475" cy="20421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 txBox="1"/>
          <p:nvPr/>
        </p:nvSpPr>
        <p:spPr>
          <a:xfrm>
            <a:off x="2891154" y="6856856"/>
            <a:ext cx="25019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𝐂𝐁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2" name="object 82"/>
          <p:cNvSpPr/>
          <p:nvPr/>
        </p:nvSpPr>
        <p:spPr>
          <a:xfrm>
            <a:off x="3223260" y="6859523"/>
            <a:ext cx="441960" cy="20421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 txBox="1"/>
          <p:nvPr/>
        </p:nvSpPr>
        <p:spPr>
          <a:xfrm>
            <a:off x="3302634" y="6843141"/>
            <a:ext cx="230504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434" b="1">
                <a:latin typeface="Calibri"/>
                <a:cs typeface="Calibri"/>
              </a:rPr>
              <a:t>C</a:t>
            </a:r>
            <a:r>
              <a:rPr dirty="0" sz="1400" spc="-434">
                <a:latin typeface="Cambria Math"/>
                <a:cs typeface="Cambria Math"/>
              </a:rPr>
              <a:t>𝐁</a:t>
            </a:r>
            <a:r>
              <a:rPr dirty="0" baseline="9920" sz="2100" spc="727">
                <a:latin typeface="Cambria Math"/>
                <a:cs typeface="Cambria Math"/>
              </a:rPr>
              <a:t> </a:t>
            </a:r>
            <a:endParaRPr baseline="9920" sz="2100">
              <a:latin typeface="Cambria Math"/>
              <a:cs typeface="Cambria Math"/>
            </a:endParaRPr>
          </a:p>
        </p:txBody>
      </p:sp>
      <p:graphicFrame>
        <p:nvGraphicFramePr>
          <p:cNvPr id="84" name="object 84"/>
          <p:cNvGraphicFramePr>
            <a:graphicFrameLocks noGrp="1"/>
          </p:cNvGraphicFramePr>
          <p:nvPr/>
        </p:nvGraphicFramePr>
        <p:xfrm>
          <a:off x="1979612" y="7089711"/>
          <a:ext cx="1733550" cy="9055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815"/>
                <a:gridCol w="415925"/>
                <a:gridCol w="408940"/>
                <a:gridCol w="440690"/>
              </a:tblGrid>
              <a:tr h="438784">
                <a:tc>
                  <a:txBody>
                    <a:bodyPr/>
                    <a:lstStyle/>
                    <a:p>
                      <a:pPr algn="ctr" marL="12700">
                        <a:lnSpc>
                          <a:spcPct val="100000"/>
                        </a:lnSpc>
                        <a:spcBef>
                          <a:spcPts val="940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1938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0"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1176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7465"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X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1176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9225"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X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1176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37514">
                <a:tc>
                  <a:txBody>
                    <a:bodyPr/>
                    <a:lstStyle/>
                    <a:p>
                      <a:pPr algn="ctr" marL="12700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2700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5575">
                        <a:lnSpc>
                          <a:spcPct val="100000"/>
                        </a:lnSpc>
                        <a:spcBef>
                          <a:spcPts val="940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1938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3970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8128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3195">
                        <a:lnSpc>
                          <a:spcPct val="100000"/>
                        </a:lnSpc>
                        <a:spcBef>
                          <a:spcPts val="940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X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1938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85" name="object 85"/>
          <p:cNvSpPr/>
          <p:nvPr/>
        </p:nvSpPr>
        <p:spPr>
          <a:xfrm>
            <a:off x="1572894" y="6990968"/>
            <a:ext cx="421005" cy="113030"/>
          </a:xfrm>
          <a:custGeom>
            <a:avLst/>
            <a:gdLst/>
            <a:ahLst/>
            <a:cxnLst/>
            <a:rect l="l" t="t" r="r" b="b"/>
            <a:pathLst>
              <a:path w="421005" h="113029">
                <a:moveTo>
                  <a:pt x="421005" y="113030"/>
                </a:moveTo>
                <a:lnTo>
                  <a:pt x="0" y="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4215384" y="6765035"/>
            <a:ext cx="381000" cy="20421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4605528" y="6870191"/>
            <a:ext cx="377951" cy="20421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 txBox="1"/>
          <p:nvPr/>
        </p:nvSpPr>
        <p:spPr>
          <a:xfrm>
            <a:off x="4685157" y="6852284"/>
            <a:ext cx="24130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490">
                <a:latin typeface="Cambria Math"/>
                <a:cs typeface="Cambria Math"/>
              </a:rPr>
              <a:t>𝐂</a:t>
            </a:r>
            <a:r>
              <a:rPr dirty="0" baseline="11904" sz="2100" spc="-735">
                <a:latin typeface="Cambria Math"/>
                <a:cs typeface="Cambria Math"/>
              </a:rPr>
              <a:t>̅</a:t>
            </a:r>
            <a:r>
              <a:rPr dirty="0" sz="1400" spc="-490">
                <a:latin typeface="Cambria Math"/>
                <a:cs typeface="Cambria Math"/>
              </a:rPr>
              <a:t>𝐁</a:t>
            </a:r>
            <a:r>
              <a:rPr dirty="0" baseline="9920" sz="2100" spc="727">
                <a:latin typeface="Cambria Math"/>
                <a:cs typeface="Cambria Math"/>
              </a:rPr>
              <a:t> </a:t>
            </a:r>
            <a:endParaRPr baseline="9920" sz="2100">
              <a:latin typeface="Cambria Math"/>
              <a:cs typeface="Cambria Math"/>
            </a:endParaRPr>
          </a:p>
        </p:txBody>
      </p:sp>
      <p:sp>
        <p:nvSpPr>
          <p:cNvPr id="89" name="object 89"/>
          <p:cNvSpPr/>
          <p:nvPr/>
        </p:nvSpPr>
        <p:spPr>
          <a:xfrm>
            <a:off x="5015484" y="6850379"/>
            <a:ext cx="441960" cy="20421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 txBox="1"/>
          <p:nvPr/>
        </p:nvSpPr>
        <p:spPr>
          <a:xfrm>
            <a:off x="5095494" y="6835520"/>
            <a:ext cx="230504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204">
                <a:latin typeface="Cambria Math"/>
                <a:cs typeface="Cambria Math"/>
              </a:rPr>
              <a:t>𝐂</a:t>
            </a:r>
            <a:r>
              <a:rPr dirty="0" baseline="11904" sz="2100" spc="-307">
                <a:latin typeface="Cambria Math"/>
                <a:cs typeface="Cambria Math"/>
              </a:rPr>
              <a:t>̅</a:t>
            </a:r>
            <a:r>
              <a:rPr dirty="0" sz="1400" spc="-204" b="1">
                <a:latin typeface="Calibri"/>
                <a:cs typeface="Calibri"/>
              </a:rPr>
              <a:t>B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1" name="object 91"/>
          <p:cNvSpPr/>
          <p:nvPr/>
        </p:nvSpPr>
        <p:spPr>
          <a:xfrm>
            <a:off x="4125467" y="7037831"/>
            <a:ext cx="222503" cy="20421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4309427" y="7184961"/>
            <a:ext cx="353060" cy="31432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 txBox="1"/>
          <p:nvPr/>
        </p:nvSpPr>
        <p:spPr>
          <a:xfrm>
            <a:off x="4205096" y="6686777"/>
            <a:ext cx="364490" cy="74041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9055" indent="89535">
              <a:lnSpc>
                <a:spcPct val="127899"/>
              </a:lnSpc>
              <a:spcBef>
                <a:spcPts val="95"/>
              </a:spcBef>
            </a:pPr>
            <a:r>
              <a:rPr dirty="0" sz="1400" b="1">
                <a:latin typeface="Calibri"/>
                <a:cs typeface="Calibri"/>
              </a:rPr>
              <a:t>CB  </a:t>
            </a:r>
            <a:r>
              <a:rPr dirty="0" sz="1400" b="1">
                <a:latin typeface="Calibri"/>
                <a:cs typeface="Calibri"/>
              </a:rPr>
              <a:t>A</a:t>
            </a:r>
            <a:endParaRPr sz="1400">
              <a:latin typeface="Calibri"/>
              <a:cs typeface="Calibri"/>
            </a:endParaRPr>
          </a:p>
          <a:p>
            <a:pPr marL="236220">
              <a:lnSpc>
                <a:spcPts val="1330"/>
              </a:lnSpc>
            </a:pPr>
            <a:r>
              <a:rPr dirty="0" baseline="-9920" sz="2100" spc="-1267">
                <a:latin typeface="Cambria Math"/>
                <a:cs typeface="Cambria Math"/>
              </a:rPr>
              <a:t>𝐀</a:t>
            </a:r>
            <a:r>
              <a:rPr dirty="0" sz="1400" spc="48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4" name="object 94"/>
          <p:cNvSpPr/>
          <p:nvPr/>
        </p:nvSpPr>
        <p:spPr>
          <a:xfrm>
            <a:off x="4360164" y="7703819"/>
            <a:ext cx="208787" cy="205739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 txBox="1"/>
          <p:nvPr/>
        </p:nvSpPr>
        <p:spPr>
          <a:xfrm>
            <a:off x="4439792" y="7684389"/>
            <a:ext cx="13398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A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6" name="object 96"/>
          <p:cNvSpPr/>
          <p:nvPr/>
        </p:nvSpPr>
        <p:spPr>
          <a:xfrm>
            <a:off x="4728971" y="7239000"/>
            <a:ext cx="230124" cy="205740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5967984" y="7679435"/>
            <a:ext cx="243839" cy="204216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5940552" y="7231379"/>
            <a:ext cx="294132" cy="204215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5135879" y="7679435"/>
            <a:ext cx="211836" cy="204216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4728971" y="7685531"/>
            <a:ext cx="274320" cy="204215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5544311" y="7641335"/>
            <a:ext cx="292608" cy="204216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5132832" y="7231379"/>
            <a:ext cx="243839" cy="204215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5570220" y="7231379"/>
            <a:ext cx="246887" cy="204215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5466588" y="6888479"/>
            <a:ext cx="377951" cy="20421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 txBox="1"/>
          <p:nvPr/>
        </p:nvSpPr>
        <p:spPr>
          <a:xfrm>
            <a:off x="5546597" y="6866001"/>
            <a:ext cx="25019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𝐂𝐁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6" name="object 106"/>
          <p:cNvSpPr/>
          <p:nvPr/>
        </p:nvSpPr>
        <p:spPr>
          <a:xfrm>
            <a:off x="5876544" y="6870191"/>
            <a:ext cx="441960" cy="20421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 txBox="1"/>
          <p:nvPr/>
        </p:nvSpPr>
        <p:spPr>
          <a:xfrm>
            <a:off x="5956553" y="6852284"/>
            <a:ext cx="230504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434" b="1">
                <a:latin typeface="Calibri"/>
                <a:cs typeface="Calibri"/>
              </a:rPr>
              <a:t>C</a:t>
            </a:r>
            <a:r>
              <a:rPr dirty="0" sz="1400" spc="-434">
                <a:latin typeface="Cambria Math"/>
                <a:cs typeface="Cambria Math"/>
              </a:rPr>
              <a:t>𝐁</a:t>
            </a:r>
            <a:r>
              <a:rPr dirty="0" baseline="9920" sz="2100" spc="727">
                <a:latin typeface="Cambria Math"/>
                <a:cs typeface="Cambria Math"/>
              </a:rPr>
              <a:t> </a:t>
            </a:r>
            <a:endParaRPr baseline="9920" sz="2100">
              <a:latin typeface="Cambria Math"/>
              <a:cs typeface="Cambria Math"/>
            </a:endParaRPr>
          </a:p>
        </p:txBody>
      </p:sp>
      <p:graphicFrame>
        <p:nvGraphicFramePr>
          <p:cNvPr id="108" name="object 108"/>
          <p:cNvGraphicFramePr>
            <a:graphicFrameLocks noGrp="1"/>
          </p:cNvGraphicFramePr>
          <p:nvPr/>
        </p:nvGraphicFramePr>
        <p:xfrm>
          <a:off x="4633277" y="7099236"/>
          <a:ext cx="1733550" cy="9055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815"/>
                <a:gridCol w="415925"/>
                <a:gridCol w="408940"/>
                <a:gridCol w="440690"/>
              </a:tblGrid>
              <a:tr h="438784">
                <a:tc>
                  <a:txBody>
                    <a:bodyPr/>
                    <a:lstStyle/>
                    <a:p>
                      <a:pPr algn="r" marR="144780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X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18745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3175"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X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11125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0480"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11125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6845"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11125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37514">
                <a:tc>
                  <a:txBody>
                    <a:bodyPr/>
                    <a:lstStyle/>
                    <a:p>
                      <a:pPr algn="r" marR="144780">
                        <a:lnSpc>
                          <a:spcPct val="100000"/>
                        </a:lnSpc>
                        <a:spcBef>
                          <a:spcPts val="994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X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26364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5080">
                        <a:lnSpc>
                          <a:spcPct val="100000"/>
                        </a:lnSpc>
                        <a:spcBef>
                          <a:spcPts val="950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2065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3335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8255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3195">
                        <a:lnSpc>
                          <a:spcPct val="100000"/>
                        </a:lnSpc>
                        <a:spcBef>
                          <a:spcPts val="950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2065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09" name="object 109"/>
          <p:cNvSpPr/>
          <p:nvPr/>
        </p:nvSpPr>
        <p:spPr>
          <a:xfrm>
            <a:off x="4226559" y="7000493"/>
            <a:ext cx="421005" cy="113030"/>
          </a:xfrm>
          <a:custGeom>
            <a:avLst/>
            <a:gdLst/>
            <a:ahLst/>
            <a:cxnLst/>
            <a:rect l="l" t="t" r="r" b="b"/>
            <a:pathLst>
              <a:path w="421004" h="113029">
                <a:moveTo>
                  <a:pt x="421004" y="113030"/>
                </a:moveTo>
                <a:lnTo>
                  <a:pt x="0" y="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/>
          <p:nvPr/>
        </p:nvSpPr>
        <p:spPr>
          <a:xfrm>
            <a:off x="2466339" y="7625968"/>
            <a:ext cx="308610" cy="304800"/>
          </a:xfrm>
          <a:custGeom>
            <a:avLst/>
            <a:gdLst/>
            <a:ahLst/>
            <a:cxnLst/>
            <a:rect l="l" t="t" r="r" b="b"/>
            <a:pathLst>
              <a:path w="308610" h="304800">
                <a:moveTo>
                  <a:pt x="0" y="152400"/>
                </a:moveTo>
                <a:lnTo>
                  <a:pt x="7866" y="104265"/>
                </a:lnTo>
                <a:lnTo>
                  <a:pt x="29772" y="62435"/>
                </a:lnTo>
                <a:lnTo>
                  <a:pt x="63175" y="29431"/>
                </a:lnTo>
                <a:lnTo>
                  <a:pt x="105533" y="7778"/>
                </a:lnTo>
                <a:lnTo>
                  <a:pt x="154305" y="0"/>
                </a:lnTo>
                <a:lnTo>
                  <a:pt x="203076" y="7778"/>
                </a:lnTo>
                <a:lnTo>
                  <a:pt x="245434" y="29431"/>
                </a:lnTo>
                <a:lnTo>
                  <a:pt x="278837" y="62435"/>
                </a:lnTo>
                <a:lnTo>
                  <a:pt x="300743" y="104265"/>
                </a:lnTo>
                <a:lnTo>
                  <a:pt x="308610" y="152400"/>
                </a:lnTo>
                <a:lnTo>
                  <a:pt x="300743" y="200582"/>
                </a:lnTo>
                <a:lnTo>
                  <a:pt x="278837" y="242419"/>
                </a:lnTo>
                <a:lnTo>
                  <a:pt x="245434" y="275405"/>
                </a:lnTo>
                <a:lnTo>
                  <a:pt x="203076" y="297033"/>
                </a:lnTo>
                <a:lnTo>
                  <a:pt x="154305" y="304800"/>
                </a:lnTo>
                <a:lnTo>
                  <a:pt x="105533" y="297033"/>
                </a:lnTo>
                <a:lnTo>
                  <a:pt x="63175" y="275405"/>
                </a:lnTo>
                <a:lnTo>
                  <a:pt x="29772" y="242419"/>
                </a:lnTo>
                <a:lnTo>
                  <a:pt x="7866" y="200582"/>
                </a:lnTo>
                <a:lnTo>
                  <a:pt x="0" y="15240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/>
          <p:nvPr/>
        </p:nvSpPr>
        <p:spPr>
          <a:xfrm>
            <a:off x="5532120" y="7619618"/>
            <a:ext cx="308610" cy="304800"/>
          </a:xfrm>
          <a:custGeom>
            <a:avLst/>
            <a:gdLst/>
            <a:ahLst/>
            <a:cxnLst/>
            <a:rect l="l" t="t" r="r" b="b"/>
            <a:pathLst>
              <a:path w="308610" h="304800">
                <a:moveTo>
                  <a:pt x="0" y="152400"/>
                </a:moveTo>
                <a:lnTo>
                  <a:pt x="7866" y="104265"/>
                </a:lnTo>
                <a:lnTo>
                  <a:pt x="29772" y="62435"/>
                </a:lnTo>
                <a:lnTo>
                  <a:pt x="63175" y="29431"/>
                </a:lnTo>
                <a:lnTo>
                  <a:pt x="105533" y="7778"/>
                </a:lnTo>
                <a:lnTo>
                  <a:pt x="154304" y="0"/>
                </a:lnTo>
                <a:lnTo>
                  <a:pt x="203076" y="7778"/>
                </a:lnTo>
                <a:lnTo>
                  <a:pt x="245434" y="29431"/>
                </a:lnTo>
                <a:lnTo>
                  <a:pt x="278837" y="62435"/>
                </a:lnTo>
                <a:lnTo>
                  <a:pt x="300743" y="104265"/>
                </a:lnTo>
                <a:lnTo>
                  <a:pt x="308609" y="152400"/>
                </a:lnTo>
                <a:lnTo>
                  <a:pt x="300743" y="200582"/>
                </a:lnTo>
                <a:lnTo>
                  <a:pt x="278837" y="242419"/>
                </a:lnTo>
                <a:lnTo>
                  <a:pt x="245434" y="275405"/>
                </a:lnTo>
                <a:lnTo>
                  <a:pt x="203076" y="297033"/>
                </a:lnTo>
                <a:lnTo>
                  <a:pt x="154304" y="304800"/>
                </a:lnTo>
                <a:lnTo>
                  <a:pt x="105533" y="297033"/>
                </a:lnTo>
                <a:lnTo>
                  <a:pt x="63175" y="275405"/>
                </a:lnTo>
                <a:lnTo>
                  <a:pt x="29772" y="242419"/>
                </a:lnTo>
                <a:lnTo>
                  <a:pt x="7866" y="200582"/>
                </a:lnTo>
                <a:lnTo>
                  <a:pt x="0" y="15240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/>
          <p:nvPr/>
        </p:nvSpPr>
        <p:spPr>
          <a:xfrm>
            <a:off x="2229611" y="8060435"/>
            <a:ext cx="1280160" cy="271272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 txBox="1"/>
          <p:nvPr/>
        </p:nvSpPr>
        <p:spPr>
          <a:xfrm>
            <a:off x="2308986" y="8045271"/>
            <a:ext cx="651510" cy="240029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 b="1">
                <a:latin typeface="Calibri"/>
                <a:cs typeface="Calibri"/>
              </a:rPr>
              <a:t>S</a:t>
            </a:r>
            <a:r>
              <a:rPr dirty="0" baseline="-12345" sz="1350" spc="-7" b="1">
                <a:latin typeface="Calibri"/>
                <a:cs typeface="Calibri"/>
              </a:rPr>
              <a:t>C </a:t>
            </a:r>
            <a:r>
              <a:rPr dirty="0" sz="1400" b="1">
                <a:latin typeface="Calibri"/>
                <a:cs typeface="Calibri"/>
              </a:rPr>
              <a:t>=</a:t>
            </a:r>
            <a:r>
              <a:rPr dirty="0" sz="1400" spc="-130" b="1">
                <a:latin typeface="Calibri"/>
                <a:cs typeface="Calibri"/>
              </a:rPr>
              <a:t> </a:t>
            </a:r>
            <a:r>
              <a:rPr dirty="0" sz="1400" spc="-155" b="1">
                <a:latin typeface="Calibri"/>
                <a:cs typeface="Calibri"/>
              </a:rPr>
              <a:t>A</a:t>
            </a:r>
            <a:r>
              <a:rPr dirty="0" sz="1400" spc="-155">
                <a:latin typeface="Cambria Math"/>
                <a:cs typeface="Cambria Math"/>
              </a:rPr>
              <a:t>𝐂</a:t>
            </a:r>
            <a:r>
              <a:rPr dirty="0" baseline="11904" sz="2100" spc="-232">
                <a:latin typeface="Cambria Math"/>
                <a:cs typeface="Cambria Math"/>
              </a:rPr>
              <a:t>̅</a:t>
            </a:r>
            <a:r>
              <a:rPr dirty="0" sz="1400" spc="-155" b="1">
                <a:latin typeface="Calibri"/>
                <a:cs typeface="Calibri"/>
              </a:rPr>
              <a:t>B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14" name="object 114"/>
          <p:cNvSpPr/>
          <p:nvPr/>
        </p:nvSpPr>
        <p:spPr>
          <a:xfrm>
            <a:off x="4910328" y="8060435"/>
            <a:ext cx="1245108" cy="271272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 txBox="1"/>
          <p:nvPr/>
        </p:nvSpPr>
        <p:spPr>
          <a:xfrm>
            <a:off x="4989957" y="8040699"/>
            <a:ext cx="676910" cy="240029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R</a:t>
            </a:r>
            <a:r>
              <a:rPr dirty="0" baseline="-12345" sz="1350" b="1">
                <a:latin typeface="Calibri"/>
                <a:cs typeface="Calibri"/>
              </a:rPr>
              <a:t>C </a:t>
            </a:r>
            <a:r>
              <a:rPr dirty="0" sz="1400" b="1">
                <a:latin typeface="Calibri"/>
                <a:cs typeface="Calibri"/>
              </a:rPr>
              <a:t>=</a:t>
            </a:r>
            <a:r>
              <a:rPr dirty="0" sz="1400" spc="-185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AC</a:t>
            </a:r>
            <a:r>
              <a:rPr dirty="0" sz="1400">
                <a:latin typeface="Cambria Math"/>
                <a:cs typeface="Cambria Math"/>
              </a:rPr>
              <a:t>𝐁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6" name="object 116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7" name="object 11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05"/>
              </a:lnSpc>
            </a:pPr>
            <a:r>
              <a:rPr dirty="0"/>
              <a:t>1</a:t>
            </a:r>
            <a:r>
              <a:rPr dirty="0"/>
              <a:t>3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43321" y="437488"/>
            <a:ext cx="1727835" cy="580390"/>
          </a:xfrm>
          <a:prstGeom prst="rect">
            <a:avLst/>
          </a:prstGeom>
        </p:spPr>
        <p:txBody>
          <a:bodyPr wrap="square" lIns="0" tIns="762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</a:t>
            </a:r>
            <a:endParaRPr sz="1400">
              <a:latin typeface="Lucida Calligraphy"/>
              <a:cs typeface="Lucida Calligraphy"/>
            </a:endParaRPr>
          </a:p>
          <a:p>
            <a:pPr marL="446405">
              <a:lnSpc>
                <a:spcPct val="100000"/>
              </a:lnSpc>
              <a:spcBef>
                <a:spcPts val="505"/>
              </a:spcBef>
            </a:pPr>
            <a:r>
              <a:rPr dirty="0" sz="1400" i="1">
                <a:latin typeface="Lucida Calligraphy"/>
                <a:cs typeface="Lucida Calligraphy"/>
              </a:rPr>
              <a:t>Y.</a:t>
            </a:r>
            <a:r>
              <a:rPr dirty="0" sz="1400" spc="-1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004316" y="527303"/>
            <a:ext cx="1514856" cy="52882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174800" y="454668"/>
            <a:ext cx="1175385" cy="582930"/>
          </a:xfrm>
          <a:prstGeom prst="rect">
            <a:avLst/>
          </a:prstGeom>
        </p:spPr>
        <p:txBody>
          <a:bodyPr wrap="square" lIns="0" tIns="7747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61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one:</a:t>
            </a:r>
            <a:endParaRPr sz="1400">
              <a:latin typeface="Lucida Calligraphy"/>
              <a:cs typeface="Lucida Calligraphy"/>
            </a:endParaRPr>
          </a:p>
          <a:p>
            <a:pPr algn="ctr">
              <a:lnSpc>
                <a:spcPct val="100000"/>
              </a:lnSpc>
              <a:spcBef>
                <a:spcPts val="515"/>
              </a:spcBef>
            </a:pPr>
            <a:r>
              <a:rPr dirty="0" sz="1400" spc="-5" i="1">
                <a:latin typeface="Lucida Calligraphy"/>
                <a:cs typeface="Lucida Calligraphy"/>
              </a:rPr>
              <a:t>Counters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999488" y="4427219"/>
            <a:ext cx="307848" cy="16611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999488" y="4151375"/>
            <a:ext cx="307848" cy="16611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2078482" y="4069816"/>
            <a:ext cx="126364" cy="5772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29299"/>
              </a:lnSpc>
              <a:spcBef>
                <a:spcPts val="95"/>
              </a:spcBef>
            </a:pPr>
            <a:r>
              <a:rPr dirty="0" sz="1400" b="1">
                <a:latin typeface="Calibri"/>
                <a:cs typeface="Calibri"/>
              </a:rPr>
              <a:t>S  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374392" y="4436363"/>
            <a:ext cx="307848" cy="23317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2453767" y="4384674"/>
            <a:ext cx="13906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-11904" sz="2100" spc="-1357">
                <a:latin typeface="Cambria Math"/>
                <a:cs typeface="Cambria Math"/>
              </a:rPr>
              <a:t>𝐐</a:t>
            </a:r>
            <a:r>
              <a:rPr dirty="0" sz="1400" spc="48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374392" y="4142231"/>
            <a:ext cx="307848" cy="22250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037588" y="4167758"/>
            <a:ext cx="711200" cy="0"/>
          </a:xfrm>
          <a:custGeom>
            <a:avLst/>
            <a:gdLst/>
            <a:ahLst/>
            <a:cxnLst/>
            <a:rect l="l" t="t" r="r" b="b"/>
            <a:pathLst>
              <a:path w="711200" h="0">
                <a:moveTo>
                  <a:pt x="0" y="0"/>
                </a:moveTo>
                <a:lnTo>
                  <a:pt x="71120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037588" y="4167758"/>
            <a:ext cx="1270" cy="466725"/>
          </a:xfrm>
          <a:custGeom>
            <a:avLst/>
            <a:gdLst/>
            <a:ahLst/>
            <a:cxnLst/>
            <a:rect l="l" t="t" r="r" b="b"/>
            <a:pathLst>
              <a:path w="1269" h="466725">
                <a:moveTo>
                  <a:pt x="888" y="0"/>
                </a:moveTo>
                <a:lnTo>
                  <a:pt x="0" y="4667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748788" y="4167758"/>
            <a:ext cx="1270" cy="466725"/>
          </a:xfrm>
          <a:custGeom>
            <a:avLst/>
            <a:gdLst/>
            <a:ahLst/>
            <a:cxnLst/>
            <a:rect l="l" t="t" r="r" b="b"/>
            <a:pathLst>
              <a:path w="1269" h="466725">
                <a:moveTo>
                  <a:pt x="888" y="0"/>
                </a:moveTo>
                <a:lnTo>
                  <a:pt x="0" y="4667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042795" y="4634483"/>
            <a:ext cx="711200" cy="0"/>
          </a:xfrm>
          <a:custGeom>
            <a:avLst/>
            <a:gdLst/>
            <a:ahLst/>
            <a:cxnLst/>
            <a:rect l="l" t="t" r="r" b="b"/>
            <a:pathLst>
              <a:path w="711200" h="0">
                <a:moveTo>
                  <a:pt x="0" y="0"/>
                </a:moveTo>
                <a:lnTo>
                  <a:pt x="71120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021204" y="4336033"/>
            <a:ext cx="159131" cy="12953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211387" y="4210621"/>
            <a:ext cx="233680" cy="33845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2299842" y="4122546"/>
            <a:ext cx="302260" cy="3632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66370">
              <a:lnSpc>
                <a:spcPts val="1325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Q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ts val="1325"/>
              </a:lnSpc>
            </a:pPr>
            <a:r>
              <a:rPr dirty="0" sz="1400" b="1">
                <a:latin typeface="Calibri"/>
                <a:cs typeface="Calibri"/>
              </a:rPr>
              <a:t>A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3406140" y="4418075"/>
            <a:ext cx="307848" cy="16611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406140" y="4142231"/>
            <a:ext cx="307848" cy="16611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3485515" y="4060672"/>
            <a:ext cx="126364" cy="5772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29299"/>
              </a:lnSpc>
              <a:spcBef>
                <a:spcPts val="95"/>
              </a:spcBef>
            </a:pPr>
            <a:r>
              <a:rPr dirty="0" sz="1400" b="1">
                <a:latin typeface="Calibri"/>
                <a:cs typeface="Calibri"/>
              </a:rPr>
              <a:t>S  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3781044" y="4427219"/>
            <a:ext cx="307848" cy="23317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3860672" y="4375530"/>
            <a:ext cx="13906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-11904" sz="2100" spc="-1357">
                <a:latin typeface="Cambria Math"/>
                <a:cs typeface="Cambria Math"/>
              </a:rPr>
              <a:t>𝐐</a:t>
            </a:r>
            <a:r>
              <a:rPr dirty="0" sz="1400" spc="48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3781044" y="4131563"/>
            <a:ext cx="307848" cy="22402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444747" y="4158233"/>
            <a:ext cx="711200" cy="0"/>
          </a:xfrm>
          <a:custGeom>
            <a:avLst/>
            <a:gdLst/>
            <a:ahLst/>
            <a:cxnLst/>
            <a:rect l="l" t="t" r="r" b="b"/>
            <a:pathLst>
              <a:path w="711200" h="0">
                <a:moveTo>
                  <a:pt x="0" y="0"/>
                </a:moveTo>
                <a:lnTo>
                  <a:pt x="71120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3444747" y="4158233"/>
            <a:ext cx="1270" cy="466725"/>
          </a:xfrm>
          <a:custGeom>
            <a:avLst/>
            <a:gdLst/>
            <a:ahLst/>
            <a:cxnLst/>
            <a:rect l="l" t="t" r="r" b="b"/>
            <a:pathLst>
              <a:path w="1270" h="466725">
                <a:moveTo>
                  <a:pt x="888" y="0"/>
                </a:moveTo>
                <a:lnTo>
                  <a:pt x="0" y="4667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155947" y="4158233"/>
            <a:ext cx="1270" cy="466725"/>
          </a:xfrm>
          <a:custGeom>
            <a:avLst/>
            <a:gdLst/>
            <a:ahLst/>
            <a:cxnLst/>
            <a:rect l="l" t="t" r="r" b="b"/>
            <a:pathLst>
              <a:path w="1270" h="466725">
                <a:moveTo>
                  <a:pt x="888" y="0"/>
                </a:moveTo>
                <a:lnTo>
                  <a:pt x="0" y="4667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3449954" y="4624958"/>
            <a:ext cx="711200" cy="0"/>
          </a:xfrm>
          <a:custGeom>
            <a:avLst/>
            <a:gdLst/>
            <a:ahLst/>
            <a:cxnLst/>
            <a:rect l="l" t="t" r="r" b="b"/>
            <a:pathLst>
              <a:path w="711200" h="0">
                <a:moveTo>
                  <a:pt x="0" y="0"/>
                </a:moveTo>
                <a:lnTo>
                  <a:pt x="71120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3428365" y="4326508"/>
            <a:ext cx="159131" cy="12953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3618547" y="4201096"/>
            <a:ext cx="233679" cy="33845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3706748" y="4111878"/>
            <a:ext cx="302260" cy="3644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66370">
              <a:lnSpc>
                <a:spcPts val="133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Q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ts val="1330"/>
              </a:lnSpc>
            </a:pPr>
            <a:r>
              <a:rPr dirty="0" sz="1400" b="1">
                <a:latin typeface="Calibri"/>
                <a:cs typeface="Calibri"/>
              </a:rPr>
              <a:t>B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4881371" y="4436363"/>
            <a:ext cx="307848" cy="16611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4881371" y="4160519"/>
            <a:ext cx="307848" cy="16611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4961001" y="4078960"/>
            <a:ext cx="126364" cy="5772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29299"/>
              </a:lnSpc>
              <a:spcBef>
                <a:spcPts val="95"/>
              </a:spcBef>
            </a:pPr>
            <a:r>
              <a:rPr dirty="0" sz="1400" b="1">
                <a:latin typeface="Calibri"/>
                <a:cs typeface="Calibri"/>
              </a:rPr>
              <a:t>S  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5256276" y="4447031"/>
            <a:ext cx="307848" cy="23164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/>
          <p:nvPr/>
        </p:nvSpPr>
        <p:spPr>
          <a:xfrm>
            <a:off x="5336285" y="4395342"/>
            <a:ext cx="13906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-11904" sz="2100" spc="-1357">
                <a:latin typeface="Cambria Math"/>
                <a:cs typeface="Cambria Math"/>
              </a:rPr>
              <a:t>𝐐</a:t>
            </a:r>
            <a:r>
              <a:rPr dirty="0" sz="1400" spc="48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5256276" y="4151375"/>
            <a:ext cx="307848" cy="22250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4919853" y="4177283"/>
            <a:ext cx="711200" cy="0"/>
          </a:xfrm>
          <a:custGeom>
            <a:avLst/>
            <a:gdLst/>
            <a:ahLst/>
            <a:cxnLst/>
            <a:rect l="l" t="t" r="r" b="b"/>
            <a:pathLst>
              <a:path w="711200" h="0">
                <a:moveTo>
                  <a:pt x="0" y="0"/>
                </a:moveTo>
                <a:lnTo>
                  <a:pt x="71120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4919853" y="4177283"/>
            <a:ext cx="1270" cy="466725"/>
          </a:xfrm>
          <a:custGeom>
            <a:avLst/>
            <a:gdLst/>
            <a:ahLst/>
            <a:cxnLst/>
            <a:rect l="l" t="t" r="r" b="b"/>
            <a:pathLst>
              <a:path w="1270" h="466725">
                <a:moveTo>
                  <a:pt x="888" y="0"/>
                </a:moveTo>
                <a:lnTo>
                  <a:pt x="0" y="4667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5631053" y="4177283"/>
            <a:ext cx="1270" cy="466725"/>
          </a:xfrm>
          <a:custGeom>
            <a:avLst/>
            <a:gdLst/>
            <a:ahLst/>
            <a:cxnLst/>
            <a:rect l="l" t="t" r="r" b="b"/>
            <a:pathLst>
              <a:path w="1270" h="466725">
                <a:moveTo>
                  <a:pt x="888" y="0"/>
                </a:moveTo>
                <a:lnTo>
                  <a:pt x="0" y="4667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4925059" y="4644008"/>
            <a:ext cx="711200" cy="0"/>
          </a:xfrm>
          <a:custGeom>
            <a:avLst/>
            <a:gdLst/>
            <a:ahLst/>
            <a:cxnLst/>
            <a:rect l="l" t="t" r="r" b="b"/>
            <a:pathLst>
              <a:path w="711200" h="0">
                <a:moveTo>
                  <a:pt x="0" y="0"/>
                </a:moveTo>
                <a:lnTo>
                  <a:pt x="71120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4903470" y="4345558"/>
            <a:ext cx="159130" cy="12953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5093652" y="4220146"/>
            <a:ext cx="233679" cy="33845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 txBox="1"/>
          <p:nvPr/>
        </p:nvSpPr>
        <p:spPr>
          <a:xfrm>
            <a:off x="5182361" y="4131690"/>
            <a:ext cx="302260" cy="3632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66370">
              <a:lnSpc>
                <a:spcPts val="1325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Q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ts val="1325"/>
              </a:lnSpc>
            </a:pPr>
            <a:r>
              <a:rPr dirty="0" sz="1400" b="1">
                <a:latin typeface="Calibri"/>
                <a:cs typeface="Calibri"/>
              </a:rPr>
              <a:t>C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4248911" y="4937759"/>
            <a:ext cx="499872" cy="28956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4315967" y="4937759"/>
            <a:ext cx="341375" cy="28956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4277867" y="3666743"/>
            <a:ext cx="499872" cy="289559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4344923" y="3666743"/>
            <a:ext cx="341375" cy="289559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2804160" y="4850891"/>
            <a:ext cx="499872" cy="291084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2871216" y="4852415"/>
            <a:ext cx="341375" cy="288035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2842260" y="3680459"/>
            <a:ext cx="499872" cy="289559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2909316" y="3680459"/>
            <a:ext cx="341375" cy="289559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2760979" y="4224908"/>
            <a:ext cx="121285" cy="0"/>
          </a:xfrm>
          <a:custGeom>
            <a:avLst/>
            <a:gdLst/>
            <a:ahLst/>
            <a:cxnLst/>
            <a:rect l="l" t="t" r="r" b="b"/>
            <a:pathLst>
              <a:path w="121285" h="0">
                <a:moveTo>
                  <a:pt x="0" y="0"/>
                </a:moveTo>
                <a:lnTo>
                  <a:pt x="12128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4151629" y="4553838"/>
            <a:ext cx="121285" cy="0"/>
          </a:xfrm>
          <a:custGeom>
            <a:avLst/>
            <a:gdLst/>
            <a:ahLst/>
            <a:cxnLst/>
            <a:rect l="l" t="t" r="r" b="b"/>
            <a:pathLst>
              <a:path w="121285" h="0">
                <a:moveTo>
                  <a:pt x="0" y="0"/>
                </a:moveTo>
                <a:lnTo>
                  <a:pt x="12128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4256404" y="3630548"/>
            <a:ext cx="0" cy="935990"/>
          </a:xfrm>
          <a:custGeom>
            <a:avLst/>
            <a:gdLst/>
            <a:ahLst/>
            <a:cxnLst/>
            <a:rect l="l" t="t" r="r" b="b"/>
            <a:pathLst>
              <a:path w="0" h="935989">
                <a:moveTo>
                  <a:pt x="0" y="0"/>
                </a:moveTo>
                <a:lnTo>
                  <a:pt x="0" y="935989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2860039" y="3629278"/>
            <a:ext cx="1402715" cy="635"/>
          </a:xfrm>
          <a:custGeom>
            <a:avLst/>
            <a:gdLst/>
            <a:ahLst/>
            <a:cxnLst/>
            <a:rect l="l" t="t" r="r" b="b"/>
            <a:pathLst>
              <a:path w="1402714" h="635">
                <a:moveTo>
                  <a:pt x="1402714" y="634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2847975" y="3616578"/>
            <a:ext cx="0" cy="144145"/>
          </a:xfrm>
          <a:custGeom>
            <a:avLst/>
            <a:gdLst/>
            <a:ahLst/>
            <a:cxnLst/>
            <a:rect l="l" t="t" r="r" b="b"/>
            <a:pathLst>
              <a:path w="0" h="144145">
                <a:moveTo>
                  <a:pt x="0" y="0"/>
                </a:moveTo>
                <a:lnTo>
                  <a:pt x="0" y="14414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4141470" y="4224908"/>
            <a:ext cx="203835" cy="0"/>
          </a:xfrm>
          <a:custGeom>
            <a:avLst/>
            <a:gdLst/>
            <a:ahLst/>
            <a:cxnLst/>
            <a:rect l="l" t="t" r="r" b="b"/>
            <a:pathLst>
              <a:path w="203835" h="0">
                <a:moveTo>
                  <a:pt x="0" y="0"/>
                </a:moveTo>
                <a:lnTo>
                  <a:pt x="20383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2853689" y="3887088"/>
            <a:ext cx="121285" cy="0"/>
          </a:xfrm>
          <a:custGeom>
            <a:avLst/>
            <a:gdLst/>
            <a:ahLst/>
            <a:cxnLst/>
            <a:rect l="l" t="t" r="r" b="b"/>
            <a:pathLst>
              <a:path w="121285" h="0">
                <a:moveTo>
                  <a:pt x="0" y="0"/>
                </a:moveTo>
                <a:lnTo>
                  <a:pt x="12128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2839720" y="3751198"/>
            <a:ext cx="121285" cy="0"/>
          </a:xfrm>
          <a:custGeom>
            <a:avLst/>
            <a:gdLst/>
            <a:ahLst/>
            <a:cxnLst/>
            <a:rect l="l" t="t" r="r" b="b"/>
            <a:pathLst>
              <a:path w="121285" h="0">
                <a:moveTo>
                  <a:pt x="0" y="0"/>
                </a:moveTo>
                <a:lnTo>
                  <a:pt x="12128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4328795" y="3849623"/>
            <a:ext cx="0" cy="360045"/>
          </a:xfrm>
          <a:custGeom>
            <a:avLst/>
            <a:gdLst/>
            <a:ahLst/>
            <a:cxnLst/>
            <a:rect l="l" t="t" r="r" b="b"/>
            <a:pathLst>
              <a:path w="0" h="360045">
                <a:moveTo>
                  <a:pt x="0" y="0"/>
                </a:moveTo>
                <a:lnTo>
                  <a:pt x="0" y="36004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4315459" y="3859148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0" y="0"/>
                </a:moveTo>
                <a:lnTo>
                  <a:pt x="10795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1743710" y="4076953"/>
            <a:ext cx="2350770" cy="0"/>
          </a:xfrm>
          <a:custGeom>
            <a:avLst/>
            <a:gdLst/>
            <a:ahLst/>
            <a:cxnLst/>
            <a:rect l="l" t="t" r="r" b="b"/>
            <a:pathLst>
              <a:path w="2350770" h="0">
                <a:moveTo>
                  <a:pt x="2350769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4084954" y="3788663"/>
            <a:ext cx="0" cy="288290"/>
          </a:xfrm>
          <a:custGeom>
            <a:avLst/>
            <a:gdLst/>
            <a:ahLst/>
            <a:cxnLst/>
            <a:rect l="l" t="t" r="r" b="b"/>
            <a:pathLst>
              <a:path w="0" h="288289">
                <a:moveTo>
                  <a:pt x="0" y="0"/>
                </a:moveTo>
                <a:lnTo>
                  <a:pt x="0" y="28829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4071620" y="3779138"/>
            <a:ext cx="346075" cy="0"/>
          </a:xfrm>
          <a:custGeom>
            <a:avLst/>
            <a:gdLst/>
            <a:ahLst/>
            <a:cxnLst/>
            <a:rect l="l" t="t" r="r" b="b"/>
            <a:pathLst>
              <a:path w="346075" h="0">
                <a:moveTo>
                  <a:pt x="0" y="0"/>
                </a:moveTo>
                <a:lnTo>
                  <a:pt x="34607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5634354" y="4555108"/>
            <a:ext cx="121285" cy="0"/>
          </a:xfrm>
          <a:custGeom>
            <a:avLst/>
            <a:gdLst/>
            <a:ahLst/>
            <a:cxnLst/>
            <a:rect l="l" t="t" r="r" b="b"/>
            <a:pathLst>
              <a:path w="121285" h="0">
                <a:moveTo>
                  <a:pt x="0" y="0"/>
                </a:moveTo>
                <a:lnTo>
                  <a:pt x="12128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5739129" y="3631818"/>
            <a:ext cx="0" cy="935990"/>
          </a:xfrm>
          <a:custGeom>
            <a:avLst/>
            <a:gdLst/>
            <a:ahLst/>
            <a:cxnLst/>
            <a:rect l="l" t="t" r="r" b="b"/>
            <a:pathLst>
              <a:path w="0" h="935989">
                <a:moveTo>
                  <a:pt x="0" y="0"/>
                </a:moveTo>
                <a:lnTo>
                  <a:pt x="0" y="93599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4300854" y="3703573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0" y="0"/>
                </a:moveTo>
                <a:lnTo>
                  <a:pt x="10795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4304665" y="3630548"/>
            <a:ext cx="1440180" cy="635"/>
          </a:xfrm>
          <a:custGeom>
            <a:avLst/>
            <a:gdLst/>
            <a:ahLst/>
            <a:cxnLst/>
            <a:rect l="l" t="t" r="r" b="b"/>
            <a:pathLst>
              <a:path w="1440179" h="635">
                <a:moveTo>
                  <a:pt x="1440180" y="634"/>
                </a:moveTo>
                <a:lnTo>
                  <a:pt x="0" y="0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4305934" y="3635628"/>
            <a:ext cx="0" cy="71755"/>
          </a:xfrm>
          <a:custGeom>
            <a:avLst/>
            <a:gdLst/>
            <a:ahLst/>
            <a:cxnLst/>
            <a:rect l="l" t="t" r="r" b="b"/>
            <a:pathLst>
              <a:path w="0" h="71754">
                <a:moveTo>
                  <a:pt x="0" y="0"/>
                </a:moveTo>
                <a:lnTo>
                  <a:pt x="0" y="7175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3289934" y="4079493"/>
            <a:ext cx="0" cy="1007744"/>
          </a:xfrm>
          <a:custGeom>
            <a:avLst/>
            <a:gdLst/>
            <a:ahLst/>
            <a:cxnLst/>
            <a:rect l="l" t="t" r="r" b="b"/>
            <a:pathLst>
              <a:path w="0" h="1007745">
                <a:moveTo>
                  <a:pt x="0" y="0"/>
                </a:moveTo>
                <a:lnTo>
                  <a:pt x="0" y="100774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5621654" y="4243958"/>
            <a:ext cx="203835" cy="0"/>
          </a:xfrm>
          <a:custGeom>
            <a:avLst/>
            <a:gdLst/>
            <a:ahLst/>
            <a:cxnLst/>
            <a:rect l="l" t="t" r="r" b="b"/>
            <a:pathLst>
              <a:path w="203835" h="0">
                <a:moveTo>
                  <a:pt x="0" y="0"/>
                </a:moveTo>
                <a:lnTo>
                  <a:pt x="20383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4309745" y="4224908"/>
            <a:ext cx="5715" cy="1586230"/>
          </a:xfrm>
          <a:custGeom>
            <a:avLst/>
            <a:gdLst/>
            <a:ahLst/>
            <a:cxnLst/>
            <a:rect l="l" t="t" r="r" b="b"/>
            <a:pathLst>
              <a:path w="5714" h="1586229">
                <a:moveTo>
                  <a:pt x="0" y="0"/>
                </a:moveTo>
                <a:lnTo>
                  <a:pt x="5714" y="1586229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5825490" y="4234433"/>
            <a:ext cx="1270" cy="1481455"/>
          </a:xfrm>
          <a:custGeom>
            <a:avLst/>
            <a:gdLst/>
            <a:ahLst/>
            <a:cxnLst/>
            <a:rect l="l" t="t" r="r" b="b"/>
            <a:pathLst>
              <a:path w="1270" h="1481454">
                <a:moveTo>
                  <a:pt x="0" y="0"/>
                </a:moveTo>
                <a:lnTo>
                  <a:pt x="1270" y="148145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4290695" y="5005958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0" y="0"/>
                </a:moveTo>
                <a:lnTo>
                  <a:pt x="10795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3289934" y="5082158"/>
            <a:ext cx="1108710" cy="635"/>
          </a:xfrm>
          <a:custGeom>
            <a:avLst/>
            <a:gdLst/>
            <a:ahLst/>
            <a:cxnLst/>
            <a:rect l="l" t="t" r="r" b="b"/>
            <a:pathLst>
              <a:path w="1108710" h="635">
                <a:moveTo>
                  <a:pt x="1108710" y="635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4243070" y="5345048"/>
            <a:ext cx="1583690" cy="0"/>
          </a:xfrm>
          <a:custGeom>
            <a:avLst/>
            <a:gdLst/>
            <a:ahLst/>
            <a:cxnLst/>
            <a:rect l="l" t="t" r="r" b="b"/>
            <a:pathLst>
              <a:path w="1583689" h="0">
                <a:moveTo>
                  <a:pt x="1583689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3651250" y="4777358"/>
            <a:ext cx="664210" cy="0"/>
          </a:xfrm>
          <a:custGeom>
            <a:avLst/>
            <a:gdLst/>
            <a:ahLst/>
            <a:cxnLst/>
            <a:rect l="l" t="t" r="r" b="b"/>
            <a:pathLst>
              <a:path w="664210" h="0">
                <a:moveTo>
                  <a:pt x="0" y="0"/>
                </a:moveTo>
                <a:lnTo>
                  <a:pt x="66421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4227829" y="5140578"/>
            <a:ext cx="154305" cy="8890"/>
          </a:xfrm>
          <a:custGeom>
            <a:avLst/>
            <a:gdLst/>
            <a:ahLst/>
            <a:cxnLst/>
            <a:rect l="l" t="t" r="r" b="b"/>
            <a:pathLst>
              <a:path w="154304" h="8889">
                <a:moveTo>
                  <a:pt x="0" y="0"/>
                </a:moveTo>
                <a:lnTo>
                  <a:pt x="154305" y="8889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4232275" y="5140578"/>
            <a:ext cx="1270" cy="213995"/>
          </a:xfrm>
          <a:custGeom>
            <a:avLst/>
            <a:gdLst/>
            <a:ahLst/>
            <a:cxnLst/>
            <a:rect l="l" t="t" r="r" b="b"/>
            <a:pathLst>
              <a:path w="1270" h="213995">
                <a:moveTo>
                  <a:pt x="635" y="-12700"/>
                </a:moveTo>
                <a:lnTo>
                  <a:pt x="635" y="226694"/>
                </a:lnTo>
              </a:path>
            </a:pathLst>
          </a:custGeom>
          <a:ln w="2667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3654425" y="4767833"/>
            <a:ext cx="0" cy="424180"/>
          </a:xfrm>
          <a:custGeom>
            <a:avLst/>
            <a:gdLst/>
            <a:ahLst/>
            <a:cxnLst/>
            <a:rect l="l" t="t" r="r" b="b"/>
            <a:pathLst>
              <a:path w="0" h="424179">
                <a:moveTo>
                  <a:pt x="0" y="0"/>
                </a:moveTo>
                <a:lnTo>
                  <a:pt x="0" y="424179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2802889" y="5191378"/>
            <a:ext cx="874394" cy="635"/>
          </a:xfrm>
          <a:custGeom>
            <a:avLst/>
            <a:gdLst/>
            <a:ahLst/>
            <a:cxnLst/>
            <a:rect l="l" t="t" r="r" b="b"/>
            <a:pathLst>
              <a:path w="874395" h="635">
                <a:moveTo>
                  <a:pt x="874395" y="634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2818510" y="5055107"/>
            <a:ext cx="0" cy="121285"/>
          </a:xfrm>
          <a:custGeom>
            <a:avLst/>
            <a:gdLst/>
            <a:ahLst/>
            <a:cxnLst/>
            <a:rect l="l" t="t" r="r" b="b"/>
            <a:pathLst>
              <a:path w="0" h="121285">
                <a:moveTo>
                  <a:pt x="0" y="0"/>
                </a:moveTo>
                <a:lnTo>
                  <a:pt x="0" y="12128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2825114" y="5068188"/>
            <a:ext cx="121285" cy="0"/>
          </a:xfrm>
          <a:custGeom>
            <a:avLst/>
            <a:gdLst/>
            <a:ahLst/>
            <a:cxnLst/>
            <a:rect l="l" t="t" r="r" b="b"/>
            <a:pathLst>
              <a:path w="121285" h="0">
                <a:moveTo>
                  <a:pt x="0" y="0"/>
                </a:moveTo>
                <a:lnTo>
                  <a:pt x="12128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3218179" y="3826763"/>
            <a:ext cx="107950" cy="635"/>
          </a:xfrm>
          <a:custGeom>
            <a:avLst/>
            <a:gdLst/>
            <a:ahLst/>
            <a:cxnLst/>
            <a:rect l="l" t="t" r="r" b="b"/>
            <a:pathLst>
              <a:path w="107950" h="635">
                <a:moveTo>
                  <a:pt x="-12700" y="317"/>
                </a:moveTo>
                <a:lnTo>
                  <a:pt x="120649" y="317"/>
                </a:lnTo>
              </a:path>
            </a:pathLst>
          </a:custGeom>
          <a:ln w="2603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3201035" y="4991353"/>
            <a:ext cx="146050" cy="0"/>
          </a:xfrm>
          <a:custGeom>
            <a:avLst/>
            <a:gdLst/>
            <a:ahLst/>
            <a:cxnLst/>
            <a:rect l="l" t="t" r="r" b="b"/>
            <a:pathLst>
              <a:path w="146050" h="0">
                <a:moveTo>
                  <a:pt x="0" y="0"/>
                </a:moveTo>
                <a:lnTo>
                  <a:pt x="14605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3332479" y="3808348"/>
            <a:ext cx="3175" cy="426084"/>
          </a:xfrm>
          <a:custGeom>
            <a:avLst/>
            <a:gdLst/>
            <a:ahLst/>
            <a:cxnLst/>
            <a:rect l="l" t="t" r="r" b="b"/>
            <a:pathLst>
              <a:path w="3175" h="426085">
                <a:moveTo>
                  <a:pt x="0" y="0"/>
                </a:moveTo>
                <a:lnTo>
                  <a:pt x="3175" y="42608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3326129" y="4534788"/>
            <a:ext cx="5080" cy="461645"/>
          </a:xfrm>
          <a:custGeom>
            <a:avLst/>
            <a:gdLst/>
            <a:ahLst/>
            <a:cxnLst/>
            <a:rect l="l" t="t" r="r" b="b"/>
            <a:pathLst>
              <a:path w="5079" h="461645">
                <a:moveTo>
                  <a:pt x="0" y="0"/>
                </a:moveTo>
                <a:lnTo>
                  <a:pt x="5080" y="46164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3328034" y="4243958"/>
            <a:ext cx="107950" cy="635"/>
          </a:xfrm>
          <a:custGeom>
            <a:avLst/>
            <a:gdLst/>
            <a:ahLst/>
            <a:cxnLst/>
            <a:rect l="l" t="t" r="r" b="b"/>
            <a:pathLst>
              <a:path w="107950" h="635">
                <a:moveTo>
                  <a:pt x="-12700" y="317"/>
                </a:moveTo>
                <a:lnTo>
                  <a:pt x="120650" y="317"/>
                </a:lnTo>
              </a:path>
            </a:pathLst>
          </a:custGeom>
          <a:ln w="2603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3335654" y="4553838"/>
            <a:ext cx="107950" cy="635"/>
          </a:xfrm>
          <a:custGeom>
            <a:avLst/>
            <a:gdLst/>
            <a:ahLst/>
            <a:cxnLst/>
            <a:rect l="l" t="t" r="r" b="b"/>
            <a:pathLst>
              <a:path w="107950" h="635">
                <a:moveTo>
                  <a:pt x="-12700" y="317"/>
                </a:moveTo>
                <a:lnTo>
                  <a:pt x="120650" y="317"/>
                </a:lnTo>
              </a:path>
            </a:pathLst>
          </a:custGeom>
          <a:ln w="2603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4657725" y="3817238"/>
            <a:ext cx="107950" cy="635"/>
          </a:xfrm>
          <a:custGeom>
            <a:avLst/>
            <a:gdLst/>
            <a:ahLst/>
            <a:cxnLst/>
            <a:rect l="l" t="t" r="r" b="b"/>
            <a:pathLst>
              <a:path w="107950" h="635">
                <a:moveTo>
                  <a:pt x="-12700" y="317"/>
                </a:moveTo>
                <a:lnTo>
                  <a:pt x="120650" y="317"/>
                </a:lnTo>
              </a:path>
            </a:pathLst>
          </a:custGeom>
          <a:ln w="2603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4772025" y="3808348"/>
            <a:ext cx="3175" cy="426084"/>
          </a:xfrm>
          <a:custGeom>
            <a:avLst/>
            <a:gdLst/>
            <a:ahLst/>
            <a:cxnLst/>
            <a:rect l="l" t="t" r="r" b="b"/>
            <a:pathLst>
              <a:path w="3175" h="426085">
                <a:moveTo>
                  <a:pt x="0" y="0"/>
                </a:moveTo>
                <a:lnTo>
                  <a:pt x="3175" y="42608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4749165" y="4534788"/>
            <a:ext cx="0" cy="567690"/>
          </a:xfrm>
          <a:custGeom>
            <a:avLst/>
            <a:gdLst/>
            <a:ahLst/>
            <a:cxnLst/>
            <a:rect l="l" t="t" r="r" b="b"/>
            <a:pathLst>
              <a:path w="0" h="567689">
                <a:moveTo>
                  <a:pt x="0" y="0"/>
                </a:moveTo>
                <a:lnTo>
                  <a:pt x="0" y="56769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4630420" y="5086603"/>
            <a:ext cx="107950" cy="635"/>
          </a:xfrm>
          <a:custGeom>
            <a:avLst/>
            <a:gdLst/>
            <a:ahLst/>
            <a:cxnLst/>
            <a:rect l="l" t="t" r="r" b="b"/>
            <a:pathLst>
              <a:path w="107950" h="635">
                <a:moveTo>
                  <a:pt x="-12700" y="317"/>
                </a:moveTo>
                <a:lnTo>
                  <a:pt x="120650" y="317"/>
                </a:lnTo>
              </a:path>
            </a:pathLst>
          </a:custGeom>
          <a:ln w="2603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4773295" y="4234433"/>
            <a:ext cx="146050" cy="0"/>
          </a:xfrm>
          <a:custGeom>
            <a:avLst/>
            <a:gdLst/>
            <a:ahLst/>
            <a:cxnLst/>
            <a:rect l="l" t="t" r="r" b="b"/>
            <a:pathLst>
              <a:path w="146050" h="0">
                <a:moveTo>
                  <a:pt x="0" y="0"/>
                </a:moveTo>
                <a:lnTo>
                  <a:pt x="14605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4749800" y="4544313"/>
            <a:ext cx="179705" cy="0"/>
          </a:xfrm>
          <a:custGeom>
            <a:avLst/>
            <a:gdLst/>
            <a:ahLst/>
            <a:cxnLst/>
            <a:rect l="l" t="t" r="r" b="b"/>
            <a:pathLst>
              <a:path w="179704" h="0">
                <a:moveTo>
                  <a:pt x="0" y="0"/>
                </a:moveTo>
                <a:lnTo>
                  <a:pt x="17970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2735579" y="4567808"/>
            <a:ext cx="186690" cy="0"/>
          </a:xfrm>
          <a:custGeom>
            <a:avLst/>
            <a:gdLst/>
            <a:ahLst/>
            <a:cxnLst/>
            <a:rect l="l" t="t" r="r" b="b"/>
            <a:pathLst>
              <a:path w="186689" h="0">
                <a:moveTo>
                  <a:pt x="0" y="0"/>
                </a:moveTo>
                <a:lnTo>
                  <a:pt x="18668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2910839" y="4553838"/>
            <a:ext cx="0" cy="233045"/>
          </a:xfrm>
          <a:custGeom>
            <a:avLst/>
            <a:gdLst/>
            <a:ahLst/>
            <a:cxnLst/>
            <a:rect l="l" t="t" r="r" b="b"/>
            <a:pathLst>
              <a:path w="0" h="233045">
                <a:moveTo>
                  <a:pt x="0" y="0"/>
                </a:moveTo>
                <a:lnTo>
                  <a:pt x="0" y="23304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1915795" y="4767198"/>
            <a:ext cx="1002030" cy="635"/>
          </a:xfrm>
          <a:custGeom>
            <a:avLst/>
            <a:gdLst/>
            <a:ahLst/>
            <a:cxnLst/>
            <a:rect l="l" t="t" r="r" b="b"/>
            <a:pathLst>
              <a:path w="1002030" h="635">
                <a:moveTo>
                  <a:pt x="1002030" y="635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1743710" y="4067428"/>
            <a:ext cx="0" cy="504190"/>
          </a:xfrm>
          <a:custGeom>
            <a:avLst/>
            <a:gdLst/>
            <a:ahLst/>
            <a:cxnLst/>
            <a:rect l="l" t="t" r="r" b="b"/>
            <a:pathLst>
              <a:path w="0" h="504189">
                <a:moveTo>
                  <a:pt x="0" y="0"/>
                </a:moveTo>
                <a:lnTo>
                  <a:pt x="0" y="504189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1910714" y="4215383"/>
            <a:ext cx="5080" cy="556895"/>
          </a:xfrm>
          <a:custGeom>
            <a:avLst/>
            <a:gdLst/>
            <a:ahLst/>
            <a:cxnLst/>
            <a:rect l="l" t="t" r="r" b="b"/>
            <a:pathLst>
              <a:path w="5080" h="556895">
                <a:moveTo>
                  <a:pt x="0" y="0"/>
                </a:moveTo>
                <a:lnTo>
                  <a:pt x="5080" y="55689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1751964" y="4553838"/>
            <a:ext cx="311785" cy="0"/>
          </a:xfrm>
          <a:custGeom>
            <a:avLst/>
            <a:gdLst/>
            <a:ahLst/>
            <a:cxnLst/>
            <a:rect l="l" t="t" r="r" b="b"/>
            <a:pathLst>
              <a:path w="311785" h="0">
                <a:moveTo>
                  <a:pt x="31178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1889125" y="4234433"/>
            <a:ext cx="144145" cy="0"/>
          </a:xfrm>
          <a:custGeom>
            <a:avLst/>
            <a:gdLst/>
            <a:ahLst/>
            <a:cxnLst/>
            <a:rect l="l" t="t" r="r" b="b"/>
            <a:pathLst>
              <a:path w="144144" h="0">
                <a:moveTo>
                  <a:pt x="144144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3229610" y="4386198"/>
            <a:ext cx="0" cy="1120140"/>
          </a:xfrm>
          <a:custGeom>
            <a:avLst/>
            <a:gdLst/>
            <a:ahLst/>
            <a:cxnLst/>
            <a:rect l="l" t="t" r="r" b="b"/>
            <a:pathLst>
              <a:path w="0" h="1120139">
                <a:moveTo>
                  <a:pt x="0" y="1120139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/>
          <p:nvPr/>
        </p:nvSpPr>
        <p:spPr>
          <a:xfrm>
            <a:off x="1807845" y="4396358"/>
            <a:ext cx="0" cy="1120140"/>
          </a:xfrm>
          <a:custGeom>
            <a:avLst/>
            <a:gdLst/>
            <a:ahLst/>
            <a:cxnLst/>
            <a:rect l="l" t="t" r="r" b="b"/>
            <a:pathLst>
              <a:path w="0" h="1120139">
                <a:moveTo>
                  <a:pt x="0" y="1120139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/>
          <p:nvPr/>
        </p:nvSpPr>
        <p:spPr>
          <a:xfrm>
            <a:off x="4683125" y="4396358"/>
            <a:ext cx="0" cy="1120140"/>
          </a:xfrm>
          <a:custGeom>
            <a:avLst/>
            <a:gdLst/>
            <a:ahLst/>
            <a:cxnLst/>
            <a:rect l="l" t="t" r="r" b="b"/>
            <a:pathLst>
              <a:path w="0" h="1120139">
                <a:moveTo>
                  <a:pt x="0" y="1120139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4676775" y="4405883"/>
            <a:ext cx="252095" cy="0"/>
          </a:xfrm>
          <a:custGeom>
            <a:avLst/>
            <a:gdLst/>
            <a:ahLst/>
            <a:cxnLst/>
            <a:rect l="l" t="t" r="r" b="b"/>
            <a:pathLst>
              <a:path w="252095" h="0">
                <a:moveTo>
                  <a:pt x="25209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/>
          <p:nvPr/>
        </p:nvSpPr>
        <p:spPr>
          <a:xfrm>
            <a:off x="3216275" y="4386833"/>
            <a:ext cx="215900" cy="0"/>
          </a:xfrm>
          <a:custGeom>
            <a:avLst/>
            <a:gdLst/>
            <a:ahLst/>
            <a:cxnLst/>
            <a:rect l="l" t="t" r="r" b="b"/>
            <a:pathLst>
              <a:path w="215900" h="0">
                <a:moveTo>
                  <a:pt x="21590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1794510" y="4405883"/>
            <a:ext cx="252095" cy="0"/>
          </a:xfrm>
          <a:custGeom>
            <a:avLst/>
            <a:gdLst/>
            <a:ahLst/>
            <a:cxnLst/>
            <a:rect l="l" t="t" r="r" b="b"/>
            <a:pathLst>
              <a:path w="252094" h="0">
                <a:moveTo>
                  <a:pt x="252094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/>
          <p:nvPr/>
        </p:nvSpPr>
        <p:spPr>
          <a:xfrm>
            <a:off x="1124711" y="5394959"/>
            <a:ext cx="554736" cy="195072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 txBox="1"/>
          <p:nvPr/>
        </p:nvSpPr>
        <p:spPr>
          <a:xfrm>
            <a:off x="1203756" y="5375274"/>
            <a:ext cx="29210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 b="1">
                <a:latin typeface="Calibri"/>
                <a:cs typeface="Calibri"/>
              </a:rPr>
              <a:t>CL</a:t>
            </a:r>
            <a:r>
              <a:rPr dirty="0" sz="1400" b="1">
                <a:latin typeface="Calibri"/>
                <a:cs typeface="Calibri"/>
              </a:rPr>
              <a:t>K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12" name="object 112"/>
          <p:cNvSpPr/>
          <p:nvPr/>
        </p:nvSpPr>
        <p:spPr>
          <a:xfrm>
            <a:off x="1592580" y="5496178"/>
            <a:ext cx="3087370" cy="0"/>
          </a:xfrm>
          <a:custGeom>
            <a:avLst/>
            <a:gdLst/>
            <a:ahLst/>
            <a:cxnLst/>
            <a:rect l="l" t="t" r="r" b="b"/>
            <a:pathLst>
              <a:path w="3087370" h="0">
                <a:moveTo>
                  <a:pt x="308737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/>
          <p:nvPr/>
        </p:nvSpPr>
        <p:spPr>
          <a:xfrm>
            <a:off x="2869564" y="3887088"/>
            <a:ext cx="0" cy="1924050"/>
          </a:xfrm>
          <a:custGeom>
            <a:avLst/>
            <a:gdLst/>
            <a:ahLst/>
            <a:cxnLst/>
            <a:rect l="l" t="t" r="r" b="b"/>
            <a:pathLst>
              <a:path w="0" h="1924050">
                <a:moveTo>
                  <a:pt x="0" y="0"/>
                </a:moveTo>
                <a:lnTo>
                  <a:pt x="0" y="19240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4" name="object 114"/>
          <p:cNvSpPr/>
          <p:nvPr/>
        </p:nvSpPr>
        <p:spPr>
          <a:xfrm>
            <a:off x="2850514" y="4944363"/>
            <a:ext cx="71755" cy="0"/>
          </a:xfrm>
          <a:custGeom>
            <a:avLst/>
            <a:gdLst/>
            <a:ahLst/>
            <a:cxnLst/>
            <a:rect l="l" t="t" r="r" b="b"/>
            <a:pathLst>
              <a:path w="71755" h="0">
                <a:moveTo>
                  <a:pt x="0" y="0"/>
                </a:moveTo>
                <a:lnTo>
                  <a:pt x="7175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/>
          <p:nvPr/>
        </p:nvSpPr>
        <p:spPr>
          <a:xfrm>
            <a:off x="5707379" y="5823203"/>
            <a:ext cx="248412" cy="193548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6" name="object 116"/>
          <p:cNvSpPr txBox="1"/>
          <p:nvPr/>
        </p:nvSpPr>
        <p:spPr>
          <a:xfrm>
            <a:off x="5787390" y="5803772"/>
            <a:ext cx="120014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C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17" name="object 117"/>
          <p:cNvSpPr/>
          <p:nvPr/>
        </p:nvSpPr>
        <p:spPr>
          <a:xfrm>
            <a:off x="4180332" y="5870447"/>
            <a:ext cx="284988" cy="195072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8" name="object 118"/>
          <p:cNvSpPr/>
          <p:nvPr/>
        </p:nvSpPr>
        <p:spPr>
          <a:xfrm>
            <a:off x="2726435" y="5861303"/>
            <a:ext cx="256031" cy="193548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9" name="object 119"/>
          <p:cNvSpPr txBox="1"/>
          <p:nvPr/>
        </p:nvSpPr>
        <p:spPr>
          <a:xfrm>
            <a:off x="2805810" y="5851016"/>
            <a:ext cx="157988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466215" algn="l"/>
              </a:tabLst>
            </a:pPr>
            <a:r>
              <a:rPr dirty="0" baseline="1984" sz="2100" b="1">
                <a:latin typeface="Calibri"/>
                <a:cs typeface="Calibri"/>
              </a:rPr>
              <a:t>A</a:t>
            </a:r>
            <a:r>
              <a:rPr dirty="0" baseline="1984" sz="2100" b="1">
                <a:latin typeface="Calibri"/>
                <a:cs typeface="Calibri"/>
              </a:rPr>
              <a:t>	</a:t>
            </a:r>
            <a:r>
              <a:rPr dirty="0" sz="1400" b="1">
                <a:latin typeface="Calibri"/>
                <a:cs typeface="Calibri"/>
              </a:rPr>
              <a:t>B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20" name="object 120"/>
          <p:cNvSpPr/>
          <p:nvPr/>
        </p:nvSpPr>
        <p:spPr>
          <a:xfrm>
            <a:off x="3240087" y="4043616"/>
            <a:ext cx="81279" cy="81279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1" name="object 121"/>
          <p:cNvSpPr/>
          <p:nvPr/>
        </p:nvSpPr>
        <p:spPr>
          <a:xfrm>
            <a:off x="2830195" y="4910073"/>
            <a:ext cx="71755" cy="71755"/>
          </a:xfrm>
          <a:custGeom>
            <a:avLst/>
            <a:gdLst/>
            <a:ahLst/>
            <a:cxnLst/>
            <a:rect l="l" t="t" r="r" b="b"/>
            <a:pathLst>
              <a:path w="71755" h="71754">
                <a:moveTo>
                  <a:pt x="35941" y="0"/>
                </a:moveTo>
                <a:lnTo>
                  <a:pt x="21913" y="2809"/>
                </a:lnTo>
                <a:lnTo>
                  <a:pt x="10493" y="10477"/>
                </a:lnTo>
                <a:lnTo>
                  <a:pt x="2811" y="21859"/>
                </a:lnTo>
                <a:lnTo>
                  <a:pt x="0" y="35813"/>
                </a:lnTo>
                <a:lnTo>
                  <a:pt x="2811" y="49787"/>
                </a:lnTo>
                <a:lnTo>
                  <a:pt x="10493" y="61214"/>
                </a:lnTo>
                <a:lnTo>
                  <a:pt x="21913" y="68925"/>
                </a:lnTo>
                <a:lnTo>
                  <a:pt x="35941" y="71755"/>
                </a:lnTo>
                <a:lnTo>
                  <a:pt x="49895" y="68925"/>
                </a:lnTo>
                <a:lnTo>
                  <a:pt x="61277" y="61214"/>
                </a:lnTo>
                <a:lnTo>
                  <a:pt x="68945" y="49787"/>
                </a:lnTo>
                <a:lnTo>
                  <a:pt x="71755" y="35813"/>
                </a:lnTo>
                <a:lnTo>
                  <a:pt x="68945" y="21859"/>
                </a:lnTo>
                <a:lnTo>
                  <a:pt x="61277" y="10477"/>
                </a:lnTo>
                <a:lnTo>
                  <a:pt x="49895" y="2809"/>
                </a:lnTo>
                <a:lnTo>
                  <a:pt x="3594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2" name="object 122"/>
          <p:cNvSpPr/>
          <p:nvPr/>
        </p:nvSpPr>
        <p:spPr>
          <a:xfrm>
            <a:off x="2830195" y="4910073"/>
            <a:ext cx="71755" cy="71755"/>
          </a:xfrm>
          <a:custGeom>
            <a:avLst/>
            <a:gdLst/>
            <a:ahLst/>
            <a:cxnLst/>
            <a:rect l="l" t="t" r="r" b="b"/>
            <a:pathLst>
              <a:path w="71755" h="71754">
                <a:moveTo>
                  <a:pt x="0" y="35813"/>
                </a:moveTo>
                <a:lnTo>
                  <a:pt x="2811" y="21859"/>
                </a:lnTo>
                <a:lnTo>
                  <a:pt x="10493" y="10477"/>
                </a:lnTo>
                <a:lnTo>
                  <a:pt x="21913" y="2809"/>
                </a:lnTo>
                <a:lnTo>
                  <a:pt x="35941" y="0"/>
                </a:lnTo>
                <a:lnTo>
                  <a:pt x="49895" y="2809"/>
                </a:lnTo>
                <a:lnTo>
                  <a:pt x="61277" y="10477"/>
                </a:lnTo>
                <a:lnTo>
                  <a:pt x="68945" y="21859"/>
                </a:lnTo>
                <a:lnTo>
                  <a:pt x="71755" y="35813"/>
                </a:lnTo>
                <a:lnTo>
                  <a:pt x="68945" y="49787"/>
                </a:lnTo>
                <a:lnTo>
                  <a:pt x="61277" y="61214"/>
                </a:lnTo>
                <a:lnTo>
                  <a:pt x="49895" y="68925"/>
                </a:lnTo>
                <a:lnTo>
                  <a:pt x="35941" y="71755"/>
                </a:lnTo>
                <a:lnTo>
                  <a:pt x="21913" y="68925"/>
                </a:lnTo>
                <a:lnTo>
                  <a:pt x="10493" y="61213"/>
                </a:lnTo>
                <a:lnTo>
                  <a:pt x="2811" y="49787"/>
                </a:lnTo>
                <a:lnTo>
                  <a:pt x="0" y="35813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3" name="object 123"/>
          <p:cNvSpPr/>
          <p:nvPr/>
        </p:nvSpPr>
        <p:spPr>
          <a:xfrm>
            <a:off x="4267517" y="4958016"/>
            <a:ext cx="81280" cy="81279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4" name="object 124"/>
          <p:cNvSpPr/>
          <p:nvPr/>
        </p:nvSpPr>
        <p:spPr>
          <a:xfrm>
            <a:off x="3184842" y="5454586"/>
            <a:ext cx="81280" cy="81280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5" name="object 125"/>
          <p:cNvSpPr/>
          <p:nvPr/>
        </p:nvSpPr>
        <p:spPr>
          <a:xfrm>
            <a:off x="1763077" y="5439981"/>
            <a:ext cx="81280" cy="81279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6" name="object 126"/>
          <p:cNvSpPr/>
          <p:nvPr/>
        </p:nvSpPr>
        <p:spPr>
          <a:xfrm>
            <a:off x="4271962" y="4168076"/>
            <a:ext cx="81279" cy="81280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7" name="object 127"/>
          <p:cNvSpPr/>
          <p:nvPr/>
        </p:nvSpPr>
        <p:spPr>
          <a:xfrm>
            <a:off x="5769927" y="5297106"/>
            <a:ext cx="81280" cy="81279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8" name="object 128"/>
          <p:cNvSpPr/>
          <p:nvPr/>
        </p:nvSpPr>
        <p:spPr>
          <a:xfrm>
            <a:off x="1919604" y="1505203"/>
            <a:ext cx="4133850" cy="1409700"/>
          </a:xfrm>
          <a:custGeom>
            <a:avLst/>
            <a:gdLst/>
            <a:ahLst/>
            <a:cxnLst/>
            <a:rect l="l" t="t" r="r" b="b"/>
            <a:pathLst>
              <a:path w="4133850" h="1409700">
                <a:moveTo>
                  <a:pt x="0" y="704850"/>
                </a:moveTo>
                <a:lnTo>
                  <a:pt x="4576" y="657570"/>
                </a:lnTo>
                <a:lnTo>
                  <a:pt x="18112" y="611126"/>
                </a:lnTo>
                <a:lnTo>
                  <a:pt x="40319" y="565615"/>
                </a:lnTo>
                <a:lnTo>
                  <a:pt x="70908" y="521137"/>
                </a:lnTo>
                <a:lnTo>
                  <a:pt x="109588" y="477790"/>
                </a:lnTo>
                <a:lnTo>
                  <a:pt x="156070" y="435673"/>
                </a:lnTo>
                <a:lnTo>
                  <a:pt x="210066" y="394884"/>
                </a:lnTo>
                <a:lnTo>
                  <a:pt x="271285" y="355523"/>
                </a:lnTo>
                <a:lnTo>
                  <a:pt x="304513" y="336408"/>
                </a:lnTo>
                <a:lnTo>
                  <a:pt x="339438" y="317687"/>
                </a:lnTo>
                <a:lnTo>
                  <a:pt x="376025" y="299373"/>
                </a:lnTo>
                <a:lnTo>
                  <a:pt x="414237" y="281477"/>
                </a:lnTo>
                <a:lnTo>
                  <a:pt x="454037" y="264011"/>
                </a:lnTo>
                <a:lnTo>
                  <a:pt x="495390" y="246989"/>
                </a:lnTo>
                <a:lnTo>
                  <a:pt x="538260" y="230423"/>
                </a:lnTo>
                <a:lnTo>
                  <a:pt x="582610" y="214324"/>
                </a:lnTo>
                <a:lnTo>
                  <a:pt x="628405" y="198705"/>
                </a:lnTo>
                <a:lnTo>
                  <a:pt x="675607" y="183579"/>
                </a:lnTo>
                <a:lnTo>
                  <a:pt x="724181" y="168958"/>
                </a:lnTo>
                <a:lnTo>
                  <a:pt x="774091" y="154854"/>
                </a:lnTo>
                <a:lnTo>
                  <a:pt x="825300" y="141280"/>
                </a:lnTo>
                <a:lnTo>
                  <a:pt x="877773" y="128247"/>
                </a:lnTo>
                <a:lnTo>
                  <a:pt x="931472" y="115769"/>
                </a:lnTo>
                <a:lnTo>
                  <a:pt x="986363" y="103858"/>
                </a:lnTo>
                <a:lnTo>
                  <a:pt x="1042409" y="92525"/>
                </a:lnTo>
                <a:lnTo>
                  <a:pt x="1099573" y="81783"/>
                </a:lnTo>
                <a:lnTo>
                  <a:pt x="1157819" y="71645"/>
                </a:lnTo>
                <a:lnTo>
                  <a:pt x="1217112" y="62123"/>
                </a:lnTo>
                <a:lnTo>
                  <a:pt x="1277415" y="53229"/>
                </a:lnTo>
                <a:lnTo>
                  <a:pt x="1338692" y="44976"/>
                </a:lnTo>
                <a:lnTo>
                  <a:pt x="1400906" y="37376"/>
                </a:lnTo>
                <a:lnTo>
                  <a:pt x="1464023" y="30441"/>
                </a:lnTo>
                <a:lnTo>
                  <a:pt x="1528004" y="24184"/>
                </a:lnTo>
                <a:lnTo>
                  <a:pt x="1592815" y="18616"/>
                </a:lnTo>
                <a:lnTo>
                  <a:pt x="1658419" y="13751"/>
                </a:lnTo>
                <a:lnTo>
                  <a:pt x="1724780" y="9601"/>
                </a:lnTo>
                <a:lnTo>
                  <a:pt x="1791861" y="6177"/>
                </a:lnTo>
                <a:lnTo>
                  <a:pt x="1859627" y="3493"/>
                </a:lnTo>
                <a:lnTo>
                  <a:pt x="1928041" y="1560"/>
                </a:lnTo>
                <a:lnTo>
                  <a:pt x="1997068" y="392"/>
                </a:lnTo>
                <a:lnTo>
                  <a:pt x="2066670" y="0"/>
                </a:lnTo>
                <a:lnTo>
                  <a:pt x="2136273" y="392"/>
                </a:lnTo>
                <a:lnTo>
                  <a:pt x="2205300" y="1560"/>
                </a:lnTo>
                <a:lnTo>
                  <a:pt x="2273714" y="3493"/>
                </a:lnTo>
                <a:lnTo>
                  <a:pt x="2341480" y="6177"/>
                </a:lnTo>
                <a:lnTo>
                  <a:pt x="2408561" y="9601"/>
                </a:lnTo>
                <a:lnTo>
                  <a:pt x="2474922" y="13751"/>
                </a:lnTo>
                <a:lnTo>
                  <a:pt x="2540526" y="18616"/>
                </a:lnTo>
                <a:lnTo>
                  <a:pt x="2605337" y="24184"/>
                </a:lnTo>
                <a:lnTo>
                  <a:pt x="2669318" y="30441"/>
                </a:lnTo>
                <a:lnTo>
                  <a:pt x="2732435" y="37376"/>
                </a:lnTo>
                <a:lnTo>
                  <a:pt x="2794649" y="44976"/>
                </a:lnTo>
                <a:lnTo>
                  <a:pt x="2855926" y="53229"/>
                </a:lnTo>
                <a:lnTo>
                  <a:pt x="2916229" y="62123"/>
                </a:lnTo>
                <a:lnTo>
                  <a:pt x="2975522" y="71645"/>
                </a:lnTo>
                <a:lnTo>
                  <a:pt x="3033768" y="81783"/>
                </a:lnTo>
                <a:lnTo>
                  <a:pt x="3090932" y="92525"/>
                </a:lnTo>
                <a:lnTo>
                  <a:pt x="3146978" y="103858"/>
                </a:lnTo>
                <a:lnTo>
                  <a:pt x="3201869" y="115769"/>
                </a:lnTo>
                <a:lnTo>
                  <a:pt x="3255568" y="128247"/>
                </a:lnTo>
                <a:lnTo>
                  <a:pt x="3308041" y="141280"/>
                </a:lnTo>
                <a:lnTo>
                  <a:pt x="3359250" y="154854"/>
                </a:lnTo>
                <a:lnTo>
                  <a:pt x="3409160" y="168958"/>
                </a:lnTo>
                <a:lnTo>
                  <a:pt x="3457734" y="183579"/>
                </a:lnTo>
                <a:lnTo>
                  <a:pt x="3504936" y="198705"/>
                </a:lnTo>
                <a:lnTo>
                  <a:pt x="3550731" y="214324"/>
                </a:lnTo>
                <a:lnTo>
                  <a:pt x="3595081" y="230423"/>
                </a:lnTo>
                <a:lnTo>
                  <a:pt x="3637951" y="246989"/>
                </a:lnTo>
                <a:lnTo>
                  <a:pt x="3679304" y="264011"/>
                </a:lnTo>
                <a:lnTo>
                  <a:pt x="3719104" y="281477"/>
                </a:lnTo>
                <a:lnTo>
                  <a:pt x="3757316" y="299373"/>
                </a:lnTo>
                <a:lnTo>
                  <a:pt x="3793903" y="317687"/>
                </a:lnTo>
                <a:lnTo>
                  <a:pt x="3828828" y="336408"/>
                </a:lnTo>
                <a:lnTo>
                  <a:pt x="3862056" y="355523"/>
                </a:lnTo>
                <a:lnTo>
                  <a:pt x="3923275" y="394884"/>
                </a:lnTo>
                <a:lnTo>
                  <a:pt x="3977271" y="435673"/>
                </a:lnTo>
                <a:lnTo>
                  <a:pt x="4023753" y="477790"/>
                </a:lnTo>
                <a:lnTo>
                  <a:pt x="4062433" y="521137"/>
                </a:lnTo>
                <a:lnTo>
                  <a:pt x="4093022" y="565615"/>
                </a:lnTo>
                <a:lnTo>
                  <a:pt x="4115229" y="611126"/>
                </a:lnTo>
                <a:lnTo>
                  <a:pt x="4128765" y="657570"/>
                </a:lnTo>
                <a:lnTo>
                  <a:pt x="4133342" y="704850"/>
                </a:lnTo>
                <a:lnTo>
                  <a:pt x="4132191" y="728595"/>
                </a:lnTo>
                <a:lnTo>
                  <a:pt x="4123099" y="775482"/>
                </a:lnTo>
                <a:lnTo>
                  <a:pt x="4105191" y="821483"/>
                </a:lnTo>
                <a:lnTo>
                  <a:pt x="4078757" y="866498"/>
                </a:lnTo>
                <a:lnTo>
                  <a:pt x="4044087" y="910429"/>
                </a:lnTo>
                <a:lnTo>
                  <a:pt x="4001469" y="953179"/>
                </a:lnTo>
                <a:lnTo>
                  <a:pt x="3951194" y="994647"/>
                </a:lnTo>
                <a:lnTo>
                  <a:pt x="3893551" y="1034736"/>
                </a:lnTo>
                <a:lnTo>
                  <a:pt x="3828828" y="1073347"/>
                </a:lnTo>
                <a:lnTo>
                  <a:pt x="3793903" y="1092068"/>
                </a:lnTo>
                <a:lnTo>
                  <a:pt x="3757316" y="1110382"/>
                </a:lnTo>
                <a:lnTo>
                  <a:pt x="3719104" y="1128277"/>
                </a:lnTo>
                <a:lnTo>
                  <a:pt x="3679304" y="1145741"/>
                </a:lnTo>
                <a:lnTo>
                  <a:pt x="3637951" y="1162762"/>
                </a:lnTo>
                <a:lnTo>
                  <a:pt x="3595081" y="1179327"/>
                </a:lnTo>
                <a:lnTo>
                  <a:pt x="3550731" y="1195424"/>
                </a:lnTo>
                <a:lnTo>
                  <a:pt x="3504936" y="1211040"/>
                </a:lnTo>
                <a:lnTo>
                  <a:pt x="3457734" y="1226164"/>
                </a:lnTo>
                <a:lnTo>
                  <a:pt x="3409160" y="1240783"/>
                </a:lnTo>
                <a:lnTo>
                  <a:pt x="3359250" y="1254885"/>
                </a:lnTo>
                <a:lnTo>
                  <a:pt x="3308041" y="1268457"/>
                </a:lnTo>
                <a:lnTo>
                  <a:pt x="3255568" y="1281487"/>
                </a:lnTo>
                <a:lnTo>
                  <a:pt x="3201869" y="1293962"/>
                </a:lnTo>
                <a:lnTo>
                  <a:pt x="3146978" y="1305871"/>
                </a:lnTo>
                <a:lnTo>
                  <a:pt x="3090932" y="1317202"/>
                </a:lnTo>
                <a:lnTo>
                  <a:pt x="3033768" y="1327941"/>
                </a:lnTo>
                <a:lnTo>
                  <a:pt x="2975522" y="1338076"/>
                </a:lnTo>
                <a:lnTo>
                  <a:pt x="2916229" y="1347595"/>
                </a:lnTo>
                <a:lnTo>
                  <a:pt x="2855926" y="1356487"/>
                </a:lnTo>
                <a:lnTo>
                  <a:pt x="2794649" y="1364738"/>
                </a:lnTo>
                <a:lnTo>
                  <a:pt x="2732435" y="1372336"/>
                </a:lnTo>
                <a:lnTo>
                  <a:pt x="2669318" y="1379268"/>
                </a:lnTo>
                <a:lnTo>
                  <a:pt x="2605337" y="1385524"/>
                </a:lnTo>
                <a:lnTo>
                  <a:pt x="2540526" y="1391089"/>
                </a:lnTo>
                <a:lnTo>
                  <a:pt x="2474922" y="1395953"/>
                </a:lnTo>
                <a:lnTo>
                  <a:pt x="2408561" y="1400102"/>
                </a:lnTo>
                <a:lnTo>
                  <a:pt x="2341480" y="1403524"/>
                </a:lnTo>
                <a:lnTo>
                  <a:pt x="2273714" y="1406207"/>
                </a:lnTo>
                <a:lnTo>
                  <a:pt x="2205300" y="1408139"/>
                </a:lnTo>
                <a:lnTo>
                  <a:pt x="2136273" y="1409307"/>
                </a:lnTo>
                <a:lnTo>
                  <a:pt x="2066670" y="1409700"/>
                </a:lnTo>
                <a:lnTo>
                  <a:pt x="1997068" y="1409307"/>
                </a:lnTo>
                <a:lnTo>
                  <a:pt x="1928041" y="1408139"/>
                </a:lnTo>
                <a:lnTo>
                  <a:pt x="1859627" y="1406207"/>
                </a:lnTo>
                <a:lnTo>
                  <a:pt x="1791861" y="1403524"/>
                </a:lnTo>
                <a:lnTo>
                  <a:pt x="1724780" y="1400102"/>
                </a:lnTo>
                <a:lnTo>
                  <a:pt x="1658419" y="1395953"/>
                </a:lnTo>
                <a:lnTo>
                  <a:pt x="1592815" y="1391089"/>
                </a:lnTo>
                <a:lnTo>
                  <a:pt x="1528004" y="1385524"/>
                </a:lnTo>
                <a:lnTo>
                  <a:pt x="1464023" y="1379268"/>
                </a:lnTo>
                <a:lnTo>
                  <a:pt x="1400906" y="1372336"/>
                </a:lnTo>
                <a:lnTo>
                  <a:pt x="1338692" y="1364738"/>
                </a:lnTo>
                <a:lnTo>
                  <a:pt x="1277415" y="1356487"/>
                </a:lnTo>
                <a:lnTo>
                  <a:pt x="1217112" y="1347595"/>
                </a:lnTo>
                <a:lnTo>
                  <a:pt x="1157819" y="1338076"/>
                </a:lnTo>
                <a:lnTo>
                  <a:pt x="1099573" y="1327941"/>
                </a:lnTo>
                <a:lnTo>
                  <a:pt x="1042409" y="1317202"/>
                </a:lnTo>
                <a:lnTo>
                  <a:pt x="986363" y="1305871"/>
                </a:lnTo>
                <a:lnTo>
                  <a:pt x="931472" y="1293962"/>
                </a:lnTo>
                <a:lnTo>
                  <a:pt x="877773" y="1281487"/>
                </a:lnTo>
                <a:lnTo>
                  <a:pt x="825300" y="1268457"/>
                </a:lnTo>
                <a:lnTo>
                  <a:pt x="774091" y="1254885"/>
                </a:lnTo>
                <a:lnTo>
                  <a:pt x="724181" y="1240783"/>
                </a:lnTo>
                <a:lnTo>
                  <a:pt x="675607" y="1226164"/>
                </a:lnTo>
                <a:lnTo>
                  <a:pt x="628405" y="1211040"/>
                </a:lnTo>
                <a:lnTo>
                  <a:pt x="582610" y="1195424"/>
                </a:lnTo>
                <a:lnTo>
                  <a:pt x="538260" y="1179327"/>
                </a:lnTo>
                <a:lnTo>
                  <a:pt x="495390" y="1162762"/>
                </a:lnTo>
                <a:lnTo>
                  <a:pt x="454037" y="1145741"/>
                </a:lnTo>
                <a:lnTo>
                  <a:pt x="414237" y="1128277"/>
                </a:lnTo>
                <a:lnTo>
                  <a:pt x="376025" y="1110382"/>
                </a:lnTo>
                <a:lnTo>
                  <a:pt x="339438" y="1092068"/>
                </a:lnTo>
                <a:lnTo>
                  <a:pt x="304513" y="1073347"/>
                </a:lnTo>
                <a:lnTo>
                  <a:pt x="271285" y="1054232"/>
                </a:lnTo>
                <a:lnTo>
                  <a:pt x="210066" y="1014870"/>
                </a:lnTo>
                <a:lnTo>
                  <a:pt x="156070" y="974079"/>
                </a:lnTo>
                <a:lnTo>
                  <a:pt x="109588" y="931958"/>
                </a:lnTo>
                <a:lnTo>
                  <a:pt x="70908" y="888605"/>
                </a:lnTo>
                <a:lnTo>
                  <a:pt x="40319" y="844120"/>
                </a:lnTo>
                <a:lnTo>
                  <a:pt x="18112" y="798599"/>
                </a:lnTo>
                <a:lnTo>
                  <a:pt x="4576" y="752143"/>
                </a:lnTo>
                <a:lnTo>
                  <a:pt x="0" y="704850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9" name="object 129"/>
          <p:cNvSpPr/>
          <p:nvPr/>
        </p:nvSpPr>
        <p:spPr>
          <a:xfrm>
            <a:off x="1980945" y="1629028"/>
            <a:ext cx="683260" cy="333375"/>
          </a:xfrm>
          <a:custGeom>
            <a:avLst/>
            <a:gdLst/>
            <a:ahLst/>
            <a:cxnLst/>
            <a:rect l="l" t="t" r="r" b="b"/>
            <a:pathLst>
              <a:path w="683260" h="333375">
                <a:moveTo>
                  <a:pt x="0" y="166750"/>
                </a:moveTo>
                <a:lnTo>
                  <a:pt x="21366" y="108573"/>
                </a:lnTo>
                <a:lnTo>
                  <a:pt x="80321" y="59323"/>
                </a:lnTo>
                <a:lnTo>
                  <a:pt x="121481" y="39224"/>
                </a:lnTo>
                <a:lnTo>
                  <a:pt x="169145" y="22770"/>
                </a:lnTo>
                <a:lnTo>
                  <a:pt x="222346" y="10434"/>
                </a:lnTo>
                <a:lnTo>
                  <a:pt x="280120" y="2687"/>
                </a:lnTo>
                <a:lnTo>
                  <a:pt x="341503" y="0"/>
                </a:lnTo>
                <a:lnTo>
                  <a:pt x="402885" y="2687"/>
                </a:lnTo>
                <a:lnTo>
                  <a:pt x="460659" y="10434"/>
                </a:lnTo>
                <a:lnTo>
                  <a:pt x="513860" y="22770"/>
                </a:lnTo>
                <a:lnTo>
                  <a:pt x="561524" y="39224"/>
                </a:lnTo>
                <a:lnTo>
                  <a:pt x="602684" y="59323"/>
                </a:lnTo>
                <a:lnTo>
                  <a:pt x="636378" y="82597"/>
                </a:lnTo>
                <a:lnTo>
                  <a:pt x="677503" y="136782"/>
                </a:lnTo>
                <a:lnTo>
                  <a:pt x="683006" y="166750"/>
                </a:lnTo>
                <a:lnTo>
                  <a:pt x="677503" y="196715"/>
                </a:lnTo>
                <a:lnTo>
                  <a:pt x="636378" y="250872"/>
                </a:lnTo>
                <a:lnTo>
                  <a:pt x="602684" y="274125"/>
                </a:lnTo>
                <a:lnTo>
                  <a:pt x="561524" y="294203"/>
                </a:lnTo>
                <a:lnTo>
                  <a:pt x="513860" y="310637"/>
                </a:lnTo>
                <a:lnTo>
                  <a:pt x="460659" y="322956"/>
                </a:lnTo>
                <a:lnTo>
                  <a:pt x="402885" y="330692"/>
                </a:lnTo>
                <a:lnTo>
                  <a:pt x="341503" y="333375"/>
                </a:lnTo>
                <a:lnTo>
                  <a:pt x="280120" y="330692"/>
                </a:lnTo>
                <a:lnTo>
                  <a:pt x="222346" y="322956"/>
                </a:lnTo>
                <a:lnTo>
                  <a:pt x="169145" y="310637"/>
                </a:lnTo>
                <a:lnTo>
                  <a:pt x="121481" y="294203"/>
                </a:lnTo>
                <a:lnTo>
                  <a:pt x="80321" y="274125"/>
                </a:lnTo>
                <a:lnTo>
                  <a:pt x="46627" y="250872"/>
                </a:lnTo>
                <a:lnTo>
                  <a:pt x="5502" y="196715"/>
                </a:lnTo>
                <a:lnTo>
                  <a:pt x="0" y="166750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0" name="object 130"/>
          <p:cNvSpPr/>
          <p:nvPr/>
        </p:nvSpPr>
        <p:spPr>
          <a:xfrm>
            <a:off x="2093976" y="1735835"/>
            <a:ext cx="457200" cy="118872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1" name="object 131"/>
          <p:cNvSpPr txBox="1"/>
          <p:nvPr/>
        </p:nvSpPr>
        <p:spPr>
          <a:xfrm>
            <a:off x="2237358" y="1714245"/>
            <a:ext cx="23812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0</a:t>
            </a:r>
            <a:r>
              <a:rPr dirty="0" sz="1100" spc="-10">
                <a:latin typeface="Calibri"/>
                <a:cs typeface="Calibri"/>
              </a:rPr>
              <a:t>0</a:t>
            </a:r>
            <a:r>
              <a:rPr dirty="0" sz="1100">
                <a:latin typeface="Calibri"/>
                <a:cs typeface="Calibri"/>
              </a:rPr>
              <a:t>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32" name="object 132"/>
          <p:cNvSpPr/>
          <p:nvPr/>
        </p:nvSpPr>
        <p:spPr>
          <a:xfrm>
            <a:off x="3219069" y="1362328"/>
            <a:ext cx="683260" cy="333375"/>
          </a:xfrm>
          <a:custGeom>
            <a:avLst/>
            <a:gdLst/>
            <a:ahLst/>
            <a:cxnLst/>
            <a:rect l="l" t="t" r="r" b="b"/>
            <a:pathLst>
              <a:path w="683260" h="333375">
                <a:moveTo>
                  <a:pt x="341376" y="0"/>
                </a:moveTo>
                <a:lnTo>
                  <a:pt x="279997" y="2687"/>
                </a:lnTo>
                <a:lnTo>
                  <a:pt x="222235" y="10434"/>
                </a:lnTo>
                <a:lnTo>
                  <a:pt x="169051" y="22770"/>
                </a:lnTo>
                <a:lnTo>
                  <a:pt x="121407" y="39224"/>
                </a:lnTo>
                <a:lnTo>
                  <a:pt x="80268" y="59323"/>
                </a:lnTo>
                <a:lnTo>
                  <a:pt x="46594" y="82597"/>
                </a:lnTo>
                <a:lnTo>
                  <a:pt x="5498" y="136782"/>
                </a:lnTo>
                <a:lnTo>
                  <a:pt x="0" y="166750"/>
                </a:lnTo>
                <a:lnTo>
                  <a:pt x="5498" y="196715"/>
                </a:lnTo>
                <a:lnTo>
                  <a:pt x="46594" y="250872"/>
                </a:lnTo>
                <a:lnTo>
                  <a:pt x="80268" y="274125"/>
                </a:lnTo>
                <a:lnTo>
                  <a:pt x="121407" y="294203"/>
                </a:lnTo>
                <a:lnTo>
                  <a:pt x="169051" y="310637"/>
                </a:lnTo>
                <a:lnTo>
                  <a:pt x="222235" y="322956"/>
                </a:lnTo>
                <a:lnTo>
                  <a:pt x="279997" y="330692"/>
                </a:lnTo>
                <a:lnTo>
                  <a:pt x="341376" y="333375"/>
                </a:lnTo>
                <a:lnTo>
                  <a:pt x="402791" y="330692"/>
                </a:lnTo>
                <a:lnTo>
                  <a:pt x="460583" y="322956"/>
                </a:lnTo>
                <a:lnTo>
                  <a:pt x="513790" y="310637"/>
                </a:lnTo>
                <a:lnTo>
                  <a:pt x="561449" y="294203"/>
                </a:lnTo>
                <a:lnTo>
                  <a:pt x="602599" y="274125"/>
                </a:lnTo>
                <a:lnTo>
                  <a:pt x="636279" y="250872"/>
                </a:lnTo>
                <a:lnTo>
                  <a:pt x="677380" y="196715"/>
                </a:lnTo>
                <a:lnTo>
                  <a:pt x="682879" y="166750"/>
                </a:lnTo>
                <a:lnTo>
                  <a:pt x="677380" y="136782"/>
                </a:lnTo>
                <a:lnTo>
                  <a:pt x="636279" y="82597"/>
                </a:lnTo>
                <a:lnTo>
                  <a:pt x="602599" y="59323"/>
                </a:lnTo>
                <a:lnTo>
                  <a:pt x="561449" y="39224"/>
                </a:lnTo>
                <a:lnTo>
                  <a:pt x="513790" y="22770"/>
                </a:lnTo>
                <a:lnTo>
                  <a:pt x="460583" y="10434"/>
                </a:lnTo>
                <a:lnTo>
                  <a:pt x="402791" y="2687"/>
                </a:lnTo>
                <a:lnTo>
                  <a:pt x="34137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3" name="object 133"/>
          <p:cNvSpPr/>
          <p:nvPr/>
        </p:nvSpPr>
        <p:spPr>
          <a:xfrm>
            <a:off x="3219069" y="1362328"/>
            <a:ext cx="683260" cy="333375"/>
          </a:xfrm>
          <a:custGeom>
            <a:avLst/>
            <a:gdLst/>
            <a:ahLst/>
            <a:cxnLst/>
            <a:rect l="l" t="t" r="r" b="b"/>
            <a:pathLst>
              <a:path w="683260" h="333375">
                <a:moveTo>
                  <a:pt x="0" y="166750"/>
                </a:moveTo>
                <a:lnTo>
                  <a:pt x="21350" y="108573"/>
                </a:lnTo>
                <a:lnTo>
                  <a:pt x="80268" y="59323"/>
                </a:lnTo>
                <a:lnTo>
                  <a:pt x="121407" y="39224"/>
                </a:lnTo>
                <a:lnTo>
                  <a:pt x="169051" y="22770"/>
                </a:lnTo>
                <a:lnTo>
                  <a:pt x="222235" y="10434"/>
                </a:lnTo>
                <a:lnTo>
                  <a:pt x="279997" y="2687"/>
                </a:lnTo>
                <a:lnTo>
                  <a:pt x="341376" y="0"/>
                </a:lnTo>
                <a:lnTo>
                  <a:pt x="402791" y="2687"/>
                </a:lnTo>
                <a:lnTo>
                  <a:pt x="460583" y="10434"/>
                </a:lnTo>
                <a:lnTo>
                  <a:pt x="513790" y="22770"/>
                </a:lnTo>
                <a:lnTo>
                  <a:pt x="561449" y="39224"/>
                </a:lnTo>
                <a:lnTo>
                  <a:pt x="602599" y="59323"/>
                </a:lnTo>
                <a:lnTo>
                  <a:pt x="636279" y="82597"/>
                </a:lnTo>
                <a:lnTo>
                  <a:pt x="677380" y="136782"/>
                </a:lnTo>
                <a:lnTo>
                  <a:pt x="682879" y="166750"/>
                </a:lnTo>
                <a:lnTo>
                  <a:pt x="677380" y="196715"/>
                </a:lnTo>
                <a:lnTo>
                  <a:pt x="636279" y="250872"/>
                </a:lnTo>
                <a:lnTo>
                  <a:pt x="602599" y="274125"/>
                </a:lnTo>
                <a:lnTo>
                  <a:pt x="561449" y="294203"/>
                </a:lnTo>
                <a:lnTo>
                  <a:pt x="513790" y="310637"/>
                </a:lnTo>
                <a:lnTo>
                  <a:pt x="460583" y="322956"/>
                </a:lnTo>
                <a:lnTo>
                  <a:pt x="402791" y="330692"/>
                </a:lnTo>
                <a:lnTo>
                  <a:pt x="341376" y="333375"/>
                </a:lnTo>
                <a:lnTo>
                  <a:pt x="279997" y="330692"/>
                </a:lnTo>
                <a:lnTo>
                  <a:pt x="222235" y="322956"/>
                </a:lnTo>
                <a:lnTo>
                  <a:pt x="169051" y="310637"/>
                </a:lnTo>
                <a:lnTo>
                  <a:pt x="121407" y="294203"/>
                </a:lnTo>
                <a:lnTo>
                  <a:pt x="80268" y="274125"/>
                </a:lnTo>
                <a:lnTo>
                  <a:pt x="46594" y="250872"/>
                </a:lnTo>
                <a:lnTo>
                  <a:pt x="5498" y="196715"/>
                </a:lnTo>
                <a:lnTo>
                  <a:pt x="0" y="166750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4" name="object 134"/>
          <p:cNvSpPr/>
          <p:nvPr/>
        </p:nvSpPr>
        <p:spPr>
          <a:xfrm>
            <a:off x="3331464" y="1469135"/>
            <a:ext cx="457200" cy="118872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5" name="object 135"/>
          <p:cNvSpPr txBox="1"/>
          <p:nvPr/>
        </p:nvSpPr>
        <p:spPr>
          <a:xfrm>
            <a:off x="3474846" y="1447545"/>
            <a:ext cx="23812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0</a:t>
            </a:r>
            <a:r>
              <a:rPr dirty="0" sz="1100" spc="-10">
                <a:latin typeface="Calibri"/>
                <a:cs typeface="Calibri"/>
              </a:rPr>
              <a:t>0</a:t>
            </a:r>
            <a:r>
              <a:rPr dirty="0" sz="1100">
                <a:latin typeface="Calibri"/>
                <a:cs typeface="Calibri"/>
              </a:rPr>
              <a:t>1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36" name="object 136"/>
          <p:cNvSpPr/>
          <p:nvPr/>
        </p:nvSpPr>
        <p:spPr>
          <a:xfrm>
            <a:off x="5351017" y="1695703"/>
            <a:ext cx="683260" cy="333375"/>
          </a:xfrm>
          <a:custGeom>
            <a:avLst/>
            <a:gdLst/>
            <a:ahLst/>
            <a:cxnLst/>
            <a:rect l="l" t="t" r="r" b="b"/>
            <a:pathLst>
              <a:path w="683260" h="333375">
                <a:moveTo>
                  <a:pt x="0" y="166750"/>
                </a:moveTo>
                <a:lnTo>
                  <a:pt x="21352" y="108573"/>
                </a:lnTo>
                <a:lnTo>
                  <a:pt x="80279" y="59323"/>
                </a:lnTo>
                <a:lnTo>
                  <a:pt x="121429" y="39224"/>
                </a:lnTo>
                <a:lnTo>
                  <a:pt x="169088" y="22770"/>
                </a:lnTo>
                <a:lnTo>
                  <a:pt x="222295" y="10434"/>
                </a:lnTo>
                <a:lnTo>
                  <a:pt x="280087" y="2687"/>
                </a:lnTo>
                <a:lnTo>
                  <a:pt x="341503" y="0"/>
                </a:lnTo>
                <a:lnTo>
                  <a:pt x="402881" y="2687"/>
                </a:lnTo>
                <a:lnTo>
                  <a:pt x="460643" y="10434"/>
                </a:lnTo>
                <a:lnTo>
                  <a:pt x="513827" y="22770"/>
                </a:lnTo>
                <a:lnTo>
                  <a:pt x="561471" y="39224"/>
                </a:lnTo>
                <a:lnTo>
                  <a:pt x="602610" y="59323"/>
                </a:lnTo>
                <a:lnTo>
                  <a:pt x="636284" y="82597"/>
                </a:lnTo>
                <a:lnTo>
                  <a:pt x="677380" y="136782"/>
                </a:lnTo>
                <a:lnTo>
                  <a:pt x="682879" y="166750"/>
                </a:lnTo>
                <a:lnTo>
                  <a:pt x="677380" y="196715"/>
                </a:lnTo>
                <a:lnTo>
                  <a:pt x="636284" y="250872"/>
                </a:lnTo>
                <a:lnTo>
                  <a:pt x="602610" y="274125"/>
                </a:lnTo>
                <a:lnTo>
                  <a:pt x="561471" y="294203"/>
                </a:lnTo>
                <a:lnTo>
                  <a:pt x="513827" y="310637"/>
                </a:lnTo>
                <a:lnTo>
                  <a:pt x="460643" y="322956"/>
                </a:lnTo>
                <a:lnTo>
                  <a:pt x="402881" y="330692"/>
                </a:lnTo>
                <a:lnTo>
                  <a:pt x="341503" y="333375"/>
                </a:lnTo>
                <a:lnTo>
                  <a:pt x="280087" y="330692"/>
                </a:lnTo>
                <a:lnTo>
                  <a:pt x="222295" y="322956"/>
                </a:lnTo>
                <a:lnTo>
                  <a:pt x="169088" y="310637"/>
                </a:lnTo>
                <a:lnTo>
                  <a:pt x="121429" y="294203"/>
                </a:lnTo>
                <a:lnTo>
                  <a:pt x="80279" y="274125"/>
                </a:lnTo>
                <a:lnTo>
                  <a:pt x="46599" y="250872"/>
                </a:lnTo>
                <a:lnTo>
                  <a:pt x="5498" y="196715"/>
                </a:lnTo>
                <a:lnTo>
                  <a:pt x="0" y="166750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7" name="object 137"/>
          <p:cNvSpPr/>
          <p:nvPr/>
        </p:nvSpPr>
        <p:spPr>
          <a:xfrm>
            <a:off x="5463540" y="1802891"/>
            <a:ext cx="457200" cy="118872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8" name="object 138"/>
          <p:cNvSpPr txBox="1"/>
          <p:nvPr/>
        </p:nvSpPr>
        <p:spPr>
          <a:xfrm>
            <a:off x="5607558" y="1781301"/>
            <a:ext cx="23812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0</a:t>
            </a:r>
            <a:r>
              <a:rPr dirty="0" sz="1100" spc="-10">
                <a:latin typeface="Calibri"/>
                <a:cs typeface="Calibri"/>
              </a:rPr>
              <a:t>1</a:t>
            </a:r>
            <a:r>
              <a:rPr dirty="0" sz="1100">
                <a:latin typeface="Calibri"/>
                <a:cs typeface="Calibri"/>
              </a:rPr>
              <a:t>1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39" name="object 139"/>
          <p:cNvSpPr/>
          <p:nvPr/>
        </p:nvSpPr>
        <p:spPr>
          <a:xfrm>
            <a:off x="4392167" y="1362328"/>
            <a:ext cx="683260" cy="333375"/>
          </a:xfrm>
          <a:custGeom>
            <a:avLst/>
            <a:gdLst/>
            <a:ahLst/>
            <a:cxnLst/>
            <a:rect l="l" t="t" r="r" b="b"/>
            <a:pathLst>
              <a:path w="683260" h="333375">
                <a:moveTo>
                  <a:pt x="341503" y="0"/>
                </a:moveTo>
                <a:lnTo>
                  <a:pt x="280120" y="2687"/>
                </a:lnTo>
                <a:lnTo>
                  <a:pt x="222346" y="10434"/>
                </a:lnTo>
                <a:lnTo>
                  <a:pt x="169145" y="22770"/>
                </a:lnTo>
                <a:lnTo>
                  <a:pt x="121481" y="39224"/>
                </a:lnTo>
                <a:lnTo>
                  <a:pt x="80321" y="59323"/>
                </a:lnTo>
                <a:lnTo>
                  <a:pt x="46627" y="82597"/>
                </a:lnTo>
                <a:lnTo>
                  <a:pt x="5502" y="136782"/>
                </a:lnTo>
                <a:lnTo>
                  <a:pt x="0" y="166750"/>
                </a:lnTo>
                <a:lnTo>
                  <a:pt x="5502" y="196715"/>
                </a:lnTo>
                <a:lnTo>
                  <a:pt x="46627" y="250872"/>
                </a:lnTo>
                <a:lnTo>
                  <a:pt x="80321" y="274125"/>
                </a:lnTo>
                <a:lnTo>
                  <a:pt x="121481" y="294203"/>
                </a:lnTo>
                <a:lnTo>
                  <a:pt x="169145" y="310637"/>
                </a:lnTo>
                <a:lnTo>
                  <a:pt x="222346" y="322956"/>
                </a:lnTo>
                <a:lnTo>
                  <a:pt x="280120" y="330692"/>
                </a:lnTo>
                <a:lnTo>
                  <a:pt x="341503" y="333375"/>
                </a:lnTo>
                <a:lnTo>
                  <a:pt x="402885" y="330692"/>
                </a:lnTo>
                <a:lnTo>
                  <a:pt x="460659" y="322956"/>
                </a:lnTo>
                <a:lnTo>
                  <a:pt x="513860" y="310637"/>
                </a:lnTo>
                <a:lnTo>
                  <a:pt x="561524" y="294203"/>
                </a:lnTo>
                <a:lnTo>
                  <a:pt x="602684" y="274125"/>
                </a:lnTo>
                <a:lnTo>
                  <a:pt x="636378" y="250872"/>
                </a:lnTo>
                <a:lnTo>
                  <a:pt x="677503" y="196715"/>
                </a:lnTo>
                <a:lnTo>
                  <a:pt x="683006" y="166750"/>
                </a:lnTo>
                <a:lnTo>
                  <a:pt x="677503" y="136782"/>
                </a:lnTo>
                <a:lnTo>
                  <a:pt x="636378" y="82597"/>
                </a:lnTo>
                <a:lnTo>
                  <a:pt x="602684" y="59323"/>
                </a:lnTo>
                <a:lnTo>
                  <a:pt x="561524" y="39224"/>
                </a:lnTo>
                <a:lnTo>
                  <a:pt x="513860" y="22770"/>
                </a:lnTo>
                <a:lnTo>
                  <a:pt x="460659" y="10434"/>
                </a:lnTo>
                <a:lnTo>
                  <a:pt x="402885" y="2687"/>
                </a:lnTo>
                <a:lnTo>
                  <a:pt x="34150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0" name="object 140"/>
          <p:cNvSpPr/>
          <p:nvPr/>
        </p:nvSpPr>
        <p:spPr>
          <a:xfrm>
            <a:off x="4392167" y="1362328"/>
            <a:ext cx="683260" cy="333375"/>
          </a:xfrm>
          <a:custGeom>
            <a:avLst/>
            <a:gdLst/>
            <a:ahLst/>
            <a:cxnLst/>
            <a:rect l="l" t="t" r="r" b="b"/>
            <a:pathLst>
              <a:path w="683260" h="333375">
                <a:moveTo>
                  <a:pt x="0" y="166750"/>
                </a:moveTo>
                <a:lnTo>
                  <a:pt x="21366" y="108573"/>
                </a:lnTo>
                <a:lnTo>
                  <a:pt x="80321" y="59323"/>
                </a:lnTo>
                <a:lnTo>
                  <a:pt x="121481" y="39224"/>
                </a:lnTo>
                <a:lnTo>
                  <a:pt x="169145" y="22770"/>
                </a:lnTo>
                <a:lnTo>
                  <a:pt x="222346" y="10434"/>
                </a:lnTo>
                <a:lnTo>
                  <a:pt x="280120" y="2687"/>
                </a:lnTo>
                <a:lnTo>
                  <a:pt x="341503" y="0"/>
                </a:lnTo>
                <a:lnTo>
                  <a:pt x="402885" y="2687"/>
                </a:lnTo>
                <a:lnTo>
                  <a:pt x="460659" y="10434"/>
                </a:lnTo>
                <a:lnTo>
                  <a:pt x="513860" y="22770"/>
                </a:lnTo>
                <a:lnTo>
                  <a:pt x="561524" y="39224"/>
                </a:lnTo>
                <a:lnTo>
                  <a:pt x="602684" y="59323"/>
                </a:lnTo>
                <a:lnTo>
                  <a:pt x="636378" y="82597"/>
                </a:lnTo>
                <a:lnTo>
                  <a:pt x="677503" y="136782"/>
                </a:lnTo>
                <a:lnTo>
                  <a:pt x="683006" y="166750"/>
                </a:lnTo>
                <a:lnTo>
                  <a:pt x="677503" y="196715"/>
                </a:lnTo>
                <a:lnTo>
                  <a:pt x="636378" y="250872"/>
                </a:lnTo>
                <a:lnTo>
                  <a:pt x="602684" y="274125"/>
                </a:lnTo>
                <a:lnTo>
                  <a:pt x="561524" y="294203"/>
                </a:lnTo>
                <a:lnTo>
                  <a:pt x="513860" y="310637"/>
                </a:lnTo>
                <a:lnTo>
                  <a:pt x="460659" y="322956"/>
                </a:lnTo>
                <a:lnTo>
                  <a:pt x="402885" y="330692"/>
                </a:lnTo>
                <a:lnTo>
                  <a:pt x="341503" y="333375"/>
                </a:lnTo>
                <a:lnTo>
                  <a:pt x="280120" y="330692"/>
                </a:lnTo>
                <a:lnTo>
                  <a:pt x="222346" y="322956"/>
                </a:lnTo>
                <a:lnTo>
                  <a:pt x="169145" y="310637"/>
                </a:lnTo>
                <a:lnTo>
                  <a:pt x="121481" y="294203"/>
                </a:lnTo>
                <a:lnTo>
                  <a:pt x="80321" y="274125"/>
                </a:lnTo>
                <a:lnTo>
                  <a:pt x="46627" y="250872"/>
                </a:lnTo>
                <a:lnTo>
                  <a:pt x="5502" y="196715"/>
                </a:lnTo>
                <a:lnTo>
                  <a:pt x="0" y="166750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1" name="object 141"/>
          <p:cNvSpPr/>
          <p:nvPr/>
        </p:nvSpPr>
        <p:spPr>
          <a:xfrm>
            <a:off x="4504944" y="1469135"/>
            <a:ext cx="457200" cy="118872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2" name="object 142"/>
          <p:cNvSpPr txBox="1"/>
          <p:nvPr/>
        </p:nvSpPr>
        <p:spPr>
          <a:xfrm>
            <a:off x="4648580" y="1447545"/>
            <a:ext cx="23812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0</a:t>
            </a:r>
            <a:r>
              <a:rPr dirty="0" sz="1100" spc="-10">
                <a:latin typeface="Calibri"/>
                <a:cs typeface="Calibri"/>
              </a:rPr>
              <a:t>1</a:t>
            </a:r>
            <a:r>
              <a:rPr dirty="0" sz="1100">
                <a:latin typeface="Calibri"/>
                <a:cs typeface="Calibri"/>
              </a:rPr>
              <a:t>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43" name="object 143"/>
          <p:cNvSpPr/>
          <p:nvPr/>
        </p:nvSpPr>
        <p:spPr>
          <a:xfrm>
            <a:off x="1929129" y="2371978"/>
            <a:ext cx="683260" cy="333375"/>
          </a:xfrm>
          <a:custGeom>
            <a:avLst/>
            <a:gdLst/>
            <a:ahLst/>
            <a:cxnLst/>
            <a:rect l="l" t="t" r="r" b="b"/>
            <a:pathLst>
              <a:path w="683260" h="333375">
                <a:moveTo>
                  <a:pt x="0" y="166750"/>
                </a:moveTo>
                <a:lnTo>
                  <a:pt x="21366" y="108573"/>
                </a:lnTo>
                <a:lnTo>
                  <a:pt x="80321" y="59323"/>
                </a:lnTo>
                <a:lnTo>
                  <a:pt x="121481" y="39224"/>
                </a:lnTo>
                <a:lnTo>
                  <a:pt x="169145" y="22770"/>
                </a:lnTo>
                <a:lnTo>
                  <a:pt x="222346" y="10434"/>
                </a:lnTo>
                <a:lnTo>
                  <a:pt x="280120" y="2687"/>
                </a:lnTo>
                <a:lnTo>
                  <a:pt x="341502" y="0"/>
                </a:lnTo>
                <a:lnTo>
                  <a:pt x="402885" y="2687"/>
                </a:lnTo>
                <a:lnTo>
                  <a:pt x="460659" y="10434"/>
                </a:lnTo>
                <a:lnTo>
                  <a:pt x="513860" y="22770"/>
                </a:lnTo>
                <a:lnTo>
                  <a:pt x="561524" y="39224"/>
                </a:lnTo>
                <a:lnTo>
                  <a:pt x="602684" y="59323"/>
                </a:lnTo>
                <a:lnTo>
                  <a:pt x="636378" y="82597"/>
                </a:lnTo>
                <a:lnTo>
                  <a:pt x="677503" y="136782"/>
                </a:lnTo>
                <a:lnTo>
                  <a:pt x="683006" y="166750"/>
                </a:lnTo>
                <a:lnTo>
                  <a:pt x="677503" y="196715"/>
                </a:lnTo>
                <a:lnTo>
                  <a:pt x="636378" y="250872"/>
                </a:lnTo>
                <a:lnTo>
                  <a:pt x="602684" y="274125"/>
                </a:lnTo>
                <a:lnTo>
                  <a:pt x="561524" y="294203"/>
                </a:lnTo>
                <a:lnTo>
                  <a:pt x="513860" y="310637"/>
                </a:lnTo>
                <a:lnTo>
                  <a:pt x="460659" y="322956"/>
                </a:lnTo>
                <a:lnTo>
                  <a:pt x="402885" y="330692"/>
                </a:lnTo>
                <a:lnTo>
                  <a:pt x="341502" y="333375"/>
                </a:lnTo>
                <a:lnTo>
                  <a:pt x="280120" y="330692"/>
                </a:lnTo>
                <a:lnTo>
                  <a:pt x="222346" y="322956"/>
                </a:lnTo>
                <a:lnTo>
                  <a:pt x="169145" y="310637"/>
                </a:lnTo>
                <a:lnTo>
                  <a:pt x="121481" y="294203"/>
                </a:lnTo>
                <a:lnTo>
                  <a:pt x="80321" y="274125"/>
                </a:lnTo>
                <a:lnTo>
                  <a:pt x="46627" y="250872"/>
                </a:lnTo>
                <a:lnTo>
                  <a:pt x="5502" y="196715"/>
                </a:lnTo>
                <a:lnTo>
                  <a:pt x="0" y="166750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4" name="object 144"/>
          <p:cNvSpPr/>
          <p:nvPr/>
        </p:nvSpPr>
        <p:spPr>
          <a:xfrm>
            <a:off x="2042160" y="2479547"/>
            <a:ext cx="457200" cy="118872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5" name="object 145"/>
          <p:cNvSpPr txBox="1"/>
          <p:nvPr/>
        </p:nvSpPr>
        <p:spPr>
          <a:xfrm>
            <a:off x="2185542" y="2457957"/>
            <a:ext cx="23812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1</a:t>
            </a:r>
            <a:r>
              <a:rPr dirty="0" sz="1100" spc="-10">
                <a:latin typeface="Calibri"/>
                <a:cs typeface="Calibri"/>
              </a:rPr>
              <a:t>1</a:t>
            </a:r>
            <a:r>
              <a:rPr dirty="0" sz="1100">
                <a:latin typeface="Calibri"/>
                <a:cs typeface="Calibri"/>
              </a:rPr>
              <a:t>1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46" name="object 146"/>
          <p:cNvSpPr/>
          <p:nvPr/>
        </p:nvSpPr>
        <p:spPr>
          <a:xfrm>
            <a:off x="3219069" y="2705353"/>
            <a:ext cx="683260" cy="333375"/>
          </a:xfrm>
          <a:custGeom>
            <a:avLst/>
            <a:gdLst/>
            <a:ahLst/>
            <a:cxnLst/>
            <a:rect l="l" t="t" r="r" b="b"/>
            <a:pathLst>
              <a:path w="683260" h="333375">
                <a:moveTo>
                  <a:pt x="341376" y="0"/>
                </a:moveTo>
                <a:lnTo>
                  <a:pt x="279997" y="2687"/>
                </a:lnTo>
                <a:lnTo>
                  <a:pt x="222235" y="10434"/>
                </a:lnTo>
                <a:lnTo>
                  <a:pt x="169051" y="22770"/>
                </a:lnTo>
                <a:lnTo>
                  <a:pt x="121407" y="39224"/>
                </a:lnTo>
                <a:lnTo>
                  <a:pt x="80268" y="59323"/>
                </a:lnTo>
                <a:lnTo>
                  <a:pt x="46594" y="82597"/>
                </a:lnTo>
                <a:lnTo>
                  <a:pt x="5498" y="136782"/>
                </a:lnTo>
                <a:lnTo>
                  <a:pt x="0" y="166750"/>
                </a:lnTo>
                <a:lnTo>
                  <a:pt x="5498" y="196715"/>
                </a:lnTo>
                <a:lnTo>
                  <a:pt x="46594" y="250872"/>
                </a:lnTo>
                <a:lnTo>
                  <a:pt x="80268" y="274125"/>
                </a:lnTo>
                <a:lnTo>
                  <a:pt x="121407" y="294203"/>
                </a:lnTo>
                <a:lnTo>
                  <a:pt x="169051" y="310637"/>
                </a:lnTo>
                <a:lnTo>
                  <a:pt x="222235" y="322956"/>
                </a:lnTo>
                <a:lnTo>
                  <a:pt x="279997" y="330692"/>
                </a:lnTo>
                <a:lnTo>
                  <a:pt x="341376" y="333375"/>
                </a:lnTo>
                <a:lnTo>
                  <a:pt x="402791" y="330692"/>
                </a:lnTo>
                <a:lnTo>
                  <a:pt x="460583" y="322956"/>
                </a:lnTo>
                <a:lnTo>
                  <a:pt x="513790" y="310637"/>
                </a:lnTo>
                <a:lnTo>
                  <a:pt x="561449" y="294203"/>
                </a:lnTo>
                <a:lnTo>
                  <a:pt x="602599" y="274125"/>
                </a:lnTo>
                <a:lnTo>
                  <a:pt x="636279" y="250872"/>
                </a:lnTo>
                <a:lnTo>
                  <a:pt x="677380" y="196715"/>
                </a:lnTo>
                <a:lnTo>
                  <a:pt x="682879" y="166750"/>
                </a:lnTo>
                <a:lnTo>
                  <a:pt x="677380" y="136782"/>
                </a:lnTo>
                <a:lnTo>
                  <a:pt x="636279" y="82597"/>
                </a:lnTo>
                <a:lnTo>
                  <a:pt x="602599" y="59323"/>
                </a:lnTo>
                <a:lnTo>
                  <a:pt x="561449" y="39224"/>
                </a:lnTo>
                <a:lnTo>
                  <a:pt x="513790" y="22770"/>
                </a:lnTo>
                <a:lnTo>
                  <a:pt x="460583" y="10434"/>
                </a:lnTo>
                <a:lnTo>
                  <a:pt x="402791" y="2687"/>
                </a:lnTo>
                <a:lnTo>
                  <a:pt x="34137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7" name="object 147"/>
          <p:cNvSpPr/>
          <p:nvPr/>
        </p:nvSpPr>
        <p:spPr>
          <a:xfrm>
            <a:off x="3219069" y="2705353"/>
            <a:ext cx="683260" cy="333375"/>
          </a:xfrm>
          <a:custGeom>
            <a:avLst/>
            <a:gdLst/>
            <a:ahLst/>
            <a:cxnLst/>
            <a:rect l="l" t="t" r="r" b="b"/>
            <a:pathLst>
              <a:path w="683260" h="333375">
                <a:moveTo>
                  <a:pt x="0" y="166750"/>
                </a:moveTo>
                <a:lnTo>
                  <a:pt x="21350" y="108573"/>
                </a:lnTo>
                <a:lnTo>
                  <a:pt x="80268" y="59323"/>
                </a:lnTo>
                <a:lnTo>
                  <a:pt x="121407" y="39224"/>
                </a:lnTo>
                <a:lnTo>
                  <a:pt x="169051" y="22770"/>
                </a:lnTo>
                <a:lnTo>
                  <a:pt x="222235" y="10434"/>
                </a:lnTo>
                <a:lnTo>
                  <a:pt x="279997" y="2687"/>
                </a:lnTo>
                <a:lnTo>
                  <a:pt x="341376" y="0"/>
                </a:lnTo>
                <a:lnTo>
                  <a:pt x="402791" y="2687"/>
                </a:lnTo>
                <a:lnTo>
                  <a:pt x="460583" y="10434"/>
                </a:lnTo>
                <a:lnTo>
                  <a:pt x="513790" y="22770"/>
                </a:lnTo>
                <a:lnTo>
                  <a:pt x="561449" y="39224"/>
                </a:lnTo>
                <a:lnTo>
                  <a:pt x="602599" y="59323"/>
                </a:lnTo>
                <a:lnTo>
                  <a:pt x="636279" y="82597"/>
                </a:lnTo>
                <a:lnTo>
                  <a:pt x="677380" y="136782"/>
                </a:lnTo>
                <a:lnTo>
                  <a:pt x="682879" y="166750"/>
                </a:lnTo>
                <a:lnTo>
                  <a:pt x="677380" y="196715"/>
                </a:lnTo>
                <a:lnTo>
                  <a:pt x="636279" y="250872"/>
                </a:lnTo>
                <a:lnTo>
                  <a:pt x="602599" y="274125"/>
                </a:lnTo>
                <a:lnTo>
                  <a:pt x="561449" y="294203"/>
                </a:lnTo>
                <a:lnTo>
                  <a:pt x="513790" y="310637"/>
                </a:lnTo>
                <a:lnTo>
                  <a:pt x="460583" y="322956"/>
                </a:lnTo>
                <a:lnTo>
                  <a:pt x="402791" y="330692"/>
                </a:lnTo>
                <a:lnTo>
                  <a:pt x="341376" y="333375"/>
                </a:lnTo>
                <a:lnTo>
                  <a:pt x="279997" y="330692"/>
                </a:lnTo>
                <a:lnTo>
                  <a:pt x="222235" y="322956"/>
                </a:lnTo>
                <a:lnTo>
                  <a:pt x="169051" y="310637"/>
                </a:lnTo>
                <a:lnTo>
                  <a:pt x="121407" y="294203"/>
                </a:lnTo>
                <a:lnTo>
                  <a:pt x="80268" y="274125"/>
                </a:lnTo>
                <a:lnTo>
                  <a:pt x="46594" y="250872"/>
                </a:lnTo>
                <a:lnTo>
                  <a:pt x="5498" y="196715"/>
                </a:lnTo>
                <a:lnTo>
                  <a:pt x="0" y="166750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8" name="object 148"/>
          <p:cNvSpPr/>
          <p:nvPr/>
        </p:nvSpPr>
        <p:spPr>
          <a:xfrm>
            <a:off x="3331464" y="2811779"/>
            <a:ext cx="457200" cy="118872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9" name="object 149"/>
          <p:cNvSpPr txBox="1"/>
          <p:nvPr/>
        </p:nvSpPr>
        <p:spPr>
          <a:xfrm>
            <a:off x="3474846" y="2790189"/>
            <a:ext cx="23812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1</a:t>
            </a:r>
            <a:r>
              <a:rPr dirty="0" sz="1100" spc="-10">
                <a:latin typeface="Calibri"/>
                <a:cs typeface="Calibri"/>
              </a:rPr>
              <a:t>1</a:t>
            </a:r>
            <a:r>
              <a:rPr dirty="0" sz="1100">
                <a:latin typeface="Calibri"/>
                <a:cs typeface="Calibri"/>
              </a:rPr>
              <a:t>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50" name="object 150"/>
          <p:cNvSpPr/>
          <p:nvPr/>
        </p:nvSpPr>
        <p:spPr>
          <a:xfrm>
            <a:off x="5536819" y="2276728"/>
            <a:ext cx="683260" cy="333375"/>
          </a:xfrm>
          <a:custGeom>
            <a:avLst/>
            <a:gdLst/>
            <a:ahLst/>
            <a:cxnLst/>
            <a:rect l="l" t="t" r="r" b="b"/>
            <a:pathLst>
              <a:path w="683260" h="333375">
                <a:moveTo>
                  <a:pt x="341502" y="0"/>
                </a:moveTo>
                <a:lnTo>
                  <a:pt x="280120" y="2687"/>
                </a:lnTo>
                <a:lnTo>
                  <a:pt x="222346" y="10434"/>
                </a:lnTo>
                <a:lnTo>
                  <a:pt x="169145" y="22770"/>
                </a:lnTo>
                <a:lnTo>
                  <a:pt x="121481" y="39224"/>
                </a:lnTo>
                <a:lnTo>
                  <a:pt x="80321" y="59323"/>
                </a:lnTo>
                <a:lnTo>
                  <a:pt x="46627" y="82597"/>
                </a:lnTo>
                <a:lnTo>
                  <a:pt x="5502" y="136782"/>
                </a:lnTo>
                <a:lnTo>
                  <a:pt x="0" y="166750"/>
                </a:lnTo>
                <a:lnTo>
                  <a:pt x="5502" y="196715"/>
                </a:lnTo>
                <a:lnTo>
                  <a:pt x="46627" y="250872"/>
                </a:lnTo>
                <a:lnTo>
                  <a:pt x="80321" y="274125"/>
                </a:lnTo>
                <a:lnTo>
                  <a:pt x="121481" y="294203"/>
                </a:lnTo>
                <a:lnTo>
                  <a:pt x="169145" y="310637"/>
                </a:lnTo>
                <a:lnTo>
                  <a:pt x="222346" y="322956"/>
                </a:lnTo>
                <a:lnTo>
                  <a:pt x="280120" y="330692"/>
                </a:lnTo>
                <a:lnTo>
                  <a:pt x="341502" y="333375"/>
                </a:lnTo>
                <a:lnTo>
                  <a:pt x="402885" y="330692"/>
                </a:lnTo>
                <a:lnTo>
                  <a:pt x="460659" y="322956"/>
                </a:lnTo>
                <a:lnTo>
                  <a:pt x="513860" y="310637"/>
                </a:lnTo>
                <a:lnTo>
                  <a:pt x="561524" y="294203"/>
                </a:lnTo>
                <a:lnTo>
                  <a:pt x="602684" y="274125"/>
                </a:lnTo>
                <a:lnTo>
                  <a:pt x="636378" y="250872"/>
                </a:lnTo>
                <a:lnTo>
                  <a:pt x="677503" y="196715"/>
                </a:lnTo>
                <a:lnTo>
                  <a:pt x="683005" y="166750"/>
                </a:lnTo>
                <a:lnTo>
                  <a:pt x="677503" y="136782"/>
                </a:lnTo>
                <a:lnTo>
                  <a:pt x="636378" y="82597"/>
                </a:lnTo>
                <a:lnTo>
                  <a:pt x="602684" y="59323"/>
                </a:lnTo>
                <a:lnTo>
                  <a:pt x="561524" y="39224"/>
                </a:lnTo>
                <a:lnTo>
                  <a:pt x="513860" y="22770"/>
                </a:lnTo>
                <a:lnTo>
                  <a:pt x="460659" y="10434"/>
                </a:lnTo>
                <a:lnTo>
                  <a:pt x="402885" y="2687"/>
                </a:lnTo>
                <a:lnTo>
                  <a:pt x="34150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1" name="object 151"/>
          <p:cNvSpPr/>
          <p:nvPr/>
        </p:nvSpPr>
        <p:spPr>
          <a:xfrm>
            <a:off x="5536819" y="2276728"/>
            <a:ext cx="683260" cy="333375"/>
          </a:xfrm>
          <a:custGeom>
            <a:avLst/>
            <a:gdLst/>
            <a:ahLst/>
            <a:cxnLst/>
            <a:rect l="l" t="t" r="r" b="b"/>
            <a:pathLst>
              <a:path w="683260" h="333375">
                <a:moveTo>
                  <a:pt x="0" y="166750"/>
                </a:moveTo>
                <a:lnTo>
                  <a:pt x="21366" y="108573"/>
                </a:lnTo>
                <a:lnTo>
                  <a:pt x="80321" y="59323"/>
                </a:lnTo>
                <a:lnTo>
                  <a:pt x="121481" y="39224"/>
                </a:lnTo>
                <a:lnTo>
                  <a:pt x="169145" y="22770"/>
                </a:lnTo>
                <a:lnTo>
                  <a:pt x="222346" y="10434"/>
                </a:lnTo>
                <a:lnTo>
                  <a:pt x="280120" y="2687"/>
                </a:lnTo>
                <a:lnTo>
                  <a:pt x="341502" y="0"/>
                </a:lnTo>
                <a:lnTo>
                  <a:pt x="402885" y="2687"/>
                </a:lnTo>
                <a:lnTo>
                  <a:pt x="460659" y="10434"/>
                </a:lnTo>
                <a:lnTo>
                  <a:pt x="513860" y="22770"/>
                </a:lnTo>
                <a:lnTo>
                  <a:pt x="561524" y="39224"/>
                </a:lnTo>
                <a:lnTo>
                  <a:pt x="602684" y="59323"/>
                </a:lnTo>
                <a:lnTo>
                  <a:pt x="636378" y="82597"/>
                </a:lnTo>
                <a:lnTo>
                  <a:pt x="677503" y="136782"/>
                </a:lnTo>
                <a:lnTo>
                  <a:pt x="683005" y="166750"/>
                </a:lnTo>
                <a:lnTo>
                  <a:pt x="677503" y="196715"/>
                </a:lnTo>
                <a:lnTo>
                  <a:pt x="636378" y="250872"/>
                </a:lnTo>
                <a:lnTo>
                  <a:pt x="602684" y="274125"/>
                </a:lnTo>
                <a:lnTo>
                  <a:pt x="561524" y="294203"/>
                </a:lnTo>
                <a:lnTo>
                  <a:pt x="513860" y="310637"/>
                </a:lnTo>
                <a:lnTo>
                  <a:pt x="460659" y="322956"/>
                </a:lnTo>
                <a:lnTo>
                  <a:pt x="402885" y="330692"/>
                </a:lnTo>
                <a:lnTo>
                  <a:pt x="341502" y="333375"/>
                </a:lnTo>
                <a:lnTo>
                  <a:pt x="280120" y="330692"/>
                </a:lnTo>
                <a:lnTo>
                  <a:pt x="222346" y="322956"/>
                </a:lnTo>
                <a:lnTo>
                  <a:pt x="169145" y="310637"/>
                </a:lnTo>
                <a:lnTo>
                  <a:pt x="121481" y="294203"/>
                </a:lnTo>
                <a:lnTo>
                  <a:pt x="80321" y="274125"/>
                </a:lnTo>
                <a:lnTo>
                  <a:pt x="46627" y="250872"/>
                </a:lnTo>
                <a:lnTo>
                  <a:pt x="5502" y="196715"/>
                </a:lnTo>
                <a:lnTo>
                  <a:pt x="0" y="166750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2" name="object 152"/>
          <p:cNvSpPr/>
          <p:nvPr/>
        </p:nvSpPr>
        <p:spPr>
          <a:xfrm>
            <a:off x="5649467" y="2383535"/>
            <a:ext cx="457200" cy="118872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3" name="object 153"/>
          <p:cNvSpPr txBox="1"/>
          <p:nvPr/>
        </p:nvSpPr>
        <p:spPr>
          <a:xfrm>
            <a:off x="5793485" y="2361945"/>
            <a:ext cx="23812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1</a:t>
            </a:r>
            <a:r>
              <a:rPr dirty="0" sz="1100" spc="-10">
                <a:latin typeface="Calibri"/>
                <a:cs typeface="Calibri"/>
              </a:rPr>
              <a:t>0</a:t>
            </a:r>
            <a:r>
              <a:rPr dirty="0" sz="1100">
                <a:latin typeface="Calibri"/>
                <a:cs typeface="Calibri"/>
              </a:rPr>
              <a:t>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54" name="object 154"/>
          <p:cNvSpPr/>
          <p:nvPr/>
        </p:nvSpPr>
        <p:spPr>
          <a:xfrm>
            <a:off x="4553839" y="2705353"/>
            <a:ext cx="683260" cy="333375"/>
          </a:xfrm>
          <a:custGeom>
            <a:avLst/>
            <a:gdLst/>
            <a:ahLst/>
            <a:cxnLst/>
            <a:rect l="l" t="t" r="r" b="b"/>
            <a:pathLst>
              <a:path w="683260" h="333375">
                <a:moveTo>
                  <a:pt x="341502" y="0"/>
                </a:moveTo>
                <a:lnTo>
                  <a:pt x="280120" y="2687"/>
                </a:lnTo>
                <a:lnTo>
                  <a:pt x="222346" y="10434"/>
                </a:lnTo>
                <a:lnTo>
                  <a:pt x="169145" y="22770"/>
                </a:lnTo>
                <a:lnTo>
                  <a:pt x="121481" y="39224"/>
                </a:lnTo>
                <a:lnTo>
                  <a:pt x="80321" y="59323"/>
                </a:lnTo>
                <a:lnTo>
                  <a:pt x="46627" y="82597"/>
                </a:lnTo>
                <a:lnTo>
                  <a:pt x="5502" y="136782"/>
                </a:lnTo>
                <a:lnTo>
                  <a:pt x="0" y="166750"/>
                </a:lnTo>
                <a:lnTo>
                  <a:pt x="5502" y="196715"/>
                </a:lnTo>
                <a:lnTo>
                  <a:pt x="46627" y="250872"/>
                </a:lnTo>
                <a:lnTo>
                  <a:pt x="80321" y="274125"/>
                </a:lnTo>
                <a:lnTo>
                  <a:pt x="121481" y="294203"/>
                </a:lnTo>
                <a:lnTo>
                  <a:pt x="169145" y="310637"/>
                </a:lnTo>
                <a:lnTo>
                  <a:pt x="222346" y="322956"/>
                </a:lnTo>
                <a:lnTo>
                  <a:pt x="280120" y="330692"/>
                </a:lnTo>
                <a:lnTo>
                  <a:pt x="341502" y="333375"/>
                </a:lnTo>
                <a:lnTo>
                  <a:pt x="402885" y="330692"/>
                </a:lnTo>
                <a:lnTo>
                  <a:pt x="460659" y="322956"/>
                </a:lnTo>
                <a:lnTo>
                  <a:pt x="513860" y="310637"/>
                </a:lnTo>
                <a:lnTo>
                  <a:pt x="561524" y="294203"/>
                </a:lnTo>
                <a:lnTo>
                  <a:pt x="602684" y="274125"/>
                </a:lnTo>
                <a:lnTo>
                  <a:pt x="636378" y="250872"/>
                </a:lnTo>
                <a:lnTo>
                  <a:pt x="677503" y="196715"/>
                </a:lnTo>
                <a:lnTo>
                  <a:pt x="683006" y="166750"/>
                </a:lnTo>
                <a:lnTo>
                  <a:pt x="677503" y="136782"/>
                </a:lnTo>
                <a:lnTo>
                  <a:pt x="636378" y="82597"/>
                </a:lnTo>
                <a:lnTo>
                  <a:pt x="602684" y="59323"/>
                </a:lnTo>
                <a:lnTo>
                  <a:pt x="561524" y="39224"/>
                </a:lnTo>
                <a:lnTo>
                  <a:pt x="513860" y="22770"/>
                </a:lnTo>
                <a:lnTo>
                  <a:pt x="460659" y="10434"/>
                </a:lnTo>
                <a:lnTo>
                  <a:pt x="402885" y="2687"/>
                </a:lnTo>
                <a:lnTo>
                  <a:pt x="34150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5" name="object 155"/>
          <p:cNvSpPr/>
          <p:nvPr/>
        </p:nvSpPr>
        <p:spPr>
          <a:xfrm>
            <a:off x="4553839" y="2705353"/>
            <a:ext cx="683260" cy="333375"/>
          </a:xfrm>
          <a:custGeom>
            <a:avLst/>
            <a:gdLst/>
            <a:ahLst/>
            <a:cxnLst/>
            <a:rect l="l" t="t" r="r" b="b"/>
            <a:pathLst>
              <a:path w="683260" h="333375">
                <a:moveTo>
                  <a:pt x="0" y="166750"/>
                </a:moveTo>
                <a:lnTo>
                  <a:pt x="21366" y="108573"/>
                </a:lnTo>
                <a:lnTo>
                  <a:pt x="80321" y="59323"/>
                </a:lnTo>
                <a:lnTo>
                  <a:pt x="121481" y="39224"/>
                </a:lnTo>
                <a:lnTo>
                  <a:pt x="169145" y="22770"/>
                </a:lnTo>
                <a:lnTo>
                  <a:pt x="222346" y="10434"/>
                </a:lnTo>
                <a:lnTo>
                  <a:pt x="280120" y="2687"/>
                </a:lnTo>
                <a:lnTo>
                  <a:pt x="341502" y="0"/>
                </a:lnTo>
                <a:lnTo>
                  <a:pt x="402885" y="2687"/>
                </a:lnTo>
                <a:lnTo>
                  <a:pt x="460659" y="10434"/>
                </a:lnTo>
                <a:lnTo>
                  <a:pt x="513860" y="22770"/>
                </a:lnTo>
                <a:lnTo>
                  <a:pt x="561524" y="39224"/>
                </a:lnTo>
                <a:lnTo>
                  <a:pt x="602684" y="59323"/>
                </a:lnTo>
                <a:lnTo>
                  <a:pt x="636378" y="82597"/>
                </a:lnTo>
                <a:lnTo>
                  <a:pt x="677503" y="136782"/>
                </a:lnTo>
                <a:lnTo>
                  <a:pt x="683006" y="166750"/>
                </a:lnTo>
                <a:lnTo>
                  <a:pt x="677503" y="196715"/>
                </a:lnTo>
                <a:lnTo>
                  <a:pt x="636378" y="250872"/>
                </a:lnTo>
                <a:lnTo>
                  <a:pt x="602684" y="274125"/>
                </a:lnTo>
                <a:lnTo>
                  <a:pt x="561524" y="294203"/>
                </a:lnTo>
                <a:lnTo>
                  <a:pt x="513860" y="310637"/>
                </a:lnTo>
                <a:lnTo>
                  <a:pt x="460659" y="322956"/>
                </a:lnTo>
                <a:lnTo>
                  <a:pt x="402885" y="330692"/>
                </a:lnTo>
                <a:lnTo>
                  <a:pt x="341502" y="333375"/>
                </a:lnTo>
                <a:lnTo>
                  <a:pt x="280120" y="330692"/>
                </a:lnTo>
                <a:lnTo>
                  <a:pt x="222346" y="322956"/>
                </a:lnTo>
                <a:lnTo>
                  <a:pt x="169145" y="310637"/>
                </a:lnTo>
                <a:lnTo>
                  <a:pt x="121481" y="294203"/>
                </a:lnTo>
                <a:lnTo>
                  <a:pt x="80321" y="274125"/>
                </a:lnTo>
                <a:lnTo>
                  <a:pt x="46627" y="250872"/>
                </a:lnTo>
                <a:lnTo>
                  <a:pt x="5502" y="196715"/>
                </a:lnTo>
                <a:lnTo>
                  <a:pt x="0" y="166750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6" name="object 156"/>
          <p:cNvSpPr/>
          <p:nvPr/>
        </p:nvSpPr>
        <p:spPr>
          <a:xfrm>
            <a:off x="4666488" y="2811779"/>
            <a:ext cx="457200" cy="118872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7" name="object 157"/>
          <p:cNvSpPr txBox="1"/>
          <p:nvPr/>
        </p:nvSpPr>
        <p:spPr>
          <a:xfrm>
            <a:off x="4810125" y="2790189"/>
            <a:ext cx="23812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1</a:t>
            </a:r>
            <a:r>
              <a:rPr dirty="0" sz="1100" spc="-10">
                <a:latin typeface="Calibri"/>
                <a:cs typeface="Calibri"/>
              </a:rPr>
              <a:t>0</a:t>
            </a:r>
            <a:r>
              <a:rPr dirty="0" sz="1100">
                <a:latin typeface="Calibri"/>
                <a:cs typeface="Calibri"/>
              </a:rPr>
              <a:t>1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58" name="object 158"/>
          <p:cNvSpPr/>
          <p:nvPr/>
        </p:nvSpPr>
        <p:spPr>
          <a:xfrm>
            <a:off x="2830702" y="1558543"/>
            <a:ext cx="182499" cy="76581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9" name="object 159"/>
          <p:cNvSpPr/>
          <p:nvPr/>
        </p:nvSpPr>
        <p:spPr>
          <a:xfrm>
            <a:off x="3991102" y="1467103"/>
            <a:ext cx="292100" cy="76200"/>
          </a:xfrm>
          <a:custGeom>
            <a:avLst/>
            <a:gdLst/>
            <a:ahLst/>
            <a:cxnLst/>
            <a:rect l="l" t="t" r="r" b="b"/>
            <a:pathLst>
              <a:path w="292100" h="76200">
                <a:moveTo>
                  <a:pt x="215900" y="0"/>
                </a:moveTo>
                <a:lnTo>
                  <a:pt x="215900" y="76200"/>
                </a:lnTo>
                <a:lnTo>
                  <a:pt x="279400" y="44450"/>
                </a:lnTo>
                <a:lnTo>
                  <a:pt x="228600" y="44450"/>
                </a:lnTo>
                <a:lnTo>
                  <a:pt x="228600" y="31750"/>
                </a:lnTo>
                <a:lnTo>
                  <a:pt x="279400" y="31750"/>
                </a:lnTo>
                <a:lnTo>
                  <a:pt x="215900" y="0"/>
                </a:lnTo>
                <a:close/>
              </a:path>
              <a:path w="292100" h="76200">
                <a:moveTo>
                  <a:pt x="215900" y="31750"/>
                </a:moveTo>
                <a:lnTo>
                  <a:pt x="0" y="31750"/>
                </a:lnTo>
                <a:lnTo>
                  <a:pt x="0" y="44450"/>
                </a:lnTo>
                <a:lnTo>
                  <a:pt x="215900" y="44450"/>
                </a:lnTo>
                <a:lnTo>
                  <a:pt x="215900" y="31750"/>
                </a:lnTo>
                <a:close/>
              </a:path>
              <a:path w="292100" h="76200">
                <a:moveTo>
                  <a:pt x="279400" y="31750"/>
                </a:moveTo>
                <a:lnTo>
                  <a:pt x="228600" y="31750"/>
                </a:lnTo>
                <a:lnTo>
                  <a:pt x="228600" y="44450"/>
                </a:lnTo>
                <a:lnTo>
                  <a:pt x="279400" y="44450"/>
                </a:lnTo>
                <a:lnTo>
                  <a:pt x="292100" y="38100"/>
                </a:lnTo>
                <a:lnTo>
                  <a:pt x="27940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0" name="object 160"/>
          <p:cNvSpPr/>
          <p:nvPr/>
        </p:nvSpPr>
        <p:spPr>
          <a:xfrm>
            <a:off x="1917954" y="2019553"/>
            <a:ext cx="71500" cy="145160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1" name="object 161"/>
          <p:cNvSpPr/>
          <p:nvPr/>
        </p:nvSpPr>
        <p:spPr>
          <a:xfrm>
            <a:off x="5977128" y="2036063"/>
            <a:ext cx="73406" cy="145415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2" name="object 162"/>
          <p:cNvSpPr/>
          <p:nvPr/>
        </p:nvSpPr>
        <p:spPr>
          <a:xfrm>
            <a:off x="5145785" y="1613534"/>
            <a:ext cx="195706" cy="83947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3" name="object 163"/>
          <p:cNvSpPr/>
          <p:nvPr/>
        </p:nvSpPr>
        <p:spPr>
          <a:xfrm>
            <a:off x="4151884" y="2867278"/>
            <a:ext cx="293370" cy="76200"/>
          </a:xfrm>
          <a:custGeom>
            <a:avLst/>
            <a:gdLst/>
            <a:ahLst/>
            <a:cxnLst/>
            <a:rect l="l" t="t" r="r" b="b"/>
            <a:pathLst>
              <a:path w="293370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44450"/>
                </a:lnTo>
                <a:lnTo>
                  <a:pt x="63500" y="44450"/>
                </a:lnTo>
                <a:lnTo>
                  <a:pt x="63500" y="31750"/>
                </a:lnTo>
                <a:lnTo>
                  <a:pt x="76200" y="31750"/>
                </a:lnTo>
                <a:lnTo>
                  <a:pt x="76200" y="0"/>
                </a:lnTo>
                <a:close/>
              </a:path>
              <a:path w="293370" h="76200">
                <a:moveTo>
                  <a:pt x="76200" y="31750"/>
                </a:moveTo>
                <a:lnTo>
                  <a:pt x="63500" y="31750"/>
                </a:lnTo>
                <a:lnTo>
                  <a:pt x="63500" y="44450"/>
                </a:lnTo>
                <a:lnTo>
                  <a:pt x="76200" y="44450"/>
                </a:lnTo>
                <a:lnTo>
                  <a:pt x="76200" y="31750"/>
                </a:lnTo>
                <a:close/>
              </a:path>
              <a:path w="293370" h="76200">
                <a:moveTo>
                  <a:pt x="292988" y="31750"/>
                </a:moveTo>
                <a:lnTo>
                  <a:pt x="76200" y="31750"/>
                </a:lnTo>
                <a:lnTo>
                  <a:pt x="76200" y="44450"/>
                </a:lnTo>
                <a:lnTo>
                  <a:pt x="292988" y="44450"/>
                </a:lnTo>
                <a:lnTo>
                  <a:pt x="292988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4" name="object 164"/>
          <p:cNvSpPr/>
          <p:nvPr/>
        </p:nvSpPr>
        <p:spPr>
          <a:xfrm>
            <a:off x="2638044" y="2729356"/>
            <a:ext cx="314325" cy="115570"/>
          </a:xfrm>
          <a:custGeom>
            <a:avLst/>
            <a:gdLst/>
            <a:ahLst/>
            <a:cxnLst/>
            <a:rect l="l" t="t" r="r" b="b"/>
            <a:pathLst>
              <a:path w="314325" h="115569">
                <a:moveTo>
                  <a:pt x="74691" y="30357"/>
                </a:moveTo>
                <a:lnTo>
                  <a:pt x="71013" y="42423"/>
                </a:lnTo>
                <a:lnTo>
                  <a:pt x="310261" y="115443"/>
                </a:lnTo>
                <a:lnTo>
                  <a:pt x="313944" y="103377"/>
                </a:lnTo>
                <a:lnTo>
                  <a:pt x="74691" y="30357"/>
                </a:lnTo>
                <a:close/>
              </a:path>
              <a:path w="314325" h="115569">
                <a:moveTo>
                  <a:pt x="83947" y="0"/>
                </a:moveTo>
                <a:lnTo>
                  <a:pt x="0" y="14097"/>
                </a:lnTo>
                <a:lnTo>
                  <a:pt x="61722" y="72898"/>
                </a:lnTo>
                <a:lnTo>
                  <a:pt x="71013" y="42423"/>
                </a:lnTo>
                <a:lnTo>
                  <a:pt x="58928" y="38734"/>
                </a:lnTo>
                <a:lnTo>
                  <a:pt x="62611" y="26670"/>
                </a:lnTo>
                <a:lnTo>
                  <a:pt x="75815" y="26670"/>
                </a:lnTo>
                <a:lnTo>
                  <a:pt x="83947" y="0"/>
                </a:lnTo>
                <a:close/>
              </a:path>
              <a:path w="314325" h="115569">
                <a:moveTo>
                  <a:pt x="62611" y="26670"/>
                </a:moveTo>
                <a:lnTo>
                  <a:pt x="58928" y="38734"/>
                </a:lnTo>
                <a:lnTo>
                  <a:pt x="71013" y="42423"/>
                </a:lnTo>
                <a:lnTo>
                  <a:pt x="74691" y="30357"/>
                </a:lnTo>
                <a:lnTo>
                  <a:pt x="62611" y="26670"/>
                </a:lnTo>
                <a:close/>
              </a:path>
              <a:path w="314325" h="115569">
                <a:moveTo>
                  <a:pt x="75815" y="26670"/>
                </a:moveTo>
                <a:lnTo>
                  <a:pt x="62611" y="26670"/>
                </a:lnTo>
                <a:lnTo>
                  <a:pt x="74691" y="30357"/>
                </a:lnTo>
                <a:lnTo>
                  <a:pt x="75815" y="2667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5" name="object 165"/>
          <p:cNvSpPr/>
          <p:nvPr/>
        </p:nvSpPr>
        <p:spPr>
          <a:xfrm>
            <a:off x="5271389" y="2680461"/>
            <a:ext cx="243586" cy="109093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6" name="object 166"/>
          <p:cNvSpPr/>
          <p:nvPr/>
        </p:nvSpPr>
        <p:spPr>
          <a:xfrm>
            <a:off x="1927860" y="6175247"/>
            <a:ext cx="4125467" cy="204215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7" name="object 167"/>
          <p:cNvSpPr txBox="1"/>
          <p:nvPr/>
        </p:nvSpPr>
        <p:spPr>
          <a:xfrm>
            <a:off x="1129080" y="6016622"/>
            <a:ext cx="5306060" cy="3340735"/>
          </a:xfrm>
          <a:prstGeom prst="rect">
            <a:avLst/>
          </a:prstGeom>
        </p:spPr>
        <p:txBody>
          <a:bodyPr wrap="square" lIns="0" tIns="146050" rIns="0" bIns="0" rtlCol="0" vert="horz">
            <a:spAutoFit/>
          </a:bodyPr>
          <a:lstStyle/>
          <a:p>
            <a:pPr marL="1136015">
              <a:lnSpc>
                <a:spcPct val="100000"/>
              </a:lnSpc>
              <a:spcBef>
                <a:spcPts val="1150"/>
              </a:spcBef>
            </a:pPr>
            <a:r>
              <a:rPr dirty="0" sz="1400" spc="-5">
                <a:latin typeface="Calibri"/>
                <a:cs typeface="Calibri"/>
              </a:rPr>
              <a:t>Fig </a:t>
            </a:r>
            <a:r>
              <a:rPr dirty="0" sz="1400">
                <a:latin typeface="Calibri"/>
                <a:cs typeface="Calibri"/>
              </a:rPr>
              <a:t>11 </a:t>
            </a:r>
            <a:r>
              <a:rPr dirty="0" sz="1450" spc="-20" b="1" i="1">
                <a:latin typeface="Cambria Math"/>
                <a:cs typeface="Cambria Math"/>
              </a:rPr>
              <a:t>3bits SR </a:t>
            </a:r>
            <a:r>
              <a:rPr dirty="0" sz="1400" spc="-5">
                <a:latin typeface="Cambria Math"/>
                <a:cs typeface="Cambria Math"/>
              </a:rPr>
              <a:t>synchronous </a:t>
            </a:r>
            <a:r>
              <a:rPr dirty="0" sz="1400">
                <a:latin typeface="Cambria Math"/>
                <a:cs typeface="Cambria Math"/>
              </a:rPr>
              <a:t>up </a:t>
            </a:r>
            <a:r>
              <a:rPr dirty="0" sz="1400" spc="-5">
                <a:latin typeface="Cambria Math"/>
                <a:cs typeface="Cambria Math"/>
              </a:rPr>
              <a:t>counter</a:t>
            </a:r>
            <a:r>
              <a:rPr dirty="0" sz="1400" spc="-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using</a:t>
            </a:r>
            <a:endParaRPr sz="1400">
              <a:latin typeface="Cambria Math"/>
              <a:cs typeface="Cambria Math"/>
            </a:endParaRPr>
          </a:p>
          <a:p>
            <a:pPr marL="12700" marR="5080">
              <a:lnSpc>
                <a:spcPct val="149800"/>
              </a:lnSpc>
              <a:spcBef>
                <a:spcPts val="190"/>
              </a:spcBef>
            </a:pPr>
            <a:r>
              <a:rPr dirty="0" sz="1400" spc="-5">
                <a:latin typeface="Calibri"/>
                <a:cs typeface="Calibri"/>
              </a:rPr>
              <a:t>HW</a:t>
            </a:r>
            <a:r>
              <a:rPr dirty="0" baseline="-12345" sz="1350" spc="-7">
                <a:latin typeface="Calibri"/>
                <a:cs typeface="Calibri"/>
              </a:rPr>
              <a:t>7</a:t>
            </a:r>
            <a:r>
              <a:rPr dirty="0" sz="1400" spc="-5">
                <a:latin typeface="Calibri"/>
                <a:cs typeface="Calibri"/>
              </a:rPr>
              <a:t>: </a:t>
            </a:r>
            <a:r>
              <a:rPr dirty="0" sz="1400">
                <a:latin typeface="Calibri"/>
                <a:cs typeface="Calibri"/>
              </a:rPr>
              <a:t>design a </a:t>
            </a:r>
            <a:r>
              <a:rPr dirty="0" sz="1400" spc="-5">
                <a:latin typeface="Calibri"/>
                <a:cs typeface="Calibri"/>
              </a:rPr>
              <a:t>synchronous </a:t>
            </a:r>
            <a:r>
              <a:rPr dirty="0" sz="1400" spc="-15">
                <a:latin typeface="Calibri"/>
                <a:cs typeface="Calibri"/>
              </a:rPr>
              <a:t>(</a:t>
            </a:r>
            <a:r>
              <a:rPr dirty="0" sz="1450" spc="-15" b="1" i="1">
                <a:latin typeface="Cambria Math"/>
                <a:cs typeface="Cambria Math"/>
              </a:rPr>
              <a:t>4bits</a:t>
            </a:r>
            <a:r>
              <a:rPr dirty="0" sz="1400" spc="-15">
                <a:latin typeface="Calibri"/>
                <a:cs typeface="Calibri"/>
              </a:rPr>
              <a:t>) </a:t>
            </a:r>
            <a:r>
              <a:rPr dirty="0" sz="1400" spc="-5">
                <a:latin typeface="Calibri"/>
                <a:cs typeface="Calibri"/>
              </a:rPr>
              <a:t>down counter using </a:t>
            </a:r>
            <a:r>
              <a:rPr dirty="0" sz="1450" spc="-15" b="1" i="1">
                <a:latin typeface="Cambria Math"/>
                <a:cs typeface="Cambria Math"/>
              </a:rPr>
              <a:t>D </a:t>
            </a:r>
            <a:r>
              <a:rPr dirty="0" sz="1400" spc="-5">
                <a:latin typeface="Calibri"/>
                <a:cs typeface="Calibri"/>
              </a:rPr>
              <a:t>flip-flops with  negative edge clock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pulse.</a:t>
            </a:r>
            <a:endParaRPr sz="1400">
              <a:latin typeface="Calibri"/>
              <a:cs typeface="Calibri"/>
            </a:endParaRPr>
          </a:p>
          <a:p>
            <a:pPr marL="12700" marR="6350">
              <a:lnSpc>
                <a:spcPts val="2570"/>
              </a:lnSpc>
              <a:spcBef>
                <a:spcPts val="229"/>
              </a:spcBef>
            </a:pPr>
            <a:r>
              <a:rPr dirty="0" sz="1400" spc="-5">
                <a:latin typeface="Calibri"/>
                <a:cs typeface="Calibri"/>
              </a:rPr>
              <a:t>HW</a:t>
            </a:r>
            <a:r>
              <a:rPr dirty="0" baseline="-12345" sz="1350" spc="-7">
                <a:latin typeface="Calibri"/>
                <a:cs typeface="Calibri"/>
              </a:rPr>
              <a:t>8</a:t>
            </a:r>
            <a:r>
              <a:rPr dirty="0" sz="1400" spc="-5">
                <a:latin typeface="Calibri"/>
                <a:cs typeface="Calibri"/>
              </a:rPr>
              <a:t>: </a:t>
            </a:r>
            <a:r>
              <a:rPr dirty="0" sz="1400">
                <a:latin typeface="Calibri"/>
                <a:cs typeface="Calibri"/>
              </a:rPr>
              <a:t>design </a:t>
            </a:r>
            <a:r>
              <a:rPr dirty="0" sz="1400" spc="-15">
                <a:latin typeface="Calibri"/>
                <a:cs typeface="Calibri"/>
              </a:rPr>
              <a:t>(</a:t>
            </a:r>
            <a:r>
              <a:rPr dirty="0" sz="1450" spc="-15" b="1" i="1">
                <a:latin typeface="Cambria Math"/>
                <a:cs typeface="Cambria Math"/>
              </a:rPr>
              <a:t>2bits</a:t>
            </a:r>
            <a:r>
              <a:rPr dirty="0" sz="1400" spc="-15">
                <a:latin typeface="Calibri"/>
                <a:cs typeface="Calibri"/>
              </a:rPr>
              <a:t>) </a:t>
            </a:r>
            <a:r>
              <a:rPr dirty="0" sz="1400" spc="-5">
                <a:latin typeface="Calibri"/>
                <a:cs typeface="Calibri"/>
              </a:rPr>
              <a:t>up-down counter using </a:t>
            </a:r>
            <a:r>
              <a:rPr dirty="0" sz="1450" spc="-20" b="1" i="1">
                <a:latin typeface="Cambria Math"/>
                <a:cs typeface="Cambria Math"/>
              </a:rPr>
              <a:t>JK </a:t>
            </a:r>
            <a:r>
              <a:rPr dirty="0" sz="1400" spc="-5">
                <a:latin typeface="Calibri"/>
                <a:cs typeface="Calibri"/>
              </a:rPr>
              <a:t>flip-flops with positive  edge clock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pulse.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90"/>
              </a:spcBef>
            </a:pPr>
            <a:r>
              <a:rPr dirty="0" sz="1400" spc="-5">
                <a:latin typeface="Calibri"/>
                <a:cs typeface="Calibri"/>
              </a:rPr>
              <a:t>HW</a:t>
            </a:r>
            <a:r>
              <a:rPr dirty="0" baseline="-12345" sz="1350" spc="-7">
                <a:latin typeface="Calibri"/>
                <a:cs typeface="Calibri"/>
              </a:rPr>
              <a:t>9</a:t>
            </a:r>
            <a:r>
              <a:rPr dirty="0" sz="1400" spc="-5">
                <a:latin typeface="Calibri"/>
                <a:cs typeface="Calibri"/>
              </a:rPr>
              <a:t>: using </a:t>
            </a:r>
            <a:r>
              <a:rPr dirty="0" sz="1450" spc="-15" b="1" i="1">
                <a:latin typeface="Cambria Math"/>
                <a:cs typeface="Cambria Math"/>
              </a:rPr>
              <a:t>T </a:t>
            </a:r>
            <a:r>
              <a:rPr dirty="0" sz="1400" spc="-5">
                <a:latin typeface="Calibri"/>
                <a:cs typeface="Calibri"/>
              </a:rPr>
              <a:t>flip-flops </a:t>
            </a:r>
            <a:r>
              <a:rPr dirty="0" sz="1400">
                <a:latin typeface="Calibri"/>
                <a:cs typeface="Calibri"/>
              </a:rPr>
              <a:t>to design </a:t>
            </a:r>
            <a:r>
              <a:rPr dirty="0" sz="1400" spc="-15">
                <a:latin typeface="Calibri"/>
                <a:cs typeface="Calibri"/>
              </a:rPr>
              <a:t>(</a:t>
            </a:r>
            <a:r>
              <a:rPr dirty="0" sz="1450" spc="-15" b="1" i="1">
                <a:latin typeface="Cambria Math"/>
                <a:cs typeface="Cambria Math"/>
              </a:rPr>
              <a:t>3bits</a:t>
            </a:r>
            <a:r>
              <a:rPr dirty="0" sz="1400" spc="-15">
                <a:latin typeface="Calibri"/>
                <a:cs typeface="Calibri"/>
              </a:rPr>
              <a:t>) </a:t>
            </a:r>
            <a:r>
              <a:rPr dirty="0" sz="1400" spc="-5">
                <a:latin typeface="Calibri"/>
                <a:cs typeface="Calibri"/>
              </a:rPr>
              <a:t>down counter </a:t>
            </a:r>
            <a:r>
              <a:rPr dirty="0" sz="1400">
                <a:latin typeface="Calibri"/>
                <a:cs typeface="Calibri"/>
              </a:rPr>
              <a:t>with</a:t>
            </a:r>
            <a:r>
              <a:rPr dirty="0" sz="1400" spc="5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negative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880"/>
              </a:spcBef>
            </a:pPr>
            <a:r>
              <a:rPr dirty="0" sz="1400" spc="-5">
                <a:latin typeface="Calibri"/>
                <a:cs typeface="Calibri"/>
              </a:rPr>
              <a:t>edge clock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pulse.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825"/>
              </a:spcBef>
            </a:pPr>
            <a:r>
              <a:rPr dirty="0" sz="1400" spc="-5">
                <a:latin typeface="Calibri"/>
                <a:cs typeface="Calibri"/>
              </a:rPr>
              <a:t>Ex</a:t>
            </a:r>
            <a:r>
              <a:rPr dirty="0" sz="1400" spc="14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10</a:t>
            </a:r>
            <a:r>
              <a:rPr dirty="0" sz="1400" spc="13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/</a:t>
            </a:r>
            <a:r>
              <a:rPr dirty="0" sz="1400" spc="13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design</a:t>
            </a:r>
            <a:r>
              <a:rPr dirty="0" sz="1400" spc="130">
                <a:latin typeface="Calibri"/>
                <a:cs typeface="Calibri"/>
              </a:rPr>
              <a:t> </a:t>
            </a:r>
            <a:r>
              <a:rPr dirty="0" sz="1400" spc="-20">
                <a:latin typeface="Calibri"/>
                <a:cs typeface="Calibri"/>
              </a:rPr>
              <a:t>(</a:t>
            </a:r>
            <a:r>
              <a:rPr dirty="0" sz="1450" spc="-20" b="1" i="1">
                <a:latin typeface="Cambria Math"/>
                <a:cs typeface="Cambria Math"/>
              </a:rPr>
              <a:t>3bits</a:t>
            </a:r>
            <a:r>
              <a:rPr dirty="0" sz="1400" spc="-20">
                <a:latin typeface="Calibri"/>
                <a:cs typeface="Calibri"/>
              </a:rPr>
              <a:t>)</a:t>
            </a:r>
            <a:r>
              <a:rPr dirty="0" sz="1400" spc="13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counter,</a:t>
            </a:r>
            <a:r>
              <a:rPr dirty="0" sz="1400" spc="13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that</a:t>
            </a:r>
            <a:r>
              <a:rPr dirty="0" sz="1400" spc="14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counts</a:t>
            </a:r>
            <a:r>
              <a:rPr dirty="0" sz="1400" spc="14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only</a:t>
            </a:r>
            <a:r>
              <a:rPr dirty="0" sz="1400" spc="14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even</a:t>
            </a:r>
            <a:r>
              <a:rPr dirty="0" sz="1400" spc="13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numbers,</a:t>
            </a:r>
            <a:r>
              <a:rPr dirty="0" sz="1400" spc="14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using</a:t>
            </a:r>
            <a:r>
              <a:rPr dirty="0" sz="1400" spc="140">
                <a:latin typeface="Calibri"/>
                <a:cs typeface="Calibri"/>
              </a:rPr>
              <a:t> </a:t>
            </a:r>
            <a:r>
              <a:rPr dirty="0" sz="1450" spc="-15" b="1" i="1">
                <a:latin typeface="Cambria Math"/>
                <a:cs typeface="Cambria Math"/>
              </a:rPr>
              <a:t>T</a:t>
            </a:r>
            <a:endParaRPr sz="1450">
              <a:latin typeface="Cambria Math"/>
              <a:cs typeface="Cambria Math"/>
            </a:endParaRPr>
          </a:p>
          <a:p>
            <a:pPr marL="12700" marR="2358390">
              <a:lnSpc>
                <a:spcPct val="149900"/>
              </a:lnSpc>
              <a:spcBef>
                <a:spcPts val="40"/>
              </a:spcBef>
            </a:pPr>
            <a:r>
              <a:rPr dirty="0" sz="1400" spc="-5">
                <a:latin typeface="Calibri"/>
                <a:cs typeface="Calibri"/>
              </a:rPr>
              <a:t>flip-flops </a:t>
            </a:r>
            <a:r>
              <a:rPr dirty="0" sz="1400">
                <a:latin typeface="Calibri"/>
                <a:cs typeface="Calibri"/>
              </a:rPr>
              <a:t>with </a:t>
            </a:r>
            <a:r>
              <a:rPr dirty="0" sz="1400" spc="-5">
                <a:latin typeface="Calibri"/>
                <a:cs typeface="Calibri"/>
              </a:rPr>
              <a:t>negative edge clock pulse.  </a:t>
            </a:r>
            <a:r>
              <a:rPr dirty="0" sz="1400">
                <a:latin typeface="Calibri"/>
                <a:cs typeface="Calibri"/>
              </a:rPr>
              <a:t>Sol: </a:t>
            </a:r>
            <a:r>
              <a:rPr dirty="0" sz="1400" spc="-5">
                <a:latin typeface="Calibri"/>
                <a:cs typeface="Calibri"/>
              </a:rPr>
              <a:t>the </a:t>
            </a:r>
            <a:r>
              <a:rPr dirty="0" sz="1400">
                <a:latin typeface="Calibri"/>
                <a:cs typeface="Calibri"/>
              </a:rPr>
              <a:t>excitation </a:t>
            </a:r>
            <a:r>
              <a:rPr dirty="0" sz="1400" spc="-5">
                <a:latin typeface="Calibri"/>
                <a:cs typeface="Calibri"/>
              </a:rPr>
              <a:t>table of </a:t>
            </a:r>
            <a:r>
              <a:rPr dirty="0" sz="1450" spc="-15" b="1" i="1">
                <a:latin typeface="Cambria Math"/>
                <a:cs typeface="Cambria Math"/>
              </a:rPr>
              <a:t>T </a:t>
            </a:r>
            <a:r>
              <a:rPr dirty="0" sz="1400" spc="-5">
                <a:latin typeface="Calibri"/>
                <a:cs typeface="Calibri"/>
              </a:rPr>
              <a:t>flip-flop</a:t>
            </a:r>
            <a:r>
              <a:rPr dirty="0" sz="1400" spc="-5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is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68" name="object 168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9" name="object 16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05"/>
              </a:lnSpc>
            </a:pPr>
            <a:r>
              <a:rPr dirty="0"/>
              <a:t>1</a:t>
            </a:r>
            <a:r>
              <a:rPr dirty="0"/>
              <a:t>4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43321" y="437488"/>
            <a:ext cx="1727835" cy="580390"/>
          </a:xfrm>
          <a:prstGeom prst="rect">
            <a:avLst/>
          </a:prstGeom>
        </p:spPr>
        <p:txBody>
          <a:bodyPr wrap="square" lIns="0" tIns="762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</a:t>
            </a:r>
            <a:endParaRPr sz="1400">
              <a:latin typeface="Lucida Calligraphy"/>
              <a:cs typeface="Lucida Calligraphy"/>
            </a:endParaRPr>
          </a:p>
          <a:p>
            <a:pPr marL="446405">
              <a:lnSpc>
                <a:spcPct val="100000"/>
              </a:lnSpc>
              <a:spcBef>
                <a:spcPts val="505"/>
              </a:spcBef>
            </a:pPr>
            <a:r>
              <a:rPr dirty="0" sz="1400" i="1">
                <a:latin typeface="Lucida Calligraphy"/>
                <a:cs typeface="Lucida Calligraphy"/>
              </a:rPr>
              <a:t>Y.</a:t>
            </a:r>
            <a:r>
              <a:rPr dirty="0" sz="1400" spc="-1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004316" y="527303"/>
            <a:ext cx="1514856" cy="52882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174800" y="454668"/>
            <a:ext cx="1175385" cy="582930"/>
          </a:xfrm>
          <a:prstGeom prst="rect">
            <a:avLst/>
          </a:prstGeom>
        </p:spPr>
        <p:txBody>
          <a:bodyPr wrap="square" lIns="0" tIns="7747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61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one:</a:t>
            </a:r>
            <a:endParaRPr sz="1400">
              <a:latin typeface="Lucida Calligraphy"/>
              <a:cs typeface="Lucida Calligraphy"/>
            </a:endParaRPr>
          </a:p>
          <a:p>
            <a:pPr algn="ctr">
              <a:lnSpc>
                <a:spcPct val="100000"/>
              </a:lnSpc>
              <a:spcBef>
                <a:spcPts val="515"/>
              </a:spcBef>
            </a:pPr>
            <a:r>
              <a:rPr dirty="0" sz="1400" spc="-5" i="1">
                <a:latin typeface="Lucida Calligraphy"/>
                <a:cs typeface="Lucida Calligraphy"/>
              </a:rPr>
              <a:t>Counters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28674" y="2928873"/>
            <a:ext cx="493077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Now T </a:t>
            </a:r>
            <a:r>
              <a:rPr dirty="0" sz="1400" spc="-5">
                <a:latin typeface="Calibri"/>
                <a:cs typeface="Calibri"/>
              </a:rPr>
              <a:t>inputs of each flip-flop can be found from the following</a:t>
            </a:r>
            <a:r>
              <a:rPr dirty="0" sz="1400" spc="5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table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28674" y="5210183"/>
            <a:ext cx="2398395" cy="25146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baseline="3968" sz="2100" spc="-7">
                <a:latin typeface="Calibri"/>
                <a:cs typeface="Calibri"/>
              </a:rPr>
              <a:t>From above </a:t>
            </a:r>
            <a:r>
              <a:rPr dirty="0" baseline="3831" sz="2175" spc="-30" b="1" i="1">
                <a:latin typeface="Cambria Math"/>
                <a:cs typeface="Cambria Math"/>
              </a:rPr>
              <a:t>T.T, </a:t>
            </a:r>
            <a:r>
              <a:rPr dirty="0" baseline="3831" sz="2175" spc="-52" b="1" i="1">
                <a:latin typeface="Cambria Math"/>
                <a:cs typeface="Cambria Math"/>
              </a:rPr>
              <a:t>T</a:t>
            </a:r>
            <a:r>
              <a:rPr dirty="0" sz="950" spc="-35" b="1" i="1">
                <a:latin typeface="Cambria Math"/>
                <a:cs typeface="Cambria Math"/>
              </a:rPr>
              <a:t>A </a:t>
            </a:r>
            <a:r>
              <a:rPr dirty="0" baseline="3831" sz="2175" spc="-22" b="1" i="1">
                <a:latin typeface="Cambria Math"/>
                <a:cs typeface="Cambria Math"/>
              </a:rPr>
              <a:t>= 0 &amp; </a:t>
            </a:r>
            <a:r>
              <a:rPr dirty="0" baseline="3831" sz="2175" spc="-44" b="1" i="1">
                <a:latin typeface="Cambria Math"/>
                <a:cs typeface="Cambria Math"/>
              </a:rPr>
              <a:t>T</a:t>
            </a:r>
            <a:r>
              <a:rPr dirty="0" sz="950" spc="-30" b="1" i="1">
                <a:latin typeface="Cambria Math"/>
                <a:cs typeface="Cambria Math"/>
              </a:rPr>
              <a:t>B </a:t>
            </a:r>
            <a:r>
              <a:rPr dirty="0" baseline="3831" sz="2175" spc="-22" b="1" i="1">
                <a:latin typeface="Cambria Math"/>
                <a:cs typeface="Cambria Math"/>
              </a:rPr>
              <a:t>=</a:t>
            </a:r>
            <a:r>
              <a:rPr dirty="0" baseline="3831" sz="2175" spc="-337" b="1" i="1">
                <a:latin typeface="Cambria Math"/>
                <a:cs typeface="Cambria Math"/>
              </a:rPr>
              <a:t> </a:t>
            </a:r>
            <a:r>
              <a:rPr dirty="0" baseline="3831" sz="2175" spc="-22" b="1" i="1">
                <a:latin typeface="Cambria Math"/>
                <a:cs typeface="Cambria Math"/>
              </a:rPr>
              <a:t>1</a:t>
            </a:r>
            <a:endParaRPr baseline="3831" sz="2175">
              <a:latin typeface="Cambria Math"/>
              <a:cs typeface="Cambria Math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1129080" y="1367018"/>
          <a:ext cx="1318895" cy="14605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8940"/>
                <a:gridCol w="552450"/>
                <a:gridCol w="356234"/>
              </a:tblGrid>
              <a:tr h="26073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u="sng" baseline="3968" sz="2100" b="1">
                          <a:uFill>
                            <a:solidFill>
                              <a:srgbClr val="000000"/>
                            </a:solidFill>
                          </a:uFill>
                          <a:latin typeface="Cambria Math"/>
                          <a:cs typeface="Cambria Math"/>
                        </a:rPr>
                        <a:t>Q</a:t>
                      </a:r>
                      <a:r>
                        <a:rPr dirty="0" u="sng" sz="900" b="1">
                          <a:uFill>
                            <a:solidFill>
                              <a:srgbClr val="000000"/>
                            </a:solidFill>
                          </a:uFill>
                          <a:latin typeface="Cambria Math"/>
                          <a:cs typeface="Cambria Math"/>
                        </a:rPr>
                        <a:t>t</a:t>
                      </a:r>
                      <a:endParaRPr sz="900">
                        <a:latin typeface="Cambria Math"/>
                        <a:cs typeface="Cambria Math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 algn="ctr" marL="508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u="heavy" baseline="3968" sz="2100" b="1">
                          <a:uFill>
                            <a:solidFill>
                              <a:srgbClr val="000000"/>
                            </a:solidFill>
                          </a:uFill>
                          <a:latin typeface="Cambria Math"/>
                          <a:cs typeface="Cambria Math"/>
                        </a:rPr>
                        <a:t>Q</a:t>
                      </a:r>
                      <a:r>
                        <a:rPr dirty="0" u="heavy" sz="900" b="1">
                          <a:uFill>
                            <a:solidFill>
                              <a:srgbClr val="000000"/>
                            </a:solidFill>
                          </a:uFill>
                          <a:latin typeface="Cambria Math"/>
                          <a:cs typeface="Cambria Math"/>
                        </a:rPr>
                        <a:t>t+1</a:t>
                      </a:r>
                      <a:endParaRPr sz="900">
                        <a:latin typeface="Cambria Math"/>
                        <a:cs typeface="Cambria Math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 algn="r" marR="119380">
                        <a:lnSpc>
                          <a:spcPts val="1614"/>
                        </a:lnSpc>
                      </a:pPr>
                      <a:r>
                        <a:rPr dirty="0" u="sng" sz="1400" b="1">
                          <a:uFill>
                            <a:solidFill>
                              <a:srgbClr val="000000"/>
                            </a:solidFill>
                          </a:uFill>
                          <a:latin typeface="Cambria Math"/>
                          <a:cs typeface="Cambria Math"/>
                        </a:rPr>
                        <a:t>T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0"/>
                </a:tc>
              </a:tr>
              <a:tr h="31241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0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  <a:tc>
                  <a:txBody>
                    <a:bodyPr/>
                    <a:lstStyle/>
                    <a:p>
                      <a:pPr algn="ctr" marL="508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0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  <a:tc>
                  <a:txBody>
                    <a:bodyPr/>
                    <a:lstStyle/>
                    <a:p>
                      <a:pPr algn="r" marR="12128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0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</a:tr>
              <a:tr h="3124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0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  <a:tc>
                  <a:txBody>
                    <a:bodyPr/>
                    <a:lstStyle/>
                    <a:p>
                      <a:pPr algn="ctr" marL="508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1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  <a:tc>
                  <a:txBody>
                    <a:bodyPr/>
                    <a:lstStyle/>
                    <a:p>
                      <a:pPr algn="r" marR="12128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1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</a:tr>
              <a:tr h="31318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1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  <a:tc>
                  <a:txBody>
                    <a:bodyPr/>
                    <a:lstStyle/>
                    <a:p>
                      <a:pPr algn="ctr" marL="508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0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  <a:tc>
                  <a:txBody>
                    <a:bodyPr/>
                    <a:lstStyle/>
                    <a:p>
                      <a:pPr algn="r" marR="12128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1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</a:tr>
              <a:tr h="261492">
                <a:tc>
                  <a:txBody>
                    <a:bodyPr/>
                    <a:lstStyle/>
                    <a:p>
                      <a:pPr algn="ctr">
                        <a:lnSpc>
                          <a:spcPts val="1610"/>
                        </a:lnSpc>
                        <a:spcBef>
                          <a:spcPts val="345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1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815"/>
                </a:tc>
                <a:tc>
                  <a:txBody>
                    <a:bodyPr/>
                    <a:lstStyle/>
                    <a:p>
                      <a:pPr algn="ctr" marL="5080">
                        <a:lnSpc>
                          <a:spcPts val="1610"/>
                        </a:lnSpc>
                        <a:spcBef>
                          <a:spcPts val="345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1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815"/>
                </a:tc>
                <a:tc>
                  <a:txBody>
                    <a:bodyPr/>
                    <a:lstStyle/>
                    <a:p>
                      <a:pPr algn="r" marR="121285">
                        <a:lnSpc>
                          <a:spcPts val="1610"/>
                        </a:lnSpc>
                        <a:spcBef>
                          <a:spcPts val="345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0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815"/>
                </a:tc>
              </a:tr>
            </a:tbl>
          </a:graphicData>
        </a:graphic>
      </p:graphicFrame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1112316" y="3326002"/>
          <a:ext cx="2489200" cy="14820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3065"/>
                <a:gridCol w="443865"/>
                <a:gridCol w="599440"/>
                <a:gridCol w="157480"/>
                <a:gridCol w="293370"/>
                <a:gridCol w="152400"/>
                <a:gridCol w="300355"/>
                <a:gridCol w="149225"/>
              </a:tblGrid>
              <a:tr h="188213">
                <a:tc>
                  <a:txBody>
                    <a:bodyPr/>
                    <a:lstStyle/>
                    <a:p>
                      <a:pPr marL="127000">
                        <a:lnSpc>
                          <a:spcPts val="1335"/>
                        </a:lnSpc>
                      </a:pPr>
                      <a:r>
                        <a:rPr dirty="0" u="heavy" sz="14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C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35"/>
                        </a:lnSpc>
                      </a:pPr>
                      <a:r>
                        <a:rPr dirty="0" u="heavy" sz="14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B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72085">
                        <a:lnSpc>
                          <a:spcPts val="1335"/>
                        </a:lnSpc>
                      </a:pPr>
                      <a:r>
                        <a:rPr dirty="0" u="heavy" sz="14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A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baseline="-12345" sz="1350" b="1">
                          <a:latin typeface="Calibri"/>
                          <a:cs typeface="Calibri"/>
                        </a:rPr>
                        <a:t>A</a:t>
                      </a:r>
                      <a:endParaRPr baseline="-12345" sz="13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baseline="-12345" sz="1350" b="1">
                          <a:latin typeface="Calibri"/>
                          <a:cs typeface="Calibri"/>
                        </a:rPr>
                        <a:t>B</a:t>
                      </a:r>
                      <a:endParaRPr baseline="-12345" sz="13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baseline="-12345" sz="1350" b="1">
                          <a:latin typeface="Calibri"/>
                          <a:cs typeface="Calibri"/>
                        </a:rPr>
                        <a:t>C</a:t>
                      </a:r>
                      <a:endParaRPr baseline="-12345" sz="13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89763">
                <a:tc>
                  <a:txBody>
                    <a:bodyPr/>
                    <a:lstStyle/>
                    <a:p>
                      <a:pPr marL="129539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939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93980"/>
                </a:tc>
                <a:tc>
                  <a:txBody>
                    <a:bodyPr/>
                    <a:lstStyle/>
                    <a:p>
                      <a:pPr marL="181610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939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2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17475"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92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17475"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1590">
                        <a:lnSpc>
                          <a:spcPct val="100000"/>
                        </a:lnSpc>
                        <a:spcBef>
                          <a:spcPts val="92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17475"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325374">
                <a:tc>
                  <a:txBody>
                    <a:bodyPr/>
                    <a:lstStyle/>
                    <a:p>
                      <a:pPr marL="129539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209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209"/>
                </a:tc>
                <a:tc>
                  <a:txBody>
                    <a:bodyPr/>
                    <a:lstStyle/>
                    <a:p>
                      <a:pPr marL="18161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209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20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20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159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209"/>
                </a:tc>
              </a:tr>
              <a:tr h="326135">
                <a:tc>
                  <a:txBody>
                    <a:bodyPr/>
                    <a:lstStyle/>
                    <a:p>
                      <a:pPr marL="129539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5"/>
                </a:tc>
                <a:tc>
                  <a:txBody>
                    <a:bodyPr/>
                    <a:lstStyle/>
                    <a:p>
                      <a:pPr marL="18161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159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5"/>
                </a:tc>
              </a:tr>
              <a:tr h="252222">
                <a:tc>
                  <a:txBody>
                    <a:bodyPr/>
                    <a:lstStyle/>
                    <a:p>
                      <a:pPr marL="129539">
                        <a:lnSpc>
                          <a:spcPts val="1650"/>
                        </a:lnSpc>
                        <a:spcBef>
                          <a:spcPts val="23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0"/>
                        </a:lnSpc>
                        <a:spcBef>
                          <a:spcPts val="23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5"/>
                </a:tc>
                <a:tc>
                  <a:txBody>
                    <a:bodyPr/>
                    <a:lstStyle/>
                    <a:p>
                      <a:pPr marL="181610">
                        <a:lnSpc>
                          <a:spcPts val="1650"/>
                        </a:lnSpc>
                        <a:spcBef>
                          <a:spcPts val="23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0"/>
                        </a:lnSpc>
                        <a:spcBef>
                          <a:spcPts val="23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ts val="1650"/>
                        </a:lnSpc>
                        <a:spcBef>
                          <a:spcPts val="23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1590">
                        <a:lnSpc>
                          <a:spcPts val="1650"/>
                        </a:lnSpc>
                        <a:spcBef>
                          <a:spcPts val="23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5"/>
                </a:tc>
              </a:tr>
            </a:tbl>
          </a:graphicData>
        </a:graphic>
      </p:graphicFrame>
      <p:sp>
        <p:nvSpPr>
          <p:cNvPr id="10" name="object 10"/>
          <p:cNvSpPr/>
          <p:nvPr/>
        </p:nvSpPr>
        <p:spPr>
          <a:xfrm>
            <a:off x="1360932" y="5507735"/>
            <a:ext cx="381000" cy="2286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751076" y="5620511"/>
            <a:ext cx="377951" cy="2286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1830070" y="5603569"/>
            <a:ext cx="241300" cy="240029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495">
                <a:latin typeface="Cambria Math"/>
                <a:cs typeface="Cambria Math"/>
              </a:rPr>
              <a:t>𝐂</a:t>
            </a:r>
            <a:r>
              <a:rPr dirty="0" baseline="11904" sz="2100" spc="-742">
                <a:latin typeface="Cambria Math"/>
                <a:cs typeface="Cambria Math"/>
              </a:rPr>
              <a:t>̅</a:t>
            </a:r>
            <a:r>
              <a:rPr dirty="0" sz="1400" spc="-495">
                <a:latin typeface="Cambria Math"/>
                <a:cs typeface="Cambria Math"/>
              </a:rPr>
              <a:t>𝐁</a:t>
            </a:r>
            <a:r>
              <a:rPr dirty="0" baseline="9920" sz="2100" spc="727">
                <a:latin typeface="Cambria Math"/>
                <a:cs typeface="Cambria Math"/>
              </a:rPr>
              <a:t> </a:t>
            </a:r>
            <a:endParaRPr baseline="9920" sz="2100">
              <a:latin typeface="Cambria Math"/>
              <a:cs typeface="Cambria Math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161032" y="5600699"/>
            <a:ext cx="441959" cy="2270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2240407" y="5585586"/>
            <a:ext cx="230504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204">
                <a:latin typeface="Cambria Math"/>
                <a:cs typeface="Cambria Math"/>
              </a:rPr>
              <a:t>𝐂</a:t>
            </a:r>
            <a:r>
              <a:rPr dirty="0" baseline="11904" sz="2100" spc="-307">
                <a:latin typeface="Cambria Math"/>
                <a:cs typeface="Cambria Math"/>
              </a:rPr>
              <a:t>̅</a:t>
            </a:r>
            <a:r>
              <a:rPr dirty="0" sz="1400" spc="-204" b="1">
                <a:latin typeface="Calibri"/>
                <a:cs typeface="Calibri"/>
              </a:rPr>
              <a:t>B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271016" y="5801867"/>
            <a:ext cx="222503" cy="22707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455102" y="5964580"/>
            <a:ext cx="353059" cy="33785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350010" y="5407634"/>
            <a:ext cx="364490" cy="8001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9055" indent="89535">
              <a:lnSpc>
                <a:spcPct val="138000"/>
              </a:lnSpc>
              <a:spcBef>
                <a:spcPts val="95"/>
              </a:spcBef>
            </a:pPr>
            <a:r>
              <a:rPr dirty="0" sz="1400" b="1">
                <a:latin typeface="Calibri"/>
                <a:cs typeface="Calibri"/>
              </a:rPr>
              <a:t>CB  </a:t>
            </a:r>
            <a:r>
              <a:rPr dirty="0" sz="1400" b="1">
                <a:latin typeface="Calibri"/>
                <a:cs typeface="Calibri"/>
              </a:rPr>
              <a:t>A</a:t>
            </a:r>
            <a:endParaRPr sz="1400">
              <a:latin typeface="Calibri"/>
              <a:cs typeface="Calibri"/>
            </a:endParaRPr>
          </a:p>
          <a:p>
            <a:pPr marL="236220">
              <a:lnSpc>
                <a:spcPts val="1465"/>
              </a:lnSpc>
            </a:pPr>
            <a:r>
              <a:rPr dirty="0" baseline="-9920" sz="2100" spc="-1267">
                <a:latin typeface="Cambria Math"/>
                <a:cs typeface="Cambria Math"/>
              </a:rPr>
              <a:t>𝐀</a:t>
            </a:r>
            <a:r>
              <a:rPr dirty="0" sz="1400" spc="48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505711" y="6521195"/>
            <a:ext cx="208787" cy="22707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874520" y="6019799"/>
            <a:ext cx="230124" cy="227075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113532" y="6493763"/>
            <a:ext cx="243840" cy="227075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086100" y="6010655"/>
            <a:ext cx="294132" cy="227075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281427" y="6493763"/>
            <a:ext cx="211836" cy="227075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874520" y="6499859"/>
            <a:ext cx="274319" cy="228600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689860" y="6452615"/>
            <a:ext cx="292607" cy="227075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2278379" y="6010655"/>
            <a:ext cx="243839" cy="227075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717292" y="6010655"/>
            <a:ext cx="245363" cy="227075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612135" y="5641847"/>
            <a:ext cx="377951" cy="227075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2691510" y="5618810"/>
            <a:ext cx="250190" cy="240029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5">
                <a:latin typeface="Cambria Math"/>
                <a:cs typeface="Cambria Math"/>
              </a:rPr>
              <a:t>𝐂𝐁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3022092" y="5620511"/>
            <a:ext cx="441959" cy="228600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3101467" y="5603569"/>
            <a:ext cx="230504" cy="240029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434" b="1">
                <a:latin typeface="Calibri"/>
                <a:cs typeface="Calibri"/>
              </a:rPr>
              <a:t>C</a:t>
            </a:r>
            <a:r>
              <a:rPr dirty="0" sz="1400" spc="-434">
                <a:latin typeface="Cambria Math"/>
                <a:cs typeface="Cambria Math"/>
              </a:rPr>
              <a:t>𝐁</a:t>
            </a:r>
            <a:r>
              <a:rPr dirty="0" baseline="9920" sz="2100" spc="727">
                <a:latin typeface="Cambria Math"/>
                <a:cs typeface="Cambria Math"/>
              </a:rPr>
              <a:t> </a:t>
            </a:r>
            <a:endParaRPr baseline="9920" sz="2100">
              <a:latin typeface="Cambria Math"/>
              <a:cs typeface="Cambria Math"/>
            </a:endParaRPr>
          </a:p>
        </p:txBody>
      </p:sp>
      <p:graphicFrame>
        <p:nvGraphicFramePr>
          <p:cNvPr id="31" name="object 31"/>
          <p:cNvGraphicFramePr>
            <a:graphicFrameLocks noGrp="1"/>
          </p:cNvGraphicFramePr>
          <p:nvPr/>
        </p:nvGraphicFramePr>
        <p:xfrm>
          <a:off x="1778952" y="5873051"/>
          <a:ext cx="1733550" cy="9734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815"/>
                <a:gridCol w="415925"/>
                <a:gridCol w="408940"/>
                <a:gridCol w="440690"/>
              </a:tblGrid>
              <a:tr h="472630">
                <a:tc>
                  <a:txBody>
                    <a:bodyPr/>
                    <a:lstStyle/>
                    <a:p>
                      <a:pPr algn="ctr" marL="11430">
                        <a:lnSpc>
                          <a:spcPct val="100000"/>
                        </a:lnSpc>
                        <a:spcBef>
                          <a:spcPts val="990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2573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0">
                        <a:lnSpc>
                          <a:spcPct val="100000"/>
                        </a:lnSpc>
                        <a:spcBef>
                          <a:spcPts val="920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1684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1750">
                        <a:lnSpc>
                          <a:spcPct val="100000"/>
                        </a:lnSpc>
                        <a:spcBef>
                          <a:spcPts val="920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1684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8115">
                        <a:lnSpc>
                          <a:spcPct val="100000"/>
                        </a:lnSpc>
                        <a:spcBef>
                          <a:spcPts val="920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1684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71297">
                <a:tc>
                  <a:txBody>
                    <a:bodyPr/>
                    <a:lstStyle/>
                    <a:p>
                      <a:pPr algn="ctr" marL="19050">
                        <a:lnSpc>
                          <a:spcPct val="100000"/>
                        </a:lnSpc>
                        <a:spcBef>
                          <a:spcPts val="1050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X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3335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4940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X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2700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6985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X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85725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2560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X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2700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32" name="object 32"/>
          <p:cNvSpPr/>
          <p:nvPr/>
        </p:nvSpPr>
        <p:spPr>
          <a:xfrm>
            <a:off x="1372235" y="5765545"/>
            <a:ext cx="421005" cy="121920"/>
          </a:xfrm>
          <a:custGeom>
            <a:avLst/>
            <a:gdLst/>
            <a:ahLst/>
            <a:cxnLst/>
            <a:rect l="l" t="t" r="r" b="b"/>
            <a:pathLst>
              <a:path w="421005" h="121920">
                <a:moveTo>
                  <a:pt x="421004" y="121792"/>
                </a:moveTo>
                <a:lnTo>
                  <a:pt x="0" y="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2277110" y="5898895"/>
            <a:ext cx="690245" cy="899794"/>
          </a:xfrm>
          <a:custGeom>
            <a:avLst/>
            <a:gdLst/>
            <a:ahLst/>
            <a:cxnLst/>
            <a:rect l="l" t="t" r="r" b="b"/>
            <a:pathLst>
              <a:path w="690244" h="899795">
                <a:moveTo>
                  <a:pt x="0" y="449834"/>
                </a:moveTo>
                <a:lnTo>
                  <a:pt x="2322" y="397378"/>
                </a:lnTo>
                <a:lnTo>
                  <a:pt x="9117" y="346698"/>
                </a:lnTo>
                <a:lnTo>
                  <a:pt x="20125" y="298133"/>
                </a:lnTo>
                <a:lnTo>
                  <a:pt x="35087" y="252019"/>
                </a:lnTo>
                <a:lnTo>
                  <a:pt x="53744" y="208694"/>
                </a:lnTo>
                <a:lnTo>
                  <a:pt x="75837" y="168496"/>
                </a:lnTo>
                <a:lnTo>
                  <a:pt x="101107" y="131762"/>
                </a:lnTo>
                <a:lnTo>
                  <a:pt x="129295" y="98831"/>
                </a:lnTo>
                <a:lnTo>
                  <a:pt x="160142" y="70039"/>
                </a:lnTo>
                <a:lnTo>
                  <a:pt x="193388" y="45725"/>
                </a:lnTo>
                <a:lnTo>
                  <a:pt x="228774" y="26227"/>
                </a:lnTo>
                <a:lnTo>
                  <a:pt x="266042" y="11881"/>
                </a:lnTo>
                <a:lnTo>
                  <a:pt x="304932" y="3026"/>
                </a:lnTo>
                <a:lnTo>
                  <a:pt x="345185" y="0"/>
                </a:lnTo>
                <a:lnTo>
                  <a:pt x="385414" y="3026"/>
                </a:lnTo>
                <a:lnTo>
                  <a:pt x="424282" y="11881"/>
                </a:lnTo>
                <a:lnTo>
                  <a:pt x="461532" y="26227"/>
                </a:lnTo>
                <a:lnTo>
                  <a:pt x="496903" y="45725"/>
                </a:lnTo>
                <a:lnTo>
                  <a:pt x="530136" y="70039"/>
                </a:lnTo>
                <a:lnTo>
                  <a:pt x="560973" y="98831"/>
                </a:lnTo>
                <a:lnTo>
                  <a:pt x="589152" y="131762"/>
                </a:lnTo>
                <a:lnTo>
                  <a:pt x="614417" y="168496"/>
                </a:lnTo>
                <a:lnTo>
                  <a:pt x="636506" y="208694"/>
                </a:lnTo>
                <a:lnTo>
                  <a:pt x="655160" y="252019"/>
                </a:lnTo>
                <a:lnTo>
                  <a:pt x="670120" y="298133"/>
                </a:lnTo>
                <a:lnTo>
                  <a:pt x="681128" y="346698"/>
                </a:lnTo>
                <a:lnTo>
                  <a:pt x="687922" y="397378"/>
                </a:lnTo>
                <a:lnTo>
                  <a:pt x="690244" y="449834"/>
                </a:lnTo>
                <a:lnTo>
                  <a:pt x="687922" y="502264"/>
                </a:lnTo>
                <a:lnTo>
                  <a:pt x="681128" y="552922"/>
                </a:lnTo>
                <a:lnTo>
                  <a:pt x="670120" y="601469"/>
                </a:lnTo>
                <a:lnTo>
                  <a:pt x="655160" y="647568"/>
                </a:lnTo>
                <a:lnTo>
                  <a:pt x="636506" y="690880"/>
                </a:lnTo>
                <a:lnTo>
                  <a:pt x="614417" y="731068"/>
                </a:lnTo>
                <a:lnTo>
                  <a:pt x="589152" y="767794"/>
                </a:lnTo>
                <a:lnTo>
                  <a:pt x="560973" y="800719"/>
                </a:lnTo>
                <a:lnTo>
                  <a:pt x="530136" y="829507"/>
                </a:lnTo>
                <a:lnTo>
                  <a:pt x="496903" y="853818"/>
                </a:lnTo>
                <a:lnTo>
                  <a:pt x="461532" y="873314"/>
                </a:lnTo>
                <a:lnTo>
                  <a:pt x="424282" y="887659"/>
                </a:lnTo>
                <a:lnTo>
                  <a:pt x="385414" y="896514"/>
                </a:lnTo>
                <a:lnTo>
                  <a:pt x="345185" y="899540"/>
                </a:lnTo>
                <a:lnTo>
                  <a:pt x="304932" y="896514"/>
                </a:lnTo>
                <a:lnTo>
                  <a:pt x="266042" y="887659"/>
                </a:lnTo>
                <a:lnTo>
                  <a:pt x="228774" y="873314"/>
                </a:lnTo>
                <a:lnTo>
                  <a:pt x="193388" y="853818"/>
                </a:lnTo>
                <a:lnTo>
                  <a:pt x="160142" y="829507"/>
                </a:lnTo>
                <a:lnTo>
                  <a:pt x="129295" y="800719"/>
                </a:lnTo>
                <a:lnTo>
                  <a:pt x="101107" y="767794"/>
                </a:lnTo>
                <a:lnTo>
                  <a:pt x="75837" y="731068"/>
                </a:lnTo>
                <a:lnTo>
                  <a:pt x="53744" y="690880"/>
                </a:lnTo>
                <a:lnTo>
                  <a:pt x="35087" y="647568"/>
                </a:lnTo>
                <a:lnTo>
                  <a:pt x="20125" y="601469"/>
                </a:lnTo>
                <a:lnTo>
                  <a:pt x="9117" y="552922"/>
                </a:lnTo>
                <a:lnTo>
                  <a:pt x="2322" y="502264"/>
                </a:lnTo>
                <a:lnTo>
                  <a:pt x="0" y="44983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2074164" y="6958583"/>
            <a:ext cx="608076" cy="220979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1584705" y="6501764"/>
            <a:ext cx="1011555" cy="6769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A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500">
              <a:latin typeface="Times New Roman"/>
              <a:cs typeface="Times New Roman"/>
            </a:endParaRPr>
          </a:p>
          <a:p>
            <a:pPr marL="581025">
              <a:lnSpc>
                <a:spcPct val="100000"/>
              </a:lnSpc>
            </a:pPr>
            <a:r>
              <a:rPr dirty="0" sz="1400" b="1">
                <a:latin typeface="Calibri"/>
                <a:cs typeface="Calibri"/>
              </a:rPr>
              <a:t>T</a:t>
            </a:r>
            <a:r>
              <a:rPr dirty="0" baseline="-12345" sz="1350" b="1">
                <a:latin typeface="Calibri"/>
                <a:cs typeface="Calibri"/>
              </a:rPr>
              <a:t>C </a:t>
            </a:r>
            <a:r>
              <a:rPr dirty="0" sz="1400" b="1">
                <a:latin typeface="Calibri"/>
                <a:cs typeface="Calibri"/>
              </a:rPr>
              <a:t>=</a:t>
            </a:r>
            <a:r>
              <a:rPr dirty="0" sz="1400" spc="-185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B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1918842" y="7566278"/>
            <a:ext cx="3843020" cy="1524635"/>
          </a:xfrm>
          <a:custGeom>
            <a:avLst/>
            <a:gdLst/>
            <a:ahLst/>
            <a:cxnLst/>
            <a:rect l="l" t="t" r="r" b="b"/>
            <a:pathLst>
              <a:path w="3843020" h="1524634">
                <a:moveTo>
                  <a:pt x="0" y="762253"/>
                </a:moveTo>
                <a:lnTo>
                  <a:pt x="4621" y="708962"/>
                </a:lnTo>
                <a:lnTo>
                  <a:pt x="18284" y="656657"/>
                </a:lnTo>
                <a:lnTo>
                  <a:pt x="40683" y="605461"/>
                </a:lnTo>
                <a:lnTo>
                  <a:pt x="71513" y="555494"/>
                </a:lnTo>
                <a:lnTo>
                  <a:pt x="110469" y="506877"/>
                </a:lnTo>
                <a:lnTo>
                  <a:pt x="157247" y="459731"/>
                </a:lnTo>
                <a:lnTo>
                  <a:pt x="211543" y="414177"/>
                </a:lnTo>
                <a:lnTo>
                  <a:pt x="273050" y="370336"/>
                </a:lnTo>
                <a:lnTo>
                  <a:pt x="306413" y="349095"/>
                </a:lnTo>
                <a:lnTo>
                  <a:pt x="341465" y="328328"/>
                </a:lnTo>
                <a:lnTo>
                  <a:pt x="378168" y="308050"/>
                </a:lnTo>
                <a:lnTo>
                  <a:pt x="416483" y="288275"/>
                </a:lnTo>
                <a:lnTo>
                  <a:pt x="456373" y="269020"/>
                </a:lnTo>
                <a:lnTo>
                  <a:pt x="497800" y="250298"/>
                </a:lnTo>
                <a:lnTo>
                  <a:pt x="540724" y="232125"/>
                </a:lnTo>
                <a:lnTo>
                  <a:pt x="585109" y="214517"/>
                </a:lnTo>
                <a:lnTo>
                  <a:pt x="630916" y="197488"/>
                </a:lnTo>
                <a:lnTo>
                  <a:pt x="678107" y="181053"/>
                </a:lnTo>
                <a:lnTo>
                  <a:pt x="726644" y="165228"/>
                </a:lnTo>
                <a:lnTo>
                  <a:pt x="776489" y="150027"/>
                </a:lnTo>
                <a:lnTo>
                  <a:pt x="827604" y="135467"/>
                </a:lnTo>
                <a:lnTo>
                  <a:pt x="879951" y="121561"/>
                </a:lnTo>
                <a:lnTo>
                  <a:pt x="933491" y="108325"/>
                </a:lnTo>
                <a:lnTo>
                  <a:pt x="988187" y="95774"/>
                </a:lnTo>
                <a:lnTo>
                  <a:pt x="1044000" y="83923"/>
                </a:lnTo>
                <a:lnTo>
                  <a:pt x="1100892" y="72788"/>
                </a:lnTo>
                <a:lnTo>
                  <a:pt x="1158826" y="62383"/>
                </a:lnTo>
                <a:lnTo>
                  <a:pt x="1217763" y="52724"/>
                </a:lnTo>
                <a:lnTo>
                  <a:pt x="1277665" y="43825"/>
                </a:lnTo>
                <a:lnTo>
                  <a:pt x="1338494" y="35702"/>
                </a:lnTo>
                <a:lnTo>
                  <a:pt x="1400211" y="28370"/>
                </a:lnTo>
                <a:lnTo>
                  <a:pt x="1462780" y="21844"/>
                </a:lnTo>
                <a:lnTo>
                  <a:pt x="1526161" y="16139"/>
                </a:lnTo>
                <a:lnTo>
                  <a:pt x="1590317" y="11271"/>
                </a:lnTo>
                <a:lnTo>
                  <a:pt x="1655210" y="7253"/>
                </a:lnTo>
                <a:lnTo>
                  <a:pt x="1720800" y="4102"/>
                </a:lnTo>
                <a:lnTo>
                  <a:pt x="1787052" y="1833"/>
                </a:lnTo>
                <a:lnTo>
                  <a:pt x="1853925" y="460"/>
                </a:lnTo>
                <a:lnTo>
                  <a:pt x="1921383" y="0"/>
                </a:lnTo>
                <a:lnTo>
                  <a:pt x="1988832" y="460"/>
                </a:lnTo>
                <a:lnTo>
                  <a:pt x="2055698" y="1833"/>
                </a:lnTo>
                <a:lnTo>
                  <a:pt x="2121942" y="4102"/>
                </a:lnTo>
                <a:lnTo>
                  <a:pt x="2187526" y="7253"/>
                </a:lnTo>
                <a:lnTo>
                  <a:pt x="2252411" y="11271"/>
                </a:lnTo>
                <a:lnTo>
                  <a:pt x="2316561" y="16139"/>
                </a:lnTo>
                <a:lnTo>
                  <a:pt x="2379936" y="21844"/>
                </a:lnTo>
                <a:lnTo>
                  <a:pt x="2442499" y="28370"/>
                </a:lnTo>
                <a:lnTo>
                  <a:pt x="2504212" y="35702"/>
                </a:lnTo>
                <a:lnTo>
                  <a:pt x="2565035" y="43825"/>
                </a:lnTo>
                <a:lnTo>
                  <a:pt x="2624932" y="52724"/>
                </a:lnTo>
                <a:lnTo>
                  <a:pt x="2683865" y="62383"/>
                </a:lnTo>
                <a:lnTo>
                  <a:pt x="2741794" y="72788"/>
                </a:lnTo>
                <a:lnTo>
                  <a:pt x="2798682" y="83923"/>
                </a:lnTo>
                <a:lnTo>
                  <a:pt x="2854491" y="95774"/>
                </a:lnTo>
                <a:lnTo>
                  <a:pt x="2909183" y="108325"/>
                </a:lnTo>
                <a:lnTo>
                  <a:pt x="2962720" y="121561"/>
                </a:lnTo>
                <a:lnTo>
                  <a:pt x="3015064" y="135467"/>
                </a:lnTo>
                <a:lnTo>
                  <a:pt x="3066175" y="150027"/>
                </a:lnTo>
                <a:lnTo>
                  <a:pt x="3116018" y="165228"/>
                </a:lnTo>
                <a:lnTo>
                  <a:pt x="3164552" y="181053"/>
                </a:lnTo>
                <a:lnTo>
                  <a:pt x="3211741" y="197488"/>
                </a:lnTo>
                <a:lnTo>
                  <a:pt x="3257546" y="214517"/>
                </a:lnTo>
                <a:lnTo>
                  <a:pt x="3301929" y="232125"/>
                </a:lnTo>
                <a:lnTo>
                  <a:pt x="3344851" y="250298"/>
                </a:lnTo>
                <a:lnTo>
                  <a:pt x="3386276" y="269020"/>
                </a:lnTo>
                <a:lnTo>
                  <a:pt x="3426164" y="288275"/>
                </a:lnTo>
                <a:lnTo>
                  <a:pt x="3464478" y="308050"/>
                </a:lnTo>
                <a:lnTo>
                  <a:pt x="3501180" y="328328"/>
                </a:lnTo>
                <a:lnTo>
                  <a:pt x="3536231" y="349095"/>
                </a:lnTo>
                <a:lnTo>
                  <a:pt x="3569593" y="370336"/>
                </a:lnTo>
                <a:lnTo>
                  <a:pt x="3601228" y="392035"/>
                </a:lnTo>
                <a:lnTo>
                  <a:pt x="3659166" y="436748"/>
                </a:lnTo>
                <a:lnTo>
                  <a:pt x="3709740" y="483113"/>
                </a:lnTo>
                <a:lnTo>
                  <a:pt x="3752645" y="531009"/>
                </a:lnTo>
                <a:lnTo>
                  <a:pt x="3787576" y="580316"/>
                </a:lnTo>
                <a:lnTo>
                  <a:pt x="3814228" y="630913"/>
                </a:lnTo>
                <a:lnTo>
                  <a:pt x="3832296" y="682678"/>
                </a:lnTo>
                <a:lnTo>
                  <a:pt x="3841477" y="735492"/>
                </a:lnTo>
                <a:lnTo>
                  <a:pt x="3842639" y="762253"/>
                </a:lnTo>
                <a:lnTo>
                  <a:pt x="3841477" y="789015"/>
                </a:lnTo>
                <a:lnTo>
                  <a:pt x="3832296" y="841829"/>
                </a:lnTo>
                <a:lnTo>
                  <a:pt x="3814228" y="893594"/>
                </a:lnTo>
                <a:lnTo>
                  <a:pt x="3787576" y="944191"/>
                </a:lnTo>
                <a:lnTo>
                  <a:pt x="3752645" y="993498"/>
                </a:lnTo>
                <a:lnTo>
                  <a:pt x="3709740" y="1041394"/>
                </a:lnTo>
                <a:lnTo>
                  <a:pt x="3659166" y="1087759"/>
                </a:lnTo>
                <a:lnTo>
                  <a:pt x="3601228" y="1132472"/>
                </a:lnTo>
                <a:lnTo>
                  <a:pt x="3569593" y="1154171"/>
                </a:lnTo>
                <a:lnTo>
                  <a:pt x="3536231" y="1175412"/>
                </a:lnTo>
                <a:lnTo>
                  <a:pt x="3501180" y="1196179"/>
                </a:lnTo>
                <a:lnTo>
                  <a:pt x="3464478" y="1216457"/>
                </a:lnTo>
                <a:lnTo>
                  <a:pt x="3426164" y="1236232"/>
                </a:lnTo>
                <a:lnTo>
                  <a:pt x="3386276" y="1255487"/>
                </a:lnTo>
                <a:lnTo>
                  <a:pt x="3344851" y="1274209"/>
                </a:lnTo>
                <a:lnTo>
                  <a:pt x="3301929" y="1292382"/>
                </a:lnTo>
                <a:lnTo>
                  <a:pt x="3257546" y="1309990"/>
                </a:lnTo>
                <a:lnTo>
                  <a:pt x="3211741" y="1327019"/>
                </a:lnTo>
                <a:lnTo>
                  <a:pt x="3164552" y="1343454"/>
                </a:lnTo>
                <a:lnTo>
                  <a:pt x="3116018" y="1359279"/>
                </a:lnTo>
                <a:lnTo>
                  <a:pt x="3066175" y="1374480"/>
                </a:lnTo>
                <a:lnTo>
                  <a:pt x="3015064" y="1389040"/>
                </a:lnTo>
                <a:lnTo>
                  <a:pt x="2962720" y="1402946"/>
                </a:lnTo>
                <a:lnTo>
                  <a:pt x="2909183" y="1416182"/>
                </a:lnTo>
                <a:lnTo>
                  <a:pt x="2854491" y="1428733"/>
                </a:lnTo>
                <a:lnTo>
                  <a:pt x="2798682" y="1440584"/>
                </a:lnTo>
                <a:lnTo>
                  <a:pt x="2741794" y="1451719"/>
                </a:lnTo>
                <a:lnTo>
                  <a:pt x="2683865" y="1462124"/>
                </a:lnTo>
                <a:lnTo>
                  <a:pt x="2624932" y="1471783"/>
                </a:lnTo>
                <a:lnTo>
                  <a:pt x="2565035" y="1480682"/>
                </a:lnTo>
                <a:lnTo>
                  <a:pt x="2504212" y="1488805"/>
                </a:lnTo>
                <a:lnTo>
                  <a:pt x="2442499" y="1496137"/>
                </a:lnTo>
                <a:lnTo>
                  <a:pt x="2379936" y="1502663"/>
                </a:lnTo>
                <a:lnTo>
                  <a:pt x="2316561" y="1508368"/>
                </a:lnTo>
                <a:lnTo>
                  <a:pt x="2252411" y="1513236"/>
                </a:lnTo>
                <a:lnTo>
                  <a:pt x="2187526" y="1517254"/>
                </a:lnTo>
                <a:lnTo>
                  <a:pt x="2121942" y="1520405"/>
                </a:lnTo>
                <a:lnTo>
                  <a:pt x="2055698" y="1522674"/>
                </a:lnTo>
                <a:lnTo>
                  <a:pt x="1988832" y="1524047"/>
                </a:lnTo>
                <a:lnTo>
                  <a:pt x="1921383" y="1524507"/>
                </a:lnTo>
                <a:lnTo>
                  <a:pt x="1853925" y="1524047"/>
                </a:lnTo>
                <a:lnTo>
                  <a:pt x="1787052" y="1522674"/>
                </a:lnTo>
                <a:lnTo>
                  <a:pt x="1720800" y="1520405"/>
                </a:lnTo>
                <a:lnTo>
                  <a:pt x="1655210" y="1517254"/>
                </a:lnTo>
                <a:lnTo>
                  <a:pt x="1590317" y="1513236"/>
                </a:lnTo>
                <a:lnTo>
                  <a:pt x="1526161" y="1508368"/>
                </a:lnTo>
                <a:lnTo>
                  <a:pt x="1462780" y="1502663"/>
                </a:lnTo>
                <a:lnTo>
                  <a:pt x="1400211" y="1496137"/>
                </a:lnTo>
                <a:lnTo>
                  <a:pt x="1338494" y="1488805"/>
                </a:lnTo>
                <a:lnTo>
                  <a:pt x="1277665" y="1480682"/>
                </a:lnTo>
                <a:lnTo>
                  <a:pt x="1217763" y="1471783"/>
                </a:lnTo>
                <a:lnTo>
                  <a:pt x="1158826" y="1462124"/>
                </a:lnTo>
                <a:lnTo>
                  <a:pt x="1100892" y="1451719"/>
                </a:lnTo>
                <a:lnTo>
                  <a:pt x="1044000" y="1440584"/>
                </a:lnTo>
                <a:lnTo>
                  <a:pt x="988187" y="1428733"/>
                </a:lnTo>
                <a:lnTo>
                  <a:pt x="933491" y="1416182"/>
                </a:lnTo>
                <a:lnTo>
                  <a:pt x="879951" y="1402946"/>
                </a:lnTo>
                <a:lnTo>
                  <a:pt x="827604" y="1389040"/>
                </a:lnTo>
                <a:lnTo>
                  <a:pt x="776489" y="1374480"/>
                </a:lnTo>
                <a:lnTo>
                  <a:pt x="726644" y="1359279"/>
                </a:lnTo>
                <a:lnTo>
                  <a:pt x="678107" y="1343454"/>
                </a:lnTo>
                <a:lnTo>
                  <a:pt x="630916" y="1327019"/>
                </a:lnTo>
                <a:lnTo>
                  <a:pt x="585109" y="1309990"/>
                </a:lnTo>
                <a:lnTo>
                  <a:pt x="540724" y="1292382"/>
                </a:lnTo>
                <a:lnTo>
                  <a:pt x="497800" y="1274209"/>
                </a:lnTo>
                <a:lnTo>
                  <a:pt x="456373" y="1255487"/>
                </a:lnTo>
                <a:lnTo>
                  <a:pt x="416483" y="1236232"/>
                </a:lnTo>
                <a:lnTo>
                  <a:pt x="378168" y="1216457"/>
                </a:lnTo>
                <a:lnTo>
                  <a:pt x="341465" y="1196179"/>
                </a:lnTo>
                <a:lnTo>
                  <a:pt x="306413" y="1175412"/>
                </a:lnTo>
                <a:lnTo>
                  <a:pt x="273050" y="1154171"/>
                </a:lnTo>
                <a:lnTo>
                  <a:pt x="241414" y="1132472"/>
                </a:lnTo>
                <a:lnTo>
                  <a:pt x="183474" y="1087759"/>
                </a:lnTo>
                <a:lnTo>
                  <a:pt x="132899" y="1041394"/>
                </a:lnTo>
                <a:lnTo>
                  <a:pt x="89994" y="993498"/>
                </a:lnTo>
                <a:lnTo>
                  <a:pt x="55063" y="944191"/>
                </a:lnTo>
                <a:lnTo>
                  <a:pt x="28410" y="893594"/>
                </a:lnTo>
                <a:lnTo>
                  <a:pt x="10342" y="841829"/>
                </a:lnTo>
                <a:lnTo>
                  <a:pt x="1161" y="789015"/>
                </a:lnTo>
                <a:lnTo>
                  <a:pt x="0" y="762253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2765170" y="7629016"/>
            <a:ext cx="169926" cy="77089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2070100" y="8637523"/>
            <a:ext cx="240792" cy="139446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4917185" y="7684007"/>
            <a:ext cx="182372" cy="85089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5034788" y="8837802"/>
            <a:ext cx="226695" cy="112013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1769745" y="8082279"/>
            <a:ext cx="635635" cy="456565"/>
          </a:xfrm>
          <a:custGeom>
            <a:avLst/>
            <a:gdLst/>
            <a:ahLst/>
            <a:cxnLst/>
            <a:rect l="l" t="t" r="r" b="b"/>
            <a:pathLst>
              <a:path w="635635" h="456565">
                <a:moveTo>
                  <a:pt x="317627" y="0"/>
                </a:moveTo>
                <a:lnTo>
                  <a:pt x="260541" y="3674"/>
                </a:lnTo>
                <a:lnTo>
                  <a:pt x="206810" y="14267"/>
                </a:lnTo>
                <a:lnTo>
                  <a:pt x="157329" y="31133"/>
                </a:lnTo>
                <a:lnTo>
                  <a:pt x="112997" y="53629"/>
                </a:lnTo>
                <a:lnTo>
                  <a:pt x="74712" y="81108"/>
                </a:lnTo>
                <a:lnTo>
                  <a:pt x="43372" y="112926"/>
                </a:lnTo>
                <a:lnTo>
                  <a:pt x="19875" y="148438"/>
                </a:lnTo>
                <a:lnTo>
                  <a:pt x="5118" y="186999"/>
                </a:lnTo>
                <a:lnTo>
                  <a:pt x="0" y="227964"/>
                </a:lnTo>
                <a:lnTo>
                  <a:pt x="5118" y="268968"/>
                </a:lnTo>
                <a:lnTo>
                  <a:pt x="19875" y="307558"/>
                </a:lnTo>
                <a:lnTo>
                  <a:pt x="43372" y="343092"/>
                </a:lnTo>
                <a:lnTo>
                  <a:pt x="74712" y="374926"/>
                </a:lnTo>
                <a:lnTo>
                  <a:pt x="112997" y="402416"/>
                </a:lnTo>
                <a:lnTo>
                  <a:pt x="157329" y="424918"/>
                </a:lnTo>
                <a:lnTo>
                  <a:pt x="206810" y="441788"/>
                </a:lnTo>
                <a:lnTo>
                  <a:pt x="260541" y="452382"/>
                </a:lnTo>
                <a:lnTo>
                  <a:pt x="317627" y="456056"/>
                </a:lnTo>
                <a:lnTo>
                  <a:pt x="374712" y="452382"/>
                </a:lnTo>
                <a:lnTo>
                  <a:pt x="428443" y="441788"/>
                </a:lnTo>
                <a:lnTo>
                  <a:pt x="477924" y="424918"/>
                </a:lnTo>
                <a:lnTo>
                  <a:pt x="522256" y="402416"/>
                </a:lnTo>
                <a:lnTo>
                  <a:pt x="560541" y="374926"/>
                </a:lnTo>
                <a:lnTo>
                  <a:pt x="591881" y="343092"/>
                </a:lnTo>
                <a:lnTo>
                  <a:pt x="615378" y="307558"/>
                </a:lnTo>
                <a:lnTo>
                  <a:pt x="630135" y="268968"/>
                </a:lnTo>
                <a:lnTo>
                  <a:pt x="635254" y="227964"/>
                </a:lnTo>
                <a:lnTo>
                  <a:pt x="630135" y="186999"/>
                </a:lnTo>
                <a:lnTo>
                  <a:pt x="615378" y="148438"/>
                </a:lnTo>
                <a:lnTo>
                  <a:pt x="591881" y="112926"/>
                </a:lnTo>
                <a:lnTo>
                  <a:pt x="560541" y="81108"/>
                </a:lnTo>
                <a:lnTo>
                  <a:pt x="522256" y="53629"/>
                </a:lnTo>
                <a:lnTo>
                  <a:pt x="477924" y="31133"/>
                </a:lnTo>
                <a:lnTo>
                  <a:pt x="428443" y="14267"/>
                </a:lnTo>
                <a:lnTo>
                  <a:pt x="374712" y="3674"/>
                </a:lnTo>
                <a:lnTo>
                  <a:pt x="31762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1769745" y="8082279"/>
            <a:ext cx="635635" cy="456565"/>
          </a:xfrm>
          <a:custGeom>
            <a:avLst/>
            <a:gdLst/>
            <a:ahLst/>
            <a:cxnLst/>
            <a:rect l="l" t="t" r="r" b="b"/>
            <a:pathLst>
              <a:path w="635635" h="456565">
                <a:moveTo>
                  <a:pt x="0" y="227964"/>
                </a:moveTo>
                <a:lnTo>
                  <a:pt x="5118" y="186999"/>
                </a:lnTo>
                <a:lnTo>
                  <a:pt x="19875" y="148438"/>
                </a:lnTo>
                <a:lnTo>
                  <a:pt x="43372" y="112926"/>
                </a:lnTo>
                <a:lnTo>
                  <a:pt x="74712" y="81108"/>
                </a:lnTo>
                <a:lnTo>
                  <a:pt x="112997" y="53629"/>
                </a:lnTo>
                <a:lnTo>
                  <a:pt x="157329" y="31133"/>
                </a:lnTo>
                <a:lnTo>
                  <a:pt x="206810" y="14267"/>
                </a:lnTo>
                <a:lnTo>
                  <a:pt x="260541" y="3674"/>
                </a:lnTo>
                <a:lnTo>
                  <a:pt x="317627" y="0"/>
                </a:lnTo>
                <a:lnTo>
                  <a:pt x="374712" y="3674"/>
                </a:lnTo>
                <a:lnTo>
                  <a:pt x="428443" y="14267"/>
                </a:lnTo>
                <a:lnTo>
                  <a:pt x="477924" y="31133"/>
                </a:lnTo>
                <a:lnTo>
                  <a:pt x="522256" y="53629"/>
                </a:lnTo>
                <a:lnTo>
                  <a:pt x="560541" y="81108"/>
                </a:lnTo>
                <a:lnTo>
                  <a:pt x="591881" y="112926"/>
                </a:lnTo>
                <a:lnTo>
                  <a:pt x="615378" y="148438"/>
                </a:lnTo>
                <a:lnTo>
                  <a:pt x="630135" y="186999"/>
                </a:lnTo>
                <a:lnTo>
                  <a:pt x="635254" y="227964"/>
                </a:lnTo>
                <a:lnTo>
                  <a:pt x="630135" y="268968"/>
                </a:lnTo>
                <a:lnTo>
                  <a:pt x="615378" y="307558"/>
                </a:lnTo>
                <a:lnTo>
                  <a:pt x="591881" y="343092"/>
                </a:lnTo>
                <a:lnTo>
                  <a:pt x="560541" y="374926"/>
                </a:lnTo>
                <a:lnTo>
                  <a:pt x="522256" y="402416"/>
                </a:lnTo>
                <a:lnTo>
                  <a:pt x="477924" y="424918"/>
                </a:lnTo>
                <a:lnTo>
                  <a:pt x="428443" y="441788"/>
                </a:lnTo>
                <a:lnTo>
                  <a:pt x="374712" y="452382"/>
                </a:lnTo>
                <a:lnTo>
                  <a:pt x="317627" y="456056"/>
                </a:lnTo>
                <a:lnTo>
                  <a:pt x="260541" y="452382"/>
                </a:lnTo>
                <a:lnTo>
                  <a:pt x="206810" y="441788"/>
                </a:lnTo>
                <a:lnTo>
                  <a:pt x="157329" y="424918"/>
                </a:lnTo>
                <a:lnTo>
                  <a:pt x="112997" y="402416"/>
                </a:lnTo>
                <a:lnTo>
                  <a:pt x="74712" y="374926"/>
                </a:lnTo>
                <a:lnTo>
                  <a:pt x="43372" y="343092"/>
                </a:lnTo>
                <a:lnTo>
                  <a:pt x="19875" y="307558"/>
                </a:lnTo>
                <a:lnTo>
                  <a:pt x="5118" y="268968"/>
                </a:lnTo>
                <a:lnTo>
                  <a:pt x="0" y="227964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1876044" y="8206740"/>
            <a:ext cx="423671" cy="205739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 txBox="1"/>
          <p:nvPr/>
        </p:nvSpPr>
        <p:spPr>
          <a:xfrm>
            <a:off x="1983994" y="8185784"/>
            <a:ext cx="23812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0</a:t>
            </a:r>
            <a:r>
              <a:rPr dirty="0" sz="1100" spc="-10">
                <a:latin typeface="Calibri"/>
                <a:cs typeface="Calibri"/>
              </a:rPr>
              <a:t>0</a:t>
            </a:r>
            <a:r>
              <a:rPr dirty="0" sz="1100">
                <a:latin typeface="Calibri"/>
                <a:cs typeface="Calibri"/>
              </a:rPr>
              <a:t>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3454527" y="7305675"/>
            <a:ext cx="635635" cy="456565"/>
          </a:xfrm>
          <a:custGeom>
            <a:avLst/>
            <a:gdLst/>
            <a:ahLst/>
            <a:cxnLst/>
            <a:rect l="l" t="t" r="r" b="b"/>
            <a:pathLst>
              <a:path w="635635" h="456565">
                <a:moveTo>
                  <a:pt x="317626" y="0"/>
                </a:moveTo>
                <a:lnTo>
                  <a:pt x="260508" y="3674"/>
                </a:lnTo>
                <a:lnTo>
                  <a:pt x="206758" y="14268"/>
                </a:lnTo>
                <a:lnTo>
                  <a:pt x="157273" y="31138"/>
                </a:lnTo>
                <a:lnTo>
                  <a:pt x="112945" y="53640"/>
                </a:lnTo>
                <a:lnTo>
                  <a:pt x="74671" y="81130"/>
                </a:lnTo>
                <a:lnTo>
                  <a:pt x="43344" y="112964"/>
                </a:lnTo>
                <a:lnTo>
                  <a:pt x="19860" y="148498"/>
                </a:lnTo>
                <a:lnTo>
                  <a:pt x="5114" y="187088"/>
                </a:lnTo>
                <a:lnTo>
                  <a:pt x="0" y="228092"/>
                </a:lnTo>
                <a:lnTo>
                  <a:pt x="5114" y="269057"/>
                </a:lnTo>
                <a:lnTo>
                  <a:pt x="19860" y="307618"/>
                </a:lnTo>
                <a:lnTo>
                  <a:pt x="43344" y="343130"/>
                </a:lnTo>
                <a:lnTo>
                  <a:pt x="74671" y="374948"/>
                </a:lnTo>
                <a:lnTo>
                  <a:pt x="112945" y="402427"/>
                </a:lnTo>
                <a:lnTo>
                  <a:pt x="157273" y="424923"/>
                </a:lnTo>
                <a:lnTo>
                  <a:pt x="206758" y="441789"/>
                </a:lnTo>
                <a:lnTo>
                  <a:pt x="260508" y="452382"/>
                </a:lnTo>
                <a:lnTo>
                  <a:pt x="317626" y="456057"/>
                </a:lnTo>
                <a:lnTo>
                  <a:pt x="374712" y="452382"/>
                </a:lnTo>
                <a:lnTo>
                  <a:pt x="428443" y="441789"/>
                </a:lnTo>
                <a:lnTo>
                  <a:pt x="477924" y="424923"/>
                </a:lnTo>
                <a:lnTo>
                  <a:pt x="522256" y="402427"/>
                </a:lnTo>
                <a:lnTo>
                  <a:pt x="560541" y="374948"/>
                </a:lnTo>
                <a:lnTo>
                  <a:pt x="591881" y="343130"/>
                </a:lnTo>
                <a:lnTo>
                  <a:pt x="615378" y="307618"/>
                </a:lnTo>
                <a:lnTo>
                  <a:pt x="630135" y="269057"/>
                </a:lnTo>
                <a:lnTo>
                  <a:pt x="635253" y="228092"/>
                </a:lnTo>
                <a:lnTo>
                  <a:pt x="630135" y="187088"/>
                </a:lnTo>
                <a:lnTo>
                  <a:pt x="615378" y="148498"/>
                </a:lnTo>
                <a:lnTo>
                  <a:pt x="591881" y="112964"/>
                </a:lnTo>
                <a:lnTo>
                  <a:pt x="560541" y="81130"/>
                </a:lnTo>
                <a:lnTo>
                  <a:pt x="522256" y="53640"/>
                </a:lnTo>
                <a:lnTo>
                  <a:pt x="477924" y="31138"/>
                </a:lnTo>
                <a:lnTo>
                  <a:pt x="428443" y="14268"/>
                </a:lnTo>
                <a:lnTo>
                  <a:pt x="374712" y="3674"/>
                </a:lnTo>
                <a:lnTo>
                  <a:pt x="31762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3454527" y="7305675"/>
            <a:ext cx="635635" cy="456565"/>
          </a:xfrm>
          <a:custGeom>
            <a:avLst/>
            <a:gdLst/>
            <a:ahLst/>
            <a:cxnLst/>
            <a:rect l="l" t="t" r="r" b="b"/>
            <a:pathLst>
              <a:path w="635635" h="456565">
                <a:moveTo>
                  <a:pt x="0" y="228092"/>
                </a:moveTo>
                <a:lnTo>
                  <a:pt x="5114" y="187088"/>
                </a:lnTo>
                <a:lnTo>
                  <a:pt x="19860" y="148498"/>
                </a:lnTo>
                <a:lnTo>
                  <a:pt x="43344" y="112964"/>
                </a:lnTo>
                <a:lnTo>
                  <a:pt x="74671" y="81130"/>
                </a:lnTo>
                <a:lnTo>
                  <a:pt x="112945" y="53640"/>
                </a:lnTo>
                <a:lnTo>
                  <a:pt x="157273" y="31138"/>
                </a:lnTo>
                <a:lnTo>
                  <a:pt x="206758" y="14268"/>
                </a:lnTo>
                <a:lnTo>
                  <a:pt x="260508" y="3674"/>
                </a:lnTo>
                <a:lnTo>
                  <a:pt x="317626" y="0"/>
                </a:lnTo>
                <a:lnTo>
                  <a:pt x="374712" y="3674"/>
                </a:lnTo>
                <a:lnTo>
                  <a:pt x="428443" y="14268"/>
                </a:lnTo>
                <a:lnTo>
                  <a:pt x="477924" y="31138"/>
                </a:lnTo>
                <a:lnTo>
                  <a:pt x="522256" y="53640"/>
                </a:lnTo>
                <a:lnTo>
                  <a:pt x="560541" y="81130"/>
                </a:lnTo>
                <a:lnTo>
                  <a:pt x="591881" y="112964"/>
                </a:lnTo>
                <a:lnTo>
                  <a:pt x="615378" y="148498"/>
                </a:lnTo>
                <a:lnTo>
                  <a:pt x="630135" y="187088"/>
                </a:lnTo>
                <a:lnTo>
                  <a:pt x="635253" y="228092"/>
                </a:lnTo>
                <a:lnTo>
                  <a:pt x="630135" y="269057"/>
                </a:lnTo>
                <a:lnTo>
                  <a:pt x="615378" y="307618"/>
                </a:lnTo>
                <a:lnTo>
                  <a:pt x="591881" y="343130"/>
                </a:lnTo>
                <a:lnTo>
                  <a:pt x="560541" y="374948"/>
                </a:lnTo>
                <a:lnTo>
                  <a:pt x="522256" y="402427"/>
                </a:lnTo>
                <a:lnTo>
                  <a:pt x="477924" y="424923"/>
                </a:lnTo>
                <a:lnTo>
                  <a:pt x="428443" y="441789"/>
                </a:lnTo>
                <a:lnTo>
                  <a:pt x="374712" y="452382"/>
                </a:lnTo>
                <a:lnTo>
                  <a:pt x="317626" y="456057"/>
                </a:lnTo>
                <a:lnTo>
                  <a:pt x="260508" y="452382"/>
                </a:lnTo>
                <a:lnTo>
                  <a:pt x="206758" y="441789"/>
                </a:lnTo>
                <a:lnTo>
                  <a:pt x="157273" y="424923"/>
                </a:lnTo>
                <a:lnTo>
                  <a:pt x="112945" y="402427"/>
                </a:lnTo>
                <a:lnTo>
                  <a:pt x="74671" y="374948"/>
                </a:lnTo>
                <a:lnTo>
                  <a:pt x="43344" y="343130"/>
                </a:lnTo>
                <a:lnTo>
                  <a:pt x="19860" y="307618"/>
                </a:lnTo>
                <a:lnTo>
                  <a:pt x="5114" y="269057"/>
                </a:lnTo>
                <a:lnTo>
                  <a:pt x="0" y="228092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3560064" y="7431023"/>
            <a:ext cx="423672" cy="205740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 txBox="1"/>
          <p:nvPr/>
        </p:nvSpPr>
        <p:spPr>
          <a:xfrm>
            <a:off x="3670172" y="7410068"/>
            <a:ext cx="238125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>
                <a:latin typeface="Calibri"/>
                <a:cs typeface="Calibri"/>
              </a:rPr>
              <a:t>0</a:t>
            </a:r>
            <a:r>
              <a:rPr dirty="0" sz="1100" spc="-10">
                <a:latin typeface="Calibri"/>
                <a:cs typeface="Calibri"/>
              </a:rPr>
              <a:t>1</a:t>
            </a:r>
            <a:r>
              <a:rPr dirty="0" sz="1100">
                <a:latin typeface="Calibri"/>
                <a:cs typeface="Calibri"/>
              </a:rPr>
              <a:t>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3454527" y="8797163"/>
            <a:ext cx="635635" cy="456565"/>
          </a:xfrm>
          <a:custGeom>
            <a:avLst/>
            <a:gdLst/>
            <a:ahLst/>
            <a:cxnLst/>
            <a:rect l="l" t="t" r="r" b="b"/>
            <a:pathLst>
              <a:path w="635635" h="456565">
                <a:moveTo>
                  <a:pt x="317626" y="0"/>
                </a:moveTo>
                <a:lnTo>
                  <a:pt x="260508" y="3674"/>
                </a:lnTo>
                <a:lnTo>
                  <a:pt x="206758" y="14268"/>
                </a:lnTo>
                <a:lnTo>
                  <a:pt x="157273" y="31138"/>
                </a:lnTo>
                <a:lnTo>
                  <a:pt x="112945" y="53640"/>
                </a:lnTo>
                <a:lnTo>
                  <a:pt x="74671" y="81130"/>
                </a:lnTo>
                <a:lnTo>
                  <a:pt x="43344" y="112964"/>
                </a:lnTo>
                <a:lnTo>
                  <a:pt x="19860" y="148498"/>
                </a:lnTo>
                <a:lnTo>
                  <a:pt x="5114" y="187088"/>
                </a:lnTo>
                <a:lnTo>
                  <a:pt x="0" y="228092"/>
                </a:lnTo>
                <a:lnTo>
                  <a:pt x="5114" y="269057"/>
                </a:lnTo>
                <a:lnTo>
                  <a:pt x="19860" y="307618"/>
                </a:lnTo>
                <a:lnTo>
                  <a:pt x="43344" y="343130"/>
                </a:lnTo>
                <a:lnTo>
                  <a:pt x="74671" y="374948"/>
                </a:lnTo>
                <a:lnTo>
                  <a:pt x="112945" y="402427"/>
                </a:lnTo>
                <a:lnTo>
                  <a:pt x="157273" y="424923"/>
                </a:lnTo>
                <a:lnTo>
                  <a:pt x="206758" y="441789"/>
                </a:lnTo>
                <a:lnTo>
                  <a:pt x="260508" y="452382"/>
                </a:lnTo>
                <a:lnTo>
                  <a:pt x="317626" y="456057"/>
                </a:lnTo>
                <a:lnTo>
                  <a:pt x="374712" y="452382"/>
                </a:lnTo>
                <a:lnTo>
                  <a:pt x="428443" y="441789"/>
                </a:lnTo>
                <a:lnTo>
                  <a:pt x="477924" y="424923"/>
                </a:lnTo>
                <a:lnTo>
                  <a:pt x="522256" y="402427"/>
                </a:lnTo>
                <a:lnTo>
                  <a:pt x="560541" y="374948"/>
                </a:lnTo>
                <a:lnTo>
                  <a:pt x="591881" y="343130"/>
                </a:lnTo>
                <a:lnTo>
                  <a:pt x="615378" y="307618"/>
                </a:lnTo>
                <a:lnTo>
                  <a:pt x="630135" y="269057"/>
                </a:lnTo>
                <a:lnTo>
                  <a:pt x="635253" y="228092"/>
                </a:lnTo>
                <a:lnTo>
                  <a:pt x="630135" y="187088"/>
                </a:lnTo>
                <a:lnTo>
                  <a:pt x="615378" y="148498"/>
                </a:lnTo>
                <a:lnTo>
                  <a:pt x="591881" y="112964"/>
                </a:lnTo>
                <a:lnTo>
                  <a:pt x="560541" y="81130"/>
                </a:lnTo>
                <a:lnTo>
                  <a:pt x="522256" y="53640"/>
                </a:lnTo>
                <a:lnTo>
                  <a:pt x="477924" y="31138"/>
                </a:lnTo>
                <a:lnTo>
                  <a:pt x="428443" y="14268"/>
                </a:lnTo>
                <a:lnTo>
                  <a:pt x="374712" y="3674"/>
                </a:lnTo>
                <a:lnTo>
                  <a:pt x="31762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3454527" y="8797163"/>
            <a:ext cx="635635" cy="456565"/>
          </a:xfrm>
          <a:custGeom>
            <a:avLst/>
            <a:gdLst/>
            <a:ahLst/>
            <a:cxnLst/>
            <a:rect l="l" t="t" r="r" b="b"/>
            <a:pathLst>
              <a:path w="635635" h="456565">
                <a:moveTo>
                  <a:pt x="0" y="228092"/>
                </a:moveTo>
                <a:lnTo>
                  <a:pt x="5114" y="187088"/>
                </a:lnTo>
                <a:lnTo>
                  <a:pt x="19860" y="148498"/>
                </a:lnTo>
                <a:lnTo>
                  <a:pt x="43344" y="112964"/>
                </a:lnTo>
                <a:lnTo>
                  <a:pt x="74671" y="81130"/>
                </a:lnTo>
                <a:lnTo>
                  <a:pt x="112945" y="53640"/>
                </a:lnTo>
                <a:lnTo>
                  <a:pt x="157273" y="31138"/>
                </a:lnTo>
                <a:lnTo>
                  <a:pt x="206758" y="14268"/>
                </a:lnTo>
                <a:lnTo>
                  <a:pt x="260508" y="3674"/>
                </a:lnTo>
                <a:lnTo>
                  <a:pt x="317626" y="0"/>
                </a:lnTo>
                <a:lnTo>
                  <a:pt x="374712" y="3674"/>
                </a:lnTo>
                <a:lnTo>
                  <a:pt x="428443" y="14268"/>
                </a:lnTo>
                <a:lnTo>
                  <a:pt x="477924" y="31138"/>
                </a:lnTo>
                <a:lnTo>
                  <a:pt x="522256" y="53640"/>
                </a:lnTo>
                <a:lnTo>
                  <a:pt x="560541" y="81130"/>
                </a:lnTo>
                <a:lnTo>
                  <a:pt x="591881" y="112964"/>
                </a:lnTo>
                <a:lnTo>
                  <a:pt x="615378" y="148498"/>
                </a:lnTo>
                <a:lnTo>
                  <a:pt x="630135" y="187088"/>
                </a:lnTo>
                <a:lnTo>
                  <a:pt x="635253" y="228092"/>
                </a:lnTo>
                <a:lnTo>
                  <a:pt x="630135" y="269057"/>
                </a:lnTo>
                <a:lnTo>
                  <a:pt x="615378" y="307618"/>
                </a:lnTo>
                <a:lnTo>
                  <a:pt x="591881" y="343130"/>
                </a:lnTo>
                <a:lnTo>
                  <a:pt x="560541" y="374948"/>
                </a:lnTo>
                <a:lnTo>
                  <a:pt x="522256" y="402427"/>
                </a:lnTo>
                <a:lnTo>
                  <a:pt x="477924" y="424923"/>
                </a:lnTo>
                <a:lnTo>
                  <a:pt x="428443" y="441789"/>
                </a:lnTo>
                <a:lnTo>
                  <a:pt x="374712" y="452382"/>
                </a:lnTo>
                <a:lnTo>
                  <a:pt x="317626" y="456057"/>
                </a:lnTo>
                <a:lnTo>
                  <a:pt x="260508" y="452382"/>
                </a:lnTo>
                <a:lnTo>
                  <a:pt x="206758" y="441789"/>
                </a:lnTo>
                <a:lnTo>
                  <a:pt x="157273" y="424923"/>
                </a:lnTo>
                <a:lnTo>
                  <a:pt x="112945" y="402427"/>
                </a:lnTo>
                <a:lnTo>
                  <a:pt x="74671" y="374948"/>
                </a:lnTo>
                <a:lnTo>
                  <a:pt x="43344" y="343130"/>
                </a:lnTo>
                <a:lnTo>
                  <a:pt x="19860" y="307618"/>
                </a:lnTo>
                <a:lnTo>
                  <a:pt x="5114" y="269057"/>
                </a:lnTo>
                <a:lnTo>
                  <a:pt x="0" y="228092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3560064" y="8923019"/>
            <a:ext cx="423672" cy="205739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 txBox="1"/>
          <p:nvPr/>
        </p:nvSpPr>
        <p:spPr>
          <a:xfrm>
            <a:off x="3670172" y="8902445"/>
            <a:ext cx="23812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1</a:t>
            </a:r>
            <a:r>
              <a:rPr dirty="0" sz="1100" spc="-10">
                <a:latin typeface="Calibri"/>
                <a:cs typeface="Calibri"/>
              </a:rPr>
              <a:t>1</a:t>
            </a:r>
            <a:r>
              <a:rPr dirty="0" sz="1100">
                <a:latin typeface="Calibri"/>
                <a:cs typeface="Calibri"/>
              </a:rPr>
              <a:t>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5366765" y="8181340"/>
            <a:ext cx="635000" cy="456565"/>
          </a:xfrm>
          <a:custGeom>
            <a:avLst/>
            <a:gdLst/>
            <a:ahLst/>
            <a:cxnLst/>
            <a:rect l="l" t="t" r="r" b="b"/>
            <a:pathLst>
              <a:path w="635000" h="456565">
                <a:moveTo>
                  <a:pt x="317373" y="0"/>
                </a:moveTo>
                <a:lnTo>
                  <a:pt x="260330" y="3670"/>
                </a:lnTo>
                <a:lnTo>
                  <a:pt x="206639" y="14252"/>
                </a:lnTo>
                <a:lnTo>
                  <a:pt x="157197" y="31105"/>
                </a:lnTo>
                <a:lnTo>
                  <a:pt x="112901" y="53587"/>
                </a:lnTo>
                <a:lnTo>
                  <a:pt x="74648" y="81056"/>
                </a:lnTo>
                <a:lnTo>
                  <a:pt x="43335" y="112870"/>
                </a:lnTo>
                <a:lnTo>
                  <a:pt x="19857" y="148387"/>
                </a:lnTo>
                <a:lnTo>
                  <a:pt x="5113" y="186966"/>
                </a:lnTo>
                <a:lnTo>
                  <a:pt x="0" y="227965"/>
                </a:lnTo>
                <a:lnTo>
                  <a:pt x="5113" y="268968"/>
                </a:lnTo>
                <a:lnTo>
                  <a:pt x="19857" y="307558"/>
                </a:lnTo>
                <a:lnTo>
                  <a:pt x="43335" y="343092"/>
                </a:lnTo>
                <a:lnTo>
                  <a:pt x="74648" y="374926"/>
                </a:lnTo>
                <a:lnTo>
                  <a:pt x="112901" y="402416"/>
                </a:lnTo>
                <a:lnTo>
                  <a:pt x="157197" y="424918"/>
                </a:lnTo>
                <a:lnTo>
                  <a:pt x="206639" y="441788"/>
                </a:lnTo>
                <a:lnTo>
                  <a:pt x="260330" y="452382"/>
                </a:lnTo>
                <a:lnTo>
                  <a:pt x="317373" y="456057"/>
                </a:lnTo>
                <a:lnTo>
                  <a:pt x="374378" y="452382"/>
                </a:lnTo>
                <a:lnTo>
                  <a:pt x="428039" y="441788"/>
                </a:lnTo>
                <a:lnTo>
                  <a:pt x="477458" y="424918"/>
                </a:lnTo>
                <a:lnTo>
                  <a:pt x="521738" y="402416"/>
                </a:lnTo>
                <a:lnTo>
                  <a:pt x="559981" y="374926"/>
                </a:lnTo>
                <a:lnTo>
                  <a:pt x="591288" y="343092"/>
                </a:lnTo>
                <a:lnTo>
                  <a:pt x="614762" y="307558"/>
                </a:lnTo>
                <a:lnTo>
                  <a:pt x="629505" y="268968"/>
                </a:lnTo>
                <a:lnTo>
                  <a:pt x="634619" y="227965"/>
                </a:lnTo>
                <a:lnTo>
                  <a:pt x="629505" y="186966"/>
                </a:lnTo>
                <a:lnTo>
                  <a:pt x="614762" y="148387"/>
                </a:lnTo>
                <a:lnTo>
                  <a:pt x="591288" y="112870"/>
                </a:lnTo>
                <a:lnTo>
                  <a:pt x="559981" y="81056"/>
                </a:lnTo>
                <a:lnTo>
                  <a:pt x="521738" y="53587"/>
                </a:lnTo>
                <a:lnTo>
                  <a:pt x="477458" y="31105"/>
                </a:lnTo>
                <a:lnTo>
                  <a:pt x="428039" y="14252"/>
                </a:lnTo>
                <a:lnTo>
                  <a:pt x="374378" y="3670"/>
                </a:lnTo>
                <a:lnTo>
                  <a:pt x="31737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5366765" y="8181340"/>
            <a:ext cx="635000" cy="456565"/>
          </a:xfrm>
          <a:custGeom>
            <a:avLst/>
            <a:gdLst/>
            <a:ahLst/>
            <a:cxnLst/>
            <a:rect l="l" t="t" r="r" b="b"/>
            <a:pathLst>
              <a:path w="635000" h="456565">
                <a:moveTo>
                  <a:pt x="0" y="227965"/>
                </a:moveTo>
                <a:lnTo>
                  <a:pt x="5113" y="186966"/>
                </a:lnTo>
                <a:lnTo>
                  <a:pt x="19857" y="148387"/>
                </a:lnTo>
                <a:lnTo>
                  <a:pt x="43335" y="112870"/>
                </a:lnTo>
                <a:lnTo>
                  <a:pt x="74648" y="81056"/>
                </a:lnTo>
                <a:lnTo>
                  <a:pt x="112901" y="53587"/>
                </a:lnTo>
                <a:lnTo>
                  <a:pt x="157197" y="31105"/>
                </a:lnTo>
                <a:lnTo>
                  <a:pt x="206639" y="14252"/>
                </a:lnTo>
                <a:lnTo>
                  <a:pt x="260330" y="3670"/>
                </a:lnTo>
                <a:lnTo>
                  <a:pt x="317373" y="0"/>
                </a:lnTo>
                <a:lnTo>
                  <a:pt x="374378" y="3670"/>
                </a:lnTo>
                <a:lnTo>
                  <a:pt x="428039" y="14252"/>
                </a:lnTo>
                <a:lnTo>
                  <a:pt x="477458" y="31105"/>
                </a:lnTo>
                <a:lnTo>
                  <a:pt x="521738" y="53587"/>
                </a:lnTo>
                <a:lnTo>
                  <a:pt x="559981" y="81056"/>
                </a:lnTo>
                <a:lnTo>
                  <a:pt x="591288" y="112870"/>
                </a:lnTo>
                <a:lnTo>
                  <a:pt x="614762" y="148387"/>
                </a:lnTo>
                <a:lnTo>
                  <a:pt x="629505" y="186966"/>
                </a:lnTo>
                <a:lnTo>
                  <a:pt x="634619" y="227965"/>
                </a:lnTo>
                <a:lnTo>
                  <a:pt x="629505" y="268968"/>
                </a:lnTo>
                <a:lnTo>
                  <a:pt x="614762" y="307558"/>
                </a:lnTo>
                <a:lnTo>
                  <a:pt x="591288" y="343092"/>
                </a:lnTo>
                <a:lnTo>
                  <a:pt x="559981" y="374926"/>
                </a:lnTo>
                <a:lnTo>
                  <a:pt x="521738" y="402416"/>
                </a:lnTo>
                <a:lnTo>
                  <a:pt x="477458" y="424918"/>
                </a:lnTo>
                <a:lnTo>
                  <a:pt x="428039" y="441788"/>
                </a:lnTo>
                <a:lnTo>
                  <a:pt x="374378" y="452382"/>
                </a:lnTo>
                <a:lnTo>
                  <a:pt x="317373" y="456057"/>
                </a:lnTo>
                <a:lnTo>
                  <a:pt x="260330" y="452382"/>
                </a:lnTo>
                <a:lnTo>
                  <a:pt x="206639" y="441788"/>
                </a:lnTo>
                <a:lnTo>
                  <a:pt x="157197" y="424918"/>
                </a:lnTo>
                <a:lnTo>
                  <a:pt x="112901" y="402416"/>
                </a:lnTo>
                <a:lnTo>
                  <a:pt x="74648" y="374926"/>
                </a:lnTo>
                <a:lnTo>
                  <a:pt x="43335" y="343092"/>
                </a:lnTo>
                <a:lnTo>
                  <a:pt x="19857" y="307558"/>
                </a:lnTo>
                <a:lnTo>
                  <a:pt x="5113" y="268968"/>
                </a:lnTo>
                <a:lnTo>
                  <a:pt x="0" y="227965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5472684" y="8305800"/>
            <a:ext cx="423672" cy="205739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 txBox="1"/>
          <p:nvPr/>
        </p:nvSpPr>
        <p:spPr>
          <a:xfrm>
            <a:off x="5581650" y="8285226"/>
            <a:ext cx="23812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1</a:t>
            </a:r>
            <a:r>
              <a:rPr dirty="0" sz="1100" spc="-10">
                <a:latin typeface="Calibri"/>
                <a:cs typeface="Calibri"/>
              </a:rPr>
              <a:t>0</a:t>
            </a:r>
            <a:r>
              <a:rPr dirty="0" sz="1100">
                <a:latin typeface="Calibri"/>
                <a:cs typeface="Calibri"/>
              </a:rPr>
              <a:t>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05"/>
              </a:lnSpc>
            </a:pPr>
            <a:r>
              <a:rPr dirty="0"/>
              <a:t>1</a:t>
            </a:r>
            <a:r>
              <a:rPr dirty="0"/>
              <a:t>5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43321" y="437488"/>
            <a:ext cx="1727835" cy="580390"/>
          </a:xfrm>
          <a:prstGeom prst="rect">
            <a:avLst/>
          </a:prstGeom>
        </p:spPr>
        <p:txBody>
          <a:bodyPr wrap="square" lIns="0" tIns="762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</a:t>
            </a:r>
            <a:endParaRPr sz="1400">
              <a:latin typeface="Lucida Calligraphy"/>
              <a:cs typeface="Lucida Calligraphy"/>
            </a:endParaRPr>
          </a:p>
          <a:p>
            <a:pPr marL="446405">
              <a:lnSpc>
                <a:spcPct val="100000"/>
              </a:lnSpc>
              <a:spcBef>
                <a:spcPts val="505"/>
              </a:spcBef>
            </a:pPr>
            <a:r>
              <a:rPr dirty="0" sz="1400" i="1">
                <a:latin typeface="Lucida Calligraphy"/>
                <a:cs typeface="Lucida Calligraphy"/>
              </a:rPr>
              <a:t>Y.</a:t>
            </a:r>
            <a:r>
              <a:rPr dirty="0" sz="1400" spc="-1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004316" y="527303"/>
            <a:ext cx="1514856" cy="52882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174800" y="454668"/>
            <a:ext cx="1175385" cy="582930"/>
          </a:xfrm>
          <a:prstGeom prst="rect">
            <a:avLst/>
          </a:prstGeom>
        </p:spPr>
        <p:txBody>
          <a:bodyPr wrap="square" lIns="0" tIns="7747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61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one:</a:t>
            </a:r>
            <a:endParaRPr sz="1400">
              <a:latin typeface="Lucida Calligraphy"/>
              <a:cs typeface="Lucida Calligraphy"/>
            </a:endParaRPr>
          </a:p>
          <a:p>
            <a:pPr algn="ctr">
              <a:lnSpc>
                <a:spcPct val="100000"/>
              </a:lnSpc>
              <a:spcBef>
                <a:spcPts val="515"/>
              </a:spcBef>
            </a:pPr>
            <a:r>
              <a:rPr dirty="0" sz="1400" spc="-5" i="1">
                <a:latin typeface="Lucida Calligraphy"/>
                <a:cs typeface="Lucida Calligraphy"/>
              </a:rPr>
              <a:t>Counters</a:t>
            </a:r>
            <a:endParaRPr sz="1400">
              <a:latin typeface="Lucida Calligraphy"/>
              <a:cs typeface="Lucida Calligraphy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1129080" y="6594973"/>
          <a:ext cx="1325245" cy="14605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8940"/>
                <a:gridCol w="549275"/>
                <a:gridCol w="365759"/>
              </a:tblGrid>
              <a:tr h="26149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u="sng" baseline="3968" sz="2100" b="1">
                          <a:uFill>
                            <a:solidFill>
                              <a:srgbClr val="000000"/>
                            </a:solidFill>
                          </a:uFill>
                          <a:latin typeface="Cambria Math"/>
                          <a:cs typeface="Cambria Math"/>
                        </a:rPr>
                        <a:t>Q</a:t>
                      </a:r>
                      <a:r>
                        <a:rPr dirty="0" u="sng" sz="900" b="1">
                          <a:uFill>
                            <a:solidFill>
                              <a:srgbClr val="000000"/>
                            </a:solidFill>
                          </a:uFill>
                          <a:latin typeface="Cambria Math"/>
                          <a:cs typeface="Cambria Math"/>
                        </a:rPr>
                        <a:t>t</a:t>
                      </a:r>
                      <a:endParaRPr sz="900">
                        <a:latin typeface="Cambria Math"/>
                        <a:cs typeface="Cambria Math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 algn="ctr" marL="825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u="heavy" baseline="3968" sz="2100" b="1">
                          <a:uFill>
                            <a:solidFill>
                              <a:srgbClr val="000000"/>
                            </a:solidFill>
                          </a:uFill>
                          <a:latin typeface="Cambria Math"/>
                          <a:cs typeface="Cambria Math"/>
                        </a:rPr>
                        <a:t>Q</a:t>
                      </a:r>
                      <a:r>
                        <a:rPr dirty="0" u="heavy" sz="900" b="1">
                          <a:uFill>
                            <a:solidFill>
                              <a:srgbClr val="000000"/>
                            </a:solidFill>
                          </a:uFill>
                          <a:latin typeface="Cambria Math"/>
                          <a:cs typeface="Cambria Math"/>
                        </a:rPr>
                        <a:t>t+1</a:t>
                      </a:r>
                      <a:endParaRPr sz="900">
                        <a:latin typeface="Cambria Math"/>
                        <a:cs typeface="Cambria Math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14"/>
                        </a:lnSpc>
                      </a:pPr>
                      <a:r>
                        <a:rPr dirty="0" u="sng" sz="1400" b="1">
                          <a:uFill>
                            <a:solidFill>
                              <a:srgbClr val="000000"/>
                            </a:solidFill>
                          </a:uFill>
                          <a:latin typeface="Cambria Math"/>
                          <a:cs typeface="Cambria Math"/>
                        </a:rPr>
                        <a:t>D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0"/>
                </a:tc>
              </a:tr>
              <a:tr h="31318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0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815"/>
                </a:tc>
                <a:tc>
                  <a:txBody>
                    <a:bodyPr/>
                    <a:lstStyle/>
                    <a:p>
                      <a:pPr algn="ctr" marL="825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0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81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0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815"/>
                </a:tc>
              </a:tr>
              <a:tr h="31241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0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  <a:tc>
                  <a:txBody>
                    <a:bodyPr/>
                    <a:lstStyle/>
                    <a:p>
                      <a:pPr algn="ctr" marL="825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1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1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</a:tr>
              <a:tr h="3124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1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  <a:tc>
                  <a:txBody>
                    <a:bodyPr/>
                    <a:lstStyle/>
                    <a:p>
                      <a:pPr algn="ctr" marL="825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0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0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</a:tr>
              <a:tr h="260730">
                <a:tc>
                  <a:txBody>
                    <a:bodyPr/>
                    <a:lstStyle/>
                    <a:p>
                      <a:pPr algn="ctr">
                        <a:lnSpc>
                          <a:spcPts val="1610"/>
                        </a:lnSpc>
                        <a:spcBef>
                          <a:spcPts val="340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1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  <a:tc>
                  <a:txBody>
                    <a:bodyPr/>
                    <a:lstStyle/>
                    <a:p>
                      <a:pPr algn="ctr" marL="8255">
                        <a:lnSpc>
                          <a:spcPts val="1610"/>
                        </a:lnSpc>
                        <a:spcBef>
                          <a:spcPts val="340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1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10"/>
                        </a:lnSpc>
                        <a:spcBef>
                          <a:spcPts val="340"/>
                        </a:spcBef>
                      </a:pPr>
                      <a:r>
                        <a:rPr dirty="0" sz="1400" b="1">
                          <a:latin typeface="Cambria Math"/>
                          <a:cs typeface="Cambria Math"/>
                        </a:rPr>
                        <a:t>1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43180"/>
                </a:tc>
              </a:tr>
            </a:tbl>
          </a:graphicData>
        </a:graphic>
      </p:graphicFrame>
      <p:sp>
        <p:nvSpPr>
          <p:cNvPr id="7" name="object 7"/>
          <p:cNvSpPr/>
          <p:nvPr/>
        </p:nvSpPr>
        <p:spPr>
          <a:xfrm>
            <a:off x="5031740" y="2124328"/>
            <a:ext cx="208915" cy="635"/>
          </a:xfrm>
          <a:custGeom>
            <a:avLst/>
            <a:gdLst/>
            <a:ahLst/>
            <a:cxnLst/>
            <a:rect l="l" t="t" r="r" b="b"/>
            <a:pathLst>
              <a:path w="208914" h="635">
                <a:moveTo>
                  <a:pt x="-12700" y="317"/>
                </a:moveTo>
                <a:lnTo>
                  <a:pt x="221614" y="317"/>
                </a:lnTo>
              </a:path>
            </a:pathLst>
          </a:custGeom>
          <a:ln w="2603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452116" y="2362199"/>
            <a:ext cx="292607" cy="19507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2531491" y="2342133"/>
            <a:ext cx="13398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A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066032" y="2357627"/>
            <a:ext cx="291084" cy="19507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4145660" y="2337561"/>
            <a:ext cx="12573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B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628132" y="2377439"/>
            <a:ext cx="292608" cy="19507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5708141" y="2357373"/>
            <a:ext cx="120014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C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295400" y="2400299"/>
            <a:ext cx="591312" cy="20421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086100" y="2121788"/>
            <a:ext cx="372110" cy="0"/>
          </a:xfrm>
          <a:custGeom>
            <a:avLst/>
            <a:gdLst/>
            <a:ahLst/>
            <a:cxnLst/>
            <a:rect l="l" t="t" r="r" b="b"/>
            <a:pathLst>
              <a:path w="372110" h="0">
                <a:moveTo>
                  <a:pt x="37211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943735" y="249834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 h="0">
                <a:moveTo>
                  <a:pt x="25717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090862" y="2803461"/>
            <a:ext cx="81280" cy="8127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190750" y="2407538"/>
            <a:ext cx="171450" cy="195580"/>
          </a:xfrm>
          <a:custGeom>
            <a:avLst/>
            <a:gdLst/>
            <a:ahLst/>
            <a:cxnLst/>
            <a:rect l="l" t="t" r="r" b="b"/>
            <a:pathLst>
              <a:path w="171450" h="195580">
                <a:moveTo>
                  <a:pt x="0" y="0"/>
                </a:moveTo>
                <a:lnTo>
                  <a:pt x="171450" y="97790"/>
                </a:lnTo>
                <a:lnTo>
                  <a:pt x="0" y="195579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152650" y="2498343"/>
            <a:ext cx="179705" cy="0"/>
          </a:xfrm>
          <a:custGeom>
            <a:avLst/>
            <a:gdLst/>
            <a:ahLst/>
            <a:cxnLst/>
            <a:rect l="l" t="t" r="r" b="b"/>
            <a:pathLst>
              <a:path w="179705" h="0">
                <a:moveTo>
                  <a:pt x="179705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138172" y="2039111"/>
            <a:ext cx="277368" cy="20421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2217547" y="2019045"/>
            <a:ext cx="11430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T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804160" y="2709671"/>
            <a:ext cx="277368" cy="20574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2883535" y="2657601"/>
            <a:ext cx="1390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11904" sz="2100" spc="-1357">
                <a:latin typeface="Cambria Math"/>
                <a:cs typeface="Cambria Math"/>
              </a:rPr>
              <a:t>𝐐</a:t>
            </a:r>
            <a:r>
              <a:rPr dirty="0" sz="1400" spc="48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2785872" y="2048255"/>
            <a:ext cx="277368" cy="20421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2865247" y="2028189"/>
            <a:ext cx="1479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Q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2190750" y="1948687"/>
            <a:ext cx="907415" cy="0"/>
          </a:xfrm>
          <a:custGeom>
            <a:avLst/>
            <a:gdLst/>
            <a:ahLst/>
            <a:cxnLst/>
            <a:rect l="l" t="t" r="r" b="b"/>
            <a:pathLst>
              <a:path w="907414" h="0">
                <a:moveTo>
                  <a:pt x="0" y="0"/>
                </a:moveTo>
                <a:lnTo>
                  <a:pt x="907033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198116" y="3043681"/>
            <a:ext cx="907415" cy="0"/>
          </a:xfrm>
          <a:custGeom>
            <a:avLst/>
            <a:gdLst/>
            <a:ahLst/>
            <a:cxnLst/>
            <a:rect l="l" t="t" r="r" b="b"/>
            <a:pathLst>
              <a:path w="907414" h="0">
                <a:moveTo>
                  <a:pt x="0" y="0"/>
                </a:moveTo>
                <a:lnTo>
                  <a:pt x="907033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198116" y="1941448"/>
            <a:ext cx="635" cy="1109345"/>
          </a:xfrm>
          <a:custGeom>
            <a:avLst/>
            <a:gdLst/>
            <a:ahLst/>
            <a:cxnLst/>
            <a:rect l="l" t="t" r="r" b="b"/>
            <a:pathLst>
              <a:path w="635" h="1109345">
                <a:moveTo>
                  <a:pt x="507" y="0"/>
                </a:moveTo>
                <a:lnTo>
                  <a:pt x="0" y="110934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3097783" y="1941448"/>
            <a:ext cx="635" cy="1109345"/>
          </a:xfrm>
          <a:custGeom>
            <a:avLst/>
            <a:gdLst/>
            <a:ahLst/>
            <a:cxnLst/>
            <a:rect l="l" t="t" r="r" b="b"/>
            <a:pathLst>
              <a:path w="635" h="1109345">
                <a:moveTo>
                  <a:pt x="508" y="0"/>
                </a:moveTo>
                <a:lnTo>
                  <a:pt x="0" y="110934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2010410" y="2131313"/>
            <a:ext cx="194945" cy="0"/>
          </a:xfrm>
          <a:custGeom>
            <a:avLst/>
            <a:gdLst/>
            <a:ahLst/>
            <a:cxnLst/>
            <a:rect l="l" t="t" r="r" b="b"/>
            <a:pathLst>
              <a:path w="194944" h="0">
                <a:moveTo>
                  <a:pt x="194944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5284152" y="2450401"/>
            <a:ext cx="81280" cy="8127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723322" y="2450401"/>
            <a:ext cx="81279" cy="8127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2123757" y="2450401"/>
            <a:ext cx="81280" cy="81279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4695190" y="2133218"/>
            <a:ext cx="372110" cy="0"/>
          </a:xfrm>
          <a:custGeom>
            <a:avLst/>
            <a:gdLst/>
            <a:ahLst/>
            <a:cxnLst/>
            <a:rect l="l" t="t" r="r" b="b"/>
            <a:pathLst>
              <a:path w="372110" h="0">
                <a:moveTo>
                  <a:pt x="37211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6231890" y="2133218"/>
            <a:ext cx="372110" cy="0"/>
          </a:xfrm>
          <a:custGeom>
            <a:avLst/>
            <a:gdLst/>
            <a:ahLst/>
            <a:cxnLst/>
            <a:rect l="l" t="t" r="r" b="b"/>
            <a:pathLst>
              <a:path w="372109" h="0">
                <a:moveTo>
                  <a:pt x="37211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6594475" y="2133853"/>
            <a:ext cx="0" cy="1292860"/>
          </a:xfrm>
          <a:custGeom>
            <a:avLst/>
            <a:gdLst/>
            <a:ahLst/>
            <a:cxnLst/>
            <a:rect l="l" t="t" r="r" b="b"/>
            <a:pathLst>
              <a:path w="0" h="1292860">
                <a:moveTo>
                  <a:pt x="0" y="1292859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5067300" y="2121788"/>
            <a:ext cx="0" cy="1304925"/>
          </a:xfrm>
          <a:custGeom>
            <a:avLst/>
            <a:gdLst/>
            <a:ahLst/>
            <a:cxnLst/>
            <a:rect l="l" t="t" r="r" b="b"/>
            <a:pathLst>
              <a:path w="0" h="1304925">
                <a:moveTo>
                  <a:pt x="0" y="1304925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3448684" y="2121788"/>
            <a:ext cx="0" cy="1247775"/>
          </a:xfrm>
          <a:custGeom>
            <a:avLst/>
            <a:gdLst/>
            <a:ahLst/>
            <a:cxnLst/>
            <a:rect l="l" t="t" r="r" b="b"/>
            <a:pathLst>
              <a:path w="0" h="1247775">
                <a:moveTo>
                  <a:pt x="0" y="1247775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3457575" y="2493898"/>
            <a:ext cx="285115" cy="4445"/>
          </a:xfrm>
          <a:custGeom>
            <a:avLst/>
            <a:gdLst/>
            <a:ahLst/>
            <a:cxnLst/>
            <a:rect l="l" t="t" r="r" b="b"/>
            <a:pathLst>
              <a:path w="285114" h="4444">
                <a:moveTo>
                  <a:pt x="285114" y="4444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4680902" y="2798381"/>
            <a:ext cx="81280" cy="8128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3776027" y="2397696"/>
            <a:ext cx="180975" cy="205104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3727703" y="2034539"/>
            <a:ext cx="277367" cy="20421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 txBox="1"/>
          <p:nvPr/>
        </p:nvSpPr>
        <p:spPr>
          <a:xfrm>
            <a:off x="3807333" y="2014473"/>
            <a:ext cx="11430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T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4395215" y="2705099"/>
            <a:ext cx="275843" cy="20421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 txBox="1"/>
          <p:nvPr/>
        </p:nvSpPr>
        <p:spPr>
          <a:xfrm>
            <a:off x="4474845" y="2653030"/>
            <a:ext cx="1390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11904" sz="2100" spc="-1357">
                <a:latin typeface="Cambria Math"/>
                <a:cs typeface="Cambria Math"/>
              </a:rPr>
              <a:t>𝐐</a:t>
            </a:r>
            <a:r>
              <a:rPr dirty="0" sz="1400" spc="48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4375403" y="2043683"/>
            <a:ext cx="277367" cy="20421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 txBox="1"/>
          <p:nvPr/>
        </p:nvSpPr>
        <p:spPr>
          <a:xfrm>
            <a:off x="4455033" y="2023618"/>
            <a:ext cx="1479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Q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3780790" y="1943607"/>
            <a:ext cx="907415" cy="0"/>
          </a:xfrm>
          <a:custGeom>
            <a:avLst/>
            <a:gdLst/>
            <a:ahLst/>
            <a:cxnLst/>
            <a:rect l="l" t="t" r="r" b="b"/>
            <a:pathLst>
              <a:path w="907414" h="0">
                <a:moveTo>
                  <a:pt x="0" y="0"/>
                </a:moveTo>
                <a:lnTo>
                  <a:pt x="90703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3788155" y="3038601"/>
            <a:ext cx="907415" cy="0"/>
          </a:xfrm>
          <a:custGeom>
            <a:avLst/>
            <a:gdLst/>
            <a:ahLst/>
            <a:cxnLst/>
            <a:rect l="l" t="t" r="r" b="b"/>
            <a:pathLst>
              <a:path w="907414" h="0">
                <a:moveTo>
                  <a:pt x="0" y="0"/>
                </a:moveTo>
                <a:lnTo>
                  <a:pt x="90703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3788155" y="1936368"/>
            <a:ext cx="635" cy="1109345"/>
          </a:xfrm>
          <a:custGeom>
            <a:avLst/>
            <a:gdLst/>
            <a:ahLst/>
            <a:cxnLst/>
            <a:rect l="l" t="t" r="r" b="b"/>
            <a:pathLst>
              <a:path w="635" h="1109345">
                <a:moveTo>
                  <a:pt x="508" y="0"/>
                </a:moveTo>
                <a:lnTo>
                  <a:pt x="0" y="110934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4687823" y="1936368"/>
            <a:ext cx="635" cy="1109345"/>
          </a:xfrm>
          <a:custGeom>
            <a:avLst/>
            <a:gdLst/>
            <a:ahLst/>
            <a:cxnLst/>
            <a:rect l="l" t="t" r="r" b="b"/>
            <a:pathLst>
              <a:path w="635" h="1109345">
                <a:moveTo>
                  <a:pt x="508" y="0"/>
                </a:moveTo>
                <a:lnTo>
                  <a:pt x="0" y="110934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6236652" y="2800921"/>
            <a:ext cx="81280" cy="81279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5298440" y="2400236"/>
            <a:ext cx="214312" cy="205104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5283708" y="2036063"/>
            <a:ext cx="277367" cy="20421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 txBox="1"/>
          <p:nvPr/>
        </p:nvSpPr>
        <p:spPr>
          <a:xfrm>
            <a:off x="5363717" y="2015997"/>
            <a:ext cx="11430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T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5951220" y="2708147"/>
            <a:ext cx="275844" cy="20421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 txBox="1"/>
          <p:nvPr/>
        </p:nvSpPr>
        <p:spPr>
          <a:xfrm>
            <a:off x="6031229" y="2656077"/>
            <a:ext cx="1390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11904" sz="2100" spc="-1357">
                <a:latin typeface="Cambria Math"/>
                <a:cs typeface="Cambria Math"/>
              </a:rPr>
              <a:t>𝐐</a:t>
            </a:r>
            <a:r>
              <a:rPr dirty="0" sz="1400" spc="48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5931408" y="2046731"/>
            <a:ext cx="277367" cy="20421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 txBox="1"/>
          <p:nvPr/>
        </p:nvSpPr>
        <p:spPr>
          <a:xfrm>
            <a:off x="6011417" y="2026666"/>
            <a:ext cx="1479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Q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5336540" y="1945893"/>
            <a:ext cx="906780" cy="0"/>
          </a:xfrm>
          <a:custGeom>
            <a:avLst/>
            <a:gdLst/>
            <a:ahLst/>
            <a:cxnLst/>
            <a:rect l="l" t="t" r="r" b="b"/>
            <a:pathLst>
              <a:path w="906779" h="0">
                <a:moveTo>
                  <a:pt x="0" y="0"/>
                </a:moveTo>
                <a:lnTo>
                  <a:pt x="90678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5344159" y="3041268"/>
            <a:ext cx="906780" cy="0"/>
          </a:xfrm>
          <a:custGeom>
            <a:avLst/>
            <a:gdLst/>
            <a:ahLst/>
            <a:cxnLst/>
            <a:rect l="l" t="t" r="r" b="b"/>
            <a:pathLst>
              <a:path w="906779" h="0">
                <a:moveTo>
                  <a:pt x="0" y="0"/>
                </a:moveTo>
                <a:lnTo>
                  <a:pt x="90677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5344159" y="1938908"/>
            <a:ext cx="0" cy="1109345"/>
          </a:xfrm>
          <a:custGeom>
            <a:avLst/>
            <a:gdLst/>
            <a:ahLst/>
            <a:cxnLst/>
            <a:rect l="l" t="t" r="r" b="b"/>
            <a:pathLst>
              <a:path w="0" h="1109345">
                <a:moveTo>
                  <a:pt x="0" y="0"/>
                </a:moveTo>
                <a:lnTo>
                  <a:pt x="0" y="110934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6243320" y="1938908"/>
            <a:ext cx="635" cy="1109345"/>
          </a:xfrm>
          <a:custGeom>
            <a:avLst/>
            <a:gdLst/>
            <a:ahLst/>
            <a:cxnLst/>
            <a:rect l="l" t="t" r="r" b="b"/>
            <a:pathLst>
              <a:path w="635" h="1109345">
                <a:moveTo>
                  <a:pt x="634" y="0"/>
                </a:moveTo>
                <a:lnTo>
                  <a:pt x="0" y="110934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5151120" y="2121788"/>
            <a:ext cx="194945" cy="0"/>
          </a:xfrm>
          <a:custGeom>
            <a:avLst/>
            <a:gdLst/>
            <a:ahLst/>
            <a:cxnLst/>
            <a:rect l="l" t="t" r="r" b="b"/>
            <a:pathLst>
              <a:path w="194945" h="0">
                <a:moveTo>
                  <a:pt x="194944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3604895" y="2133853"/>
            <a:ext cx="194945" cy="0"/>
          </a:xfrm>
          <a:custGeom>
            <a:avLst/>
            <a:gdLst/>
            <a:ahLst/>
            <a:cxnLst/>
            <a:rect l="l" t="t" r="r" b="b"/>
            <a:pathLst>
              <a:path w="194945" h="0">
                <a:moveTo>
                  <a:pt x="194944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3247644" y="3476243"/>
            <a:ext cx="429768" cy="204216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4930140" y="3476243"/>
            <a:ext cx="411479" cy="204216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 txBox="1"/>
          <p:nvPr/>
        </p:nvSpPr>
        <p:spPr>
          <a:xfrm>
            <a:off x="3327019" y="3456558"/>
            <a:ext cx="1894839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694814" algn="l"/>
              </a:tabLst>
            </a:pPr>
            <a:r>
              <a:rPr dirty="0" sz="1400" spc="-5" b="1">
                <a:latin typeface="Calibri"/>
                <a:cs typeface="Calibri"/>
              </a:rPr>
              <a:t>Q</a:t>
            </a:r>
            <a:r>
              <a:rPr dirty="0" baseline="-12345" sz="1350" b="1">
                <a:latin typeface="Calibri"/>
                <a:cs typeface="Calibri"/>
              </a:rPr>
              <a:t>A	</a:t>
            </a:r>
            <a:r>
              <a:rPr dirty="0" sz="1400" spc="-5" b="1">
                <a:latin typeface="Calibri"/>
                <a:cs typeface="Calibri"/>
              </a:rPr>
              <a:t>Q</a:t>
            </a:r>
            <a:r>
              <a:rPr dirty="0" baseline="-12345" sz="1350" b="1">
                <a:latin typeface="Calibri"/>
                <a:cs typeface="Calibri"/>
              </a:rPr>
              <a:t>B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6431279" y="3476243"/>
            <a:ext cx="455675" cy="204216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 txBox="1"/>
          <p:nvPr/>
        </p:nvSpPr>
        <p:spPr>
          <a:xfrm>
            <a:off x="6511543" y="3456558"/>
            <a:ext cx="208279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Q</a:t>
            </a:r>
            <a:r>
              <a:rPr dirty="0" baseline="-12345" sz="1350" b="1">
                <a:latin typeface="Calibri"/>
                <a:cs typeface="Calibri"/>
              </a:rPr>
              <a:t>C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3243262" y="3731831"/>
            <a:ext cx="81279" cy="81280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1900872" y="3726751"/>
            <a:ext cx="81279" cy="81279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4951729" y="2474213"/>
            <a:ext cx="176530" cy="0"/>
          </a:xfrm>
          <a:custGeom>
            <a:avLst/>
            <a:gdLst/>
            <a:ahLst/>
            <a:cxnLst/>
            <a:rect l="l" t="t" r="r" b="b"/>
            <a:pathLst>
              <a:path w="176529" h="0">
                <a:moveTo>
                  <a:pt x="0" y="0"/>
                </a:moveTo>
                <a:lnTo>
                  <a:pt x="17653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2010410" y="1803018"/>
            <a:ext cx="0" cy="329565"/>
          </a:xfrm>
          <a:custGeom>
            <a:avLst/>
            <a:gdLst/>
            <a:ahLst/>
            <a:cxnLst/>
            <a:rect l="l" t="t" r="r" b="b"/>
            <a:pathLst>
              <a:path w="0" h="329564">
                <a:moveTo>
                  <a:pt x="0" y="0"/>
                </a:moveTo>
                <a:lnTo>
                  <a:pt x="0" y="32956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3167379" y="2843783"/>
            <a:ext cx="437515" cy="0"/>
          </a:xfrm>
          <a:custGeom>
            <a:avLst/>
            <a:gdLst/>
            <a:ahLst/>
            <a:cxnLst/>
            <a:rect l="l" t="t" r="r" b="b"/>
            <a:pathLst>
              <a:path w="437514" h="0">
                <a:moveTo>
                  <a:pt x="0" y="0"/>
                </a:moveTo>
                <a:lnTo>
                  <a:pt x="43751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3604895" y="1843023"/>
            <a:ext cx="0" cy="278130"/>
          </a:xfrm>
          <a:custGeom>
            <a:avLst/>
            <a:gdLst/>
            <a:ahLst/>
            <a:cxnLst/>
            <a:rect l="l" t="t" r="r" b="b"/>
            <a:pathLst>
              <a:path w="0" h="278130">
                <a:moveTo>
                  <a:pt x="0" y="0"/>
                </a:moveTo>
                <a:lnTo>
                  <a:pt x="0" y="278129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3442715" y="1588007"/>
            <a:ext cx="277367" cy="20421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 txBox="1"/>
          <p:nvPr/>
        </p:nvSpPr>
        <p:spPr>
          <a:xfrm>
            <a:off x="3522090" y="1567941"/>
            <a:ext cx="1162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9" name="object 79"/>
          <p:cNvSpPr/>
          <p:nvPr/>
        </p:nvSpPr>
        <p:spPr>
          <a:xfrm>
            <a:off x="1851660" y="1548383"/>
            <a:ext cx="277368" cy="20421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 txBox="1"/>
          <p:nvPr/>
        </p:nvSpPr>
        <p:spPr>
          <a:xfrm>
            <a:off x="1930654" y="1528318"/>
            <a:ext cx="1162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1" name="object 81"/>
          <p:cNvSpPr/>
          <p:nvPr/>
        </p:nvSpPr>
        <p:spPr>
          <a:xfrm>
            <a:off x="4951729" y="2464688"/>
            <a:ext cx="0" cy="1315720"/>
          </a:xfrm>
          <a:custGeom>
            <a:avLst/>
            <a:gdLst/>
            <a:ahLst/>
            <a:cxnLst/>
            <a:rect l="l" t="t" r="r" b="b"/>
            <a:pathLst>
              <a:path w="0" h="1315720">
                <a:moveTo>
                  <a:pt x="0" y="0"/>
                </a:moveTo>
                <a:lnTo>
                  <a:pt x="0" y="131572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3272154" y="2493263"/>
            <a:ext cx="284480" cy="635"/>
          </a:xfrm>
          <a:custGeom>
            <a:avLst/>
            <a:gdLst/>
            <a:ahLst/>
            <a:cxnLst/>
            <a:rect l="l" t="t" r="r" b="b"/>
            <a:pathLst>
              <a:path w="284479" h="635">
                <a:moveTo>
                  <a:pt x="0" y="0"/>
                </a:moveTo>
                <a:lnTo>
                  <a:pt x="284480" y="63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3283584" y="2479293"/>
            <a:ext cx="635" cy="1300480"/>
          </a:xfrm>
          <a:custGeom>
            <a:avLst/>
            <a:gdLst/>
            <a:ahLst/>
            <a:cxnLst/>
            <a:rect l="l" t="t" r="r" b="b"/>
            <a:pathLst>
              <a:path w="635" h="1300479">
                <a:moveTo>
                  <a:pt x="0" y="0"/>
                </a:moveTo>
                <a:lnTo>
                  <a:pt x="635" y="130048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1762125" y="3780091"/>
            <a:ext cx="3211830" cy="0"/>
          </a:xfrm>
          <a:custGeom>
            <a:avLst/>
            <a:gdLst/>
            <a:ahLst/>
            <a:cxnLst/>
            <a:rect l="l" t="t" r="r" b="b"/>
            <a:pathLst>
              <a:path w="3211829" h="0">
                <a:moveTo>
                  <a:pt x="0" y="0"/>
                </a:moveTo>
                <a:lnTo>
                  <a:pt x="3211829" y="0"/>
                </a:lnTo>
              </a:path>
            </a:pathLst>
          </a:custGeom>
          <a:ln w="2603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1953260" y="2483738"/>
            <a:ext cx="0" cy="1300480"/>
          </a:xfrm>
          <a:custGeom>
            <a:avLst/>
            <a:gdLst/>
            <a:ahLst/>
            <a:cxnLst/>
            <a:rect l="l" t="t" r="r" b="b"/>
            <a:pathLst>
              <a:path w="0" h="1300479">
                <a:moveTo>
                  <a:pt x="0" y="0"/>
                </a:moveTo>
                <a:lnTo>
                  <a:pt x="0" y="1300479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1280160" y="3653027"/>
            <a:ext cx="477012" cy="195072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6318884" y="2843783"/>
            <a:ext cx="437515" cy="0"/>
          </a:xfrm>
          <a:custGeom>
            <a:avLst/>
            <a:gdLst/>
            <a:ahLst/>
            <a:cxnLst/>
            <a:rect l="l" t="t" r="r" b="b"/>
            <a:pathLst>
              <a:path w="437515" h="0">
                <a:moveTo>
                  <a:pt x="0" y="0"/>
                </a:moveTo>
                <a:lnTo>
                  <a:pt x="43751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4752340" y="2834258"/>
            <a:ext cx="437515" cy="0"/>
          </a:xfrm>
          <a:custGeom>
            <a:avLst/>
            <a:gdLst/>
            <a:ahLst/>
            <a:cxnLst/>
            <a:rect l="l" t="t" r="r" b="b"/>
            <a:pathLst>
              <a:path w="437514" h="0">
                <a:moveTo>
                  <a:pt x="0" y="0"/>
                </a:moveTo>
                <a:lnTo>
                  <a:pt x="43751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1584960" y="3974591"/>
            <a:ext cx="4623816" cy="204216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 txBox="1"/>
          <p:nvPr/>
        </p:nvSpPr>
        <p:spPr>
          <a:xfrm>
            <a:off x="1129080" y="3525748"/>
            <a:ext cx="5306695" cy="2900680"/>
          </a:xfrm>
          <a:prstGeom prst="rect">
            <a:avLst/>
          </a:prstGeom>
        </p:spPr>
        <p:txBody>
          <a:bodyPr wrap="square" lIns="0" tIns="120650" rIns="0" bIns="0" rtlCol="0" vert="horz">
            <a:spAutoFit/>
          </a:bodyPr>
          <a:lstStyle/>
          <a:p>
            <a:pPr marL="242570">
              <a:lnSpc>
                <a:spcPct val="100000"/>
              </a:lnSpc>
              <a:spcBef>
                <a:spcPts val="950"/>
              </a:spcBef>
            </a:pPr>
            <a:r>
              <a:rPr dirty="0" sz="1400" spc="-5" b="1">
                <a:latin typeface="Calibri"/>
                <a:cs typeface="Calibri"/>
              </a:rPr>
              <a:t>CLK</a:t>
            </a:r>
            <a:endParaRPr sz="1400">
              <a:latin typeface="Calibri"/>
              <a:cs typeface="Calibri"/>
            </a:endParaRPr>
          </a:p>
          <a:p>
            <a:pPr marL="1113155">
              <a:lnSpc>
                <a:spcPct val="100000"/>
              </a:lnSpc>
              <a:spcBef>
                <a:spcPts val="850"/>
              </a:spcBef>
            </a:pPr>
            <a:r>
              <a:rPr dirty="0" sz="1400" spc="-5">
                <a:latin typeface="Calibri"/>
                <a:cs typeface="Calibri"/>
              </a:rPr>
              <a:t>Fig </a:t>
            </a:r>
            <a:r>
              <a:rPr dirty="0" sz="1400">
                <a:latin typeface="Calibri"/>
                <a:cs typeface="Calibri"/>
              </a:rPr>
              <a:t>14 </a:t>
            </a:r>
            <a:r>
              <a:rPr dirty="0" sz="1400" spc="-5">
                <a:latin typeface="Calibri"/>
                <a:cs typeface="Calibri"/>
              </a:rPr>
              <a:t>3bits </a:t>
            </a:r>
            <a:r>
              <a:rPr dirty="0" sz="1400">
                <a:latin typeface="Calibri"/>
                <a:cs typeface="Calibri"/>
              </a:rPr>
              <a:t>T that </a:t>
            </a:r>
            <a:r>
              <a:rPr dirty="0" sz="1400" spc="-5">
                <a:latin typeface="Calibri"/>
                <a:cs typeface="Calibri"/>
              </a:rPr>
              <a:t>counts only </a:t>
            </a:r>
            <a:r>
              <a:rPr dirty="0" sz="1400">
                <a:latin typeface="Calibri"/>
                <a:cs typeface="Calibri"/>
              </a:rPr>
              <a:t>even</a:t>
            </a:r>
            <a:r>
              <a:rPr dirty="0" sz="1400" spc="-50">
                <a:latin typeface="Calibri"/>
                <a:cs typeface="Calibri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numbers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445"/>
              </a:spcBef>
            </a:pPr>
            <a:r>
              <a:rPr dirty="0" sz="1400" spc="-5">
                <a:latin typeface="Calibri"/>
                <a:cs typeface="Calibri"/>
              </a:rPr>
              <a:t>HW</a:t>
            </a:r>
            <a:r>
              <a:rPr dirty="0" baseline="-12345" sz="1350" spc="-7">
                <a:latin typeface="Calibri"/>
                <a:cs typeface="Calibri"/>
              </a:rPr>
              <a:t>10</a:t>
            </a:r>
            <a:r>
              <a:rPr dirty="0" sz="1400" spc="-5">
                <a:latin typeface="Calibri"/>
                <a:cs typeface="Calibri"/>
              </a:rPr>
              <a:t>: </a:t>
            </a:r>
            <a:r>
              <a:rPr dirty="0" sz="1400">
                <a:latin typeface="Calibri"/>
                <a:cs typeface="Calibri"/>
              </a:rPr>
              <a:t>design </a:t>
            </a:r>
            <a:r>
              <a:rPr dirty="0" sz="1400" spc="-15">
                <a:latin typeface="Calibri"/>
                <a:cs typeface="Calibri"/>
              </a:rPr>
              <a:t>(</a:t>
            </a:r>
            <a:r>
              <a:rPr dirty="0" sz="1450" spc="-15" b="1" i="1">
                <a:latin typeface="Cambria Math"/>
                <a:cs typeface="Cambria Math"/>
              </a:rPr>
              <a:t>3bits</a:t>
            </a:r>
            <a:r>
              <a:rPr dirty="0" sz="1400" spc="-15">
                <a:latin typeface="Calibri"/>
                <a:cs typeface="Calibri"/>
              </a:rPr>
              <a:t>) </a:t>
            </a:r>
            <a:r>
              <a:rPr dirty="0" sz="1400" spc="-5">
                <a:latin typeface="Calibri"/>
                <a:cs typeface="Calibri"/>
              </a:rPr>
              <a:t>counter that counts only odd numbers, using</a:t>
            </a:r>
            <a:r>
              <a:rPr dirty="0" sz="1400" spc="100">
                <a:latin typeface="Calibri"/>
                <a:cs typeface="Calibri"/>
              </a:rPr>
              <a:t> </a:t>
            </a:r>
            <a:r>
              <a:rPr dirty="0" sz="1450" spc="-15" b="1" i="1">
                <a:latin typeface="Cambria Math"/>
                <a:cs typeface="Cambria Math"/>
              </a:rPr>
              <a:t>D </a:t>
            </a:r>
            <a:r>
              <a:rPr dirty="0" sz="1400" spc="-5">
                <a:latin typeface="Calibri"/>
                <a:cs typeface="Calibri"/>
              </a:rPr>
              <a:t>flip-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875"/>
              </a:spcBef>
            </a:pPr>
            <a:r>
              <a:rPr dirty="0" sz="1400" spc="-5">
                <a:latin typeface="Calibri"/>
                <a:cs typeface="Calibri"/>
              </a:rPr>
              <a:t>flops with </a:t>
            </a:r>
            <a:r>
              <a:rPr dirty="0" sz="1400">
                <a:latin typeface="Calibri"/>
                <a:cs typeface="Calibri"/>
              </a:rPr>
              <a:t>positive </a:t>
            </a:r>
            <a:r>
              <a:rPr dirty="0" sz="1400" spc="-5">
                <a:latin typeface="Calibri"/>
                <a:cs typeface="Calibri"/>
              </a:rPr>
              <a:t>edge clock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pulse.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840"/>
              </a:spcBef>
            </a:pPr>
            <a:r>
              <a:rPr dirty="0" sz="1400" spc="-5">
                <a:latin typeface="Calibri"/>
                <a:cs typeface="Calibri"/>
              </a:rPr>
              <a:t>HW</a:t>
            </a:r>
            <a:r>
              <a:rPr dirty="0" baseline="-12345" sz="1350" spc="-7">
                <a:latin typeface="Calibri"/>
                <a:cs typeface="Calibri"/>
              </a:rPr>
              <a:t>11</a:t>
            </a:r>
            <a:r>
              <a:rPr dirty="0" sz="1400" spc="-5">
                <a:latin typeface="Calibri"/>
                <a:cs typeface="Calibri"/>
              </a:rPr>
              <a:t>: </a:t>
            </a:r>
            <a:r>
              <a:rPr dirty="0" sz="1400">
                <a:latin typeface="Calibri"/>
                <a:cs typeface="Calibri"/>
              </a:rPr>
              <a:t>design </a:t>
            </a:r>
            <a:r>
              <a:rPr dirty="0" sz="1400" spc="-15">
                <a:latin typeface="Calibri"/>
                <a:cs typeface="Calibri"/>
              </a:rPr>
              <a:t>(</a:t>
            </a:r>
            <a:r>
              <a:rPr dirty="0" sz="1450" spc="-15" b="1" i="1">
                <a:latin typeface="Cambria Math"/>
                <a:cs typeface="Cambria Math"/>
              </a:rPr>
              <a:t>4bits</a:t>
            </a:r>
            <a:r>
              <a:rPr dirty="0" sz="1400" spc="-15">
                <a:latin typeface="Calibri"/>
                <a:cs typeface="Calibri"/>
              </a:rPr>
              <a:t>) </a:t>
            </a:r>
            <a:r>
              <a:rPr dirty="0" sz="1400" spc="-5">
                <a:latin typeface="Calibri"/>
                <a:cs typeface="Calibri"/>
              </a:rPr>
              <a:t>counter that counts only </a:t>
            </a:r>
            <a:r>
              <a:rPr dirty="0" sz="1400">
                <a:latin typeface="Calibri"/>
                <a:cs typeface="Calibri"/>
              </a:rPr>
              <a:t>primary </a:t>
            </a:r>
            <a:r>
              <a:rPr dirty="0" sz="1400" spc="-10">
                <a:latin typeface="Calibri"/>
                <a:cs typeface="Calibri"/>
              </a:rPr>
              <a:t>numbers, </a:t>
            </a:r>
            <a:r>
              <a:rPr dirty="0" sz="1400" spc="-5">
                <a:latin typeface="Calibri"/>
                <a:cs typeface="Calibri"/>
              </a:rPr>
              <a:t>using</a:t>
            </a:r>
            <a:r>
              <a:rPr dirty="0" sz="1400" spc="25">
                <a:latin typeface="Calibri"/>
                <a:cs typeface="Calibri"/>
              </a:rPr>
              <a:t> </a:t>
            </a:r>
            <a:r>
              <a:rPr dirty="0" sz="1450" spc="-20" b="1" i="1">
                <a:latin typeface="Cambria Math"/>
                <a:cs typeface="Cambria Math"/>
              </a:rPr>
              <a:t>JK</a:t>
            </a:r>
            <a:endParaRPr sz="145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dirty="0" sz="1400" spc="-5">
                <a:latin typeface="Calibri"/>
                <a:cs typeface="Calibri"/>
              </a:rPr>
              <a:t>flip-flops </a:t>
            </a:r>
            <a:r>
              <a:rPr dirty="0" sz="1400">
                <a:latin typeface="Calibri"/>
                <a:cs typeface="Calibri"/>
              </a:rPr>
              <a:t>with </a:t>
            </a:r>
            <a:r>
              <a:rPr dirty="0" sz="1400" spc="-5">
                <a:latin typeface="Calibri"/>
                <a:cs typeface="Calibri"/>
              </a:rPr>
              <a:t>positive edge clock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pulse.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840"/>
              </a:spcBef>
            </a:pPr>
            <a:r>
              <a:rPr dirty="0" sz="1400" spc="-5">
                <a:latin typeface="Calibri"/>
                <a:cs typeface="Calibri"/>
              </a:rPr>
              <a:t>Ex11/ </a:t>
            </a:r>
            <a:r>
              <a:rPr dirty="0" sz="1400">
                <a:latin typeface="Calibri"/>
                <a:cs typeface="Calibri"/>
              </a:rPr>
              <a:t>design a </a:t>
            </a:r>
            <a:r>
              <a:rPr dirty="0" sz="1400" spc="-5">
                <a:latin typeface="Calibri"/>
                <a:cs typeface="Calibri"/>
              </a:rPr>
              <a:t>counter that have the </a:t>
            </a:r>
            <a:r>
              <a:rPr dirty="0" sz="1400">
                <a:latin typeface="Calibri"/>
                <a:cs typeface="Calibri"/>
              </a:rPr>
              <a:t>following </a:t>
            </a:r>
            <a:r>
              <a:rPr dirty="0" sz="1400" spc="-5">
                <a:latin typeface="Calibri"/>
                <a:cs typeface="Calibri"/>
              </a:rPr>
              <a:t>counts </a:t>
            </a:r>
            <a:r>
              <a:rPr dirty="0" sz="1400" spc="-15">
                <a:latin typeface="Calibri"/>
                <a:cs typeface="Calibri"/>
              </a:rPr>
              <a:t>(</a:t>
            </a:r>
            <a:r>
              <a:rPr dirty="0" sz="1450" spc="-15" b="1" i="1">
                <a:latin typeface="Cambria Math"/>
                <a:cs typeface="Cambria Math"/>
              </a:rPr>
              <a:t>0, 2, </a:t>
            </a:r>
            <a:r>
              <a:rPr dirty="0" sz="1450" spc="-20" b="1" i="1">
                <a:latin typeface="Cambria Math"/>
                <a:cs typeface="Cambria Math"/>
              </a:rPr>
              <a:t>6, </a:t>
            </a:r>
            <a:r>
              <a:rPr dirty="0" sz="1450" spc="-15" b="1" i="1">
                <a:latin typeface="Cambria Math"/>
                <a:cs typeface="Cambria Math"/>
              </a:rPr>
              <a:t>9, 7,</a:t>
            </a:r>
            <a:r>
              <a:rPr dirty="0" sz="1450" spc="20" b="1" i="1">
                <a:latin typeface="Cambria Math"/>
                <a:cs typeface="Cambria Math"/>
              </a:rPr>
              <a:t> </a:t>
            </a:r>
            <a:r>
              <a:rPr dirty="0" sz="1400" spc="-5">
                <a:latin typeface="Calibri"/>
                <a:cs typeface="Calibri"/>
              </a:rPr>
              <a:t>and</a:t>
            </a:r>
            <a:endParaRPr sz="1400">
              <a:latin typeface="Calibri"/>
              <a:cs typeface="Calibri"/>
            </a:endParaRPr>
          </a:p>
          <a:p>
            <a:pPr marL="12700" marR="1591310">
              <a:lnSpc>
                <a:spcPts val="2570"/>
              </a:lnSpc>
              <a:spcBef>
                <a:spcPts val="210"/>
              </a:spcBef>
            </a:pPr>
            <a:r>
              <a:rPr dirty="0" sz="1450" spc="-5" b="1" i="1">
                <a:latin typeface="Cambria Math"/>
                <a:cs typeface="Cambria Math"/>
              </a:rPr>
              <a:t>3</a:t>
            </a:r>
            <a:r>
              <a:rPr dirty="0" sz="1400" spc="-5">
                <a:latin typeface="Calibri"/>
                <a:cs typeface="Calibri"/>
              </a:rPr>
              <a:t>) using </a:t>
            </a:r>
            <a:r>
              <a:rPr dirty="0" sz="1450" spc="-15" b="1" i="1">
                <a:latin typeface="Cambria Math"/>
                <a:cs typeface="Cambria Math"/>
              </a:rPr>
              <a:t>D </a:t>
            </a:r>
            <a:r>
              <a:rPr dirty="0" sz="1400" spc="-5">
                <a:latin typeface="Calibri"/>
                <a:cs typeface="Calibri"/>
              </a:rPr>
              <a:t>flip-flops </a:t>
            </a:r>
            <a:r>
              <a:rPr dirty="0" sz="1400">
                <a:latin typeface="Calibri"/>
                <a:cs typeface="Calibri"/>
              </a:rPr>
              <a:t>with </a:t>
            </a:r>
            <a:r>
              <a:rPr dirty="0" sz="1400" spc="-5">
                <a:latin typeface="Calibri"/>
                <a:cs typeface="Calibri"/>
              </a:rPr>
              <a:t>negative edge clock pulse.  </a:t>
            </a:r>
            <a:r>
              <a:rPr dirty="0" sz="1400">
                <a:latin typeface="Calibri"/>
                <a:cs typeface="Calibri"/>
              </a:rPr>
              <a:t>Sol: </a:t>
            </a:r>
            <a:r>
              <a:rPr dirty="0" sz="1400" spc="-5">
                <a:latin typeface="Calibri"/>
                <a:cs typeface="Calibri"/>
              </a:rPr>
              <a:t>the </a:t>
            </a:r>
            <a:r>
              <a:rPr dirty="0" sz="1400">
                <a:latin typeface="Calibri"/>
                <a:cs typeface="Calibri"/>
              </a:rPr>
              <a:t>excitation </a:t>
            </a:r>
            <a:r>
              <a:rPr dirty="0" sz="1400" spc="-5">
                <a:latin typeface="Calibri"/>
                <a:cs typeface="Calibri"/>
              </a:rPr>
              <a:t>table of </a:t>
            </a:r>
            <a:r>
              <a:rPr dirty="0" sz="1450" spc="-15" b="1" i="1">
                <a:latin typeface="Cambria Math"/>
                <a:cs typeface="Cambria Math"/>
              </a:rPr>
              <a:t>D </a:t>
            </a:r>
            <a:r>
              <a:rPr dirty="0" sz="1400" spc="-5">
                <a:latin typeface="Calibri"/>
                <a:cs typeface="Calibri"/>
              </a:rPr>
              <a:t>flip-flop</a:t>
            </a:r>
            <a:r>
              <a:rPr dirty="0" sz="1400" spc="-4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is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1" name="object 91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05"/>
              </a:lnSpc>
            </a:pPr>
            <a:r>
              <a:rPr dirty="0"/>
              <a:t>1</a:t>
            </a:r>
            <a:r>
              <a:rPr dirty="0"/>
              <a:t>6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43321" y="437488"/>
            <a:ext cx="1727835" cy="580390"/>
          </a:xfrm>
          <a:prstGeom prst="rect">
            <a:avLst/>
          </a:prstGeom>
        </p:spPr>
        <p:txBody>
          <a:bodyPr wrap="square" lIns="0" tIns="762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</a:t>
            </a:r>
            <a:endParaRPr sz="1400">
              <a:latin typeface="Lucida Calligraphy"/>
              <a:cs typeface="Lucida Calligraphy"/>
            </a:endParaRPr>
          </a:p>
          <a:p>
            <a:pPr marL="446405">
              <a:lnSpc>
                <a:spcPct val="100000"/>
              </a:lnSpc>
              <a:spcBef>
                <a:spcPts val="505"/>
              </a:spcBef>
            </a:pPr>
            <a:r>
              <a:rPr dirty="0" sz="1400" i="1">
                <a:latin typeface="Lucida Calligraphy"/>
                <a:cs typeface="Lucida Calligraphy"/>
              </a:rPr>
              <a:t>Y.</a:t>
            </a:r>
            <a:r>
              <a:rPr dirty="0" sz="1400" spc="-1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004316" y="527303"/>
            <a:ext cx="1514856" cy="52882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174800" y="454668"/>
            <a:ext cx="1175385" cy="582930"/>
          </a:xfrm>
          <a:prstGeom prst="rect">
            <a:avLst/>
          </a:prstGeom>
        </p:spPr>
        <p:txBody>
          <a:bodyPr wrap="square" lIns="0" tIns="7747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61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one:</a:t>
            </a:r>
            <a:endParaRPr sz="1400">
              <a:latin typeface="Lucida Calligraphy"/>
              <a:cs typeface="Lucida Calligraphy"/>
            </a:endParaRPr>
          </a:p>
          <a:p>
            <a:pPr algn="ctr">
              <a:lnSpc>
                <a:spcPct val="100000"/>
              </a:lnSpc>
              <a:spcBef>
                <a:spcPts val="515"/>
              </a:spcBef>
            </a:pPr>
            <a:r>
              <a:rPr dirty="0" sz="1400" spc="-5" i="1">
                <a:latin typeface="Lucida Calligraphy"/>
                <a:cs typeface="Lucida Calligraphy"/>
              </a:rPr>
              <a:t>Counters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437254" y="1515871"/>
            <a:ext cx="113030" cy="0"/>
          </a:xfrm>
          <a:custGeom>
            <a:avLst/>
            <a:gdLst/>
            <a:ahLst/>
            <a:cxnLst/>
            <a:rect l="l" t="t" r="r" b="b"/>
            <a:pathLst>
              <a:path w="113029" h="0">
                <a:moveTo>
                  <a:pt x="0" y="0"/>
                </a:moveTo>
                <a:lnTo>
                  <a:pt x="112775" y="0"/>
                </a:lnTo>
              </a:path>
            </a:pathLst>
          </a:custGeom>
          <a:ln w="1676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550030" y="1528825"/>
            <a:ext cx="64135" cy="10795"/>
          </a:xfrm>
          <a:custGeom>
            <a:avLst/>
            <a:gdLst/>
            <a:ahLst/>
            <a:cxnLst/>
            <a:rect l="l" t="t" r="r" b="b"/>
            <a:pathLst>
              <a:path w="64135" h="10794">
                <a:moveTo>
                  <a:pt x="0" y="10668"/>
                </a:moveTo>
                <a:lnTo>
                  <a:pt x="64008" y="10668"/>
                </a:lnTo>
                <a:lnTo>
                  <a:pt x="64008" y="0"/>
                </a:lnTo>
                <a:lnTo>
                  <a:pt x="0" y="0"/>
                </a:lnTo>
                <a:lnTo>
                  <a:pt x="0" y="1066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891660" y="1515871"/>
            <a:ext cx="113030" cy="0"/>
          </a:xfrm>
          <a:custGeom>
            <a:avLst/>
            <a:gdLst/>
            <a:ahLst/>
            <a:cxnLst/>
            <a:rect l="l" t="t" r="r" b="b"/>
            <a:pathLst>
              <a:path w="113029" h="0">
                <a:moveTo>
                  <a:pt x="0" y="0"/>
                </a:moveTo>
                <a:lnTo>
                  <a:pt x="112775" y="0"/>
                </a:lnTo>
              </a:path>
            </a:pathLst>
          </a:custGeom>
          <a:ln w="1676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004436" y="1528825"/>
            <a:ext cx="59690" cy="10795"/>
          </a:xfrm>
          <a:custGeom>
            <a:avLst/>
            <a:gdLst/>
            <a:ahLst/>
            <a:cxnLst/>
            <a:rect l="l" t="t" r="r" b="b"/>
            <a:pathLst>
              <a:path w="59689" h="10794">
                <a:moveTo>
                  <a:pt x="0" y="10668"/>
                </a:moveTo>
                <a:lnTo>
                  <a:pt x="59436" y="10668"/>
                </a:lnTo>
                <a:lnTo>
                  <a:pt x="59436" y="0"/>
                </a:lnTo>
                <a:lnTo>
                  <a:pt x="0" y="0"/>
                </a:lnTo>
                <a:lnTo>
                  <a:pt x="0" y="1066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1103172" y="1358518"/>
          <a:ext cx="3416935" cy="21310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7034"/>
                <a:gridCol w="438784"/>
                <a:gridCol w="450215"/>
                <a:gridCol w="586740"/>
                <a:gridCol w="182244"/>
                <a:gridCol w="584834"/>
                <a:gridCol w="582294"/>
                <a:gridCol w="184784"/>
              </a:tblGrid>
              <a:tr h="188213">
                <a:tc>
                  <a:txBody>
                    <a:bodyPr/>
                    <a:lstStyle/>
                    <a:p>
                      <a:pPr marL="127000">
                        <a:lnSpc>
                          <a:spcPts val="1335"/>
                        </a:lnSpc>
                      </a:pPr>
                      <a:r>
                        <a:rPr dirty="0" u="heavy" sz="14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D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1270">
                        <a:lnSpc>
                          <a:spcPts val="1335"/>
                        </a:lnSpc>
                      </a:pPr>
                      <a:r>
                        <a:rPr dirty="0" u="heavy" sz="14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C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65735">
                        <a:lnSpc>
                          <a:spcPts val="1335"/>
                        </a:lnSpc>
                      </a:pPr>
                      <a:r>
                        <a:rPr dirty="0" u="heavy" sz="14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B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73355">
                        <a:lnSpc>
                          <a:spcPts val="1335"/>
                        </a:lnSpc>
                      </a:pPr>
                      <a:r>
                        <a:rPr dirty="0" u="heavy" sz="14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A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baseline="-12345" sz="1350" b="1">
                          <a:latin typeface="Calibri"/>
                          <a:cs typeface="Calibri"/>
                        </a:rPr>
                        <a:t>A</a:t>
                      </a:r>
                      <a:endParaRPr baseline="-12345" sz="13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30175">
                        <a:lnSpc>
                          <a:spcPts val="1335"/>
                        </a:lnSpc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baseline="-12345" sz="1350" b="1">
                          <a:latin typeface="Calibri"/>
                          <a:cs typeface="Calibri"/>
                        </a:rPr>
                        <a:t>B</a:t>
                      </a:r>
                      <a:endParaRPr baseline="-12345" sz="135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38430">
                        <a:lnSpc>
                          <a:spcPts val="1335"/>
                        </a:lnSpc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baseline="-12345" sz="1350" b="1">
                          <a:latin typeface="Calibri"/>
                          <a:cs typeface="Calibri"/>
                        </a:rPr>
                        <a:t>C</a:t>
                      </a:r>
                      <a:endParaRPr baseline="-12345" sz="135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baseline="-12345" sz="1350" b="1">
                          <a:latin typeface="Calibri"/>
                          <a:cs typeface="Calibri"/>
                        </a:rPr>
                        <a:t>D</a:t>
                      </a:r>
                      <a:endParaRPr baseline="-12345" sz="13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88620">
                <a:tc>
                  <a:txBody>
                    <a:bodyPr/>
                    <a:lstStyle/>
                    <a:p>
                      <a:pPr marL="139065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920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92075"/>
                </a:tc>
                <a:tc>
                  <a:txBody>
                    <a:bodyPr/>
                    <a:lstStyle/>
                    <a:p>
                      <a:pPr algn="r" marR="170815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92075"/>
                </a:tc>
                <a:tc>
                  <a:txBody>
                    <a:bodyPr/>
                    <a:lstStyle/>
                    <a:p>
                      <a:pPr marL="182245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920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15570"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132080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92075"/>
                </a:tc>
                <a:tc>
                  <a:txBody>
                    <a:bodyPr/>
                    <a:lstStyle/>
                    <a:p>
                      <a:pPr marL="179705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92075"/>
                </a:tc>
                <a:tc>
                  <a:txBody>
                    <a:bodyPr/>
                    <a:lstStyle/>
                    <a:p>
                      <a:pPr algn="r" marR="39370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15570"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326136">
                <a:tc>
                  <a:txBody>
                    <a:bodyPr/>
                    <a:lstStyle/>
                    <a:p>
                      <a:pPr marL="13906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5"/>
                </a:tc>
                <a:tc>
                  <a:txBody>
                    <a:bodyPr/>
                    <a:lstStyle/>
                    <a:p>
                      <a:pPr algn="r" marR="17081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5"/>
                </a:tc>
                <a:tc>
                  <a:txBody>
                    <a:bodyPr/>
                    <a:lstStyle/>
                    <a:p>
                      <a:pPr marL="18224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5"/>
                </a:tc>
                <a:tc>
                  <a:txBody>
                    <a:bodyPr/>
                    <a:lstStyle/>
                    <a:p>
                      <a:pPr algn="ctr" marL="13208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5"/>
                </a:tc>
                <a:tc>
                  <a:txBody>
                    <a:bodyPr/>
                    <a:lstStyle/>
                    <a:p>
                      <a:pPr marL="17970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5"/>
                </a:tc>
                <a:tc>
                  <a:txBody>
                    <a:bodyPr/>
                    <a:lstStyle/>
                    <a:p>
                      <a:pPr algn="r" marR="3937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5"/>
                </a:tc>
              </a:tr>
              <a:tr h="325373">
                <a:tc>
                  <a:txBody>
                    <a:bodyPr/>
                    <a:lstStyle/>
                    <a:p>
                      <a:pPr marL="139065">
                        <a:lnSpc>
                          <a:spcPct val="100000"/>
                        </a:lnSpc>
                        <a:spcBef>
                          <a:spcPts val="234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4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34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4"/>
                </a:tc>
                <a:tc>
                  <a:txBody>
                    <a:bodyPr/>
                    <a:lstStyle/>
                    <a:p>
                      <a:pPr algn="r" marR="170815">
                        <a:lnSpc>
                          <a:spcPct val="100000"/>
                        </a:lnSpc>
                        <a:spcBef>
                          <a:spcPts val="234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4"/>
                </a:tc>
                <a:tc>
                  <a:txBody>
                    <a:bodyPr/>
                    <a:lstStyle/>
                    <a:p>
                      <a:pPr marL="182245">
                        <a:lnSpc>
                          <a:spcPct val="100000"/>
                        </a:lnSpc>
                        <a:spcBef>
                          <a:spcPts val="234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4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34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4"/>
                </a:tc>
                <a:tc>
                  <a:txBody>
                    <a:bodyPr/>
                    <a:lstStyle/>
                    <a:p>
                      <a:pPr algn="ctr" marL="132080">
                        <a:lnSpc>
                          <a:spcPct val="100000"/>
                        </a:lnSpc>
                        <a:spcBef>
                          <a:spcPts val="234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4"/>
                </a:tc>
                <a:tc>
                  <a:txBody>
                    <a:bodyPr/>
                    <a:lstStyle/>
                    <a:p>
                      <a:pPr marL="179705">
                        <a:lnSpc>
                          <a:spcPct val="100000"/>
                        </a:lnSpc>
                        <a:spcBef>
                          <a:spcPts val="234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4"/>
                </a:tc>
                <a:tc>
                  <a:txBody>
                    <a:bodyPr/>
                    <a:lstStyle/>
                    <a:p>
                      <a:pPr algn="r" marR="39370">
                        <a:lnSpc>
                          <a:spcPct val="100000"/>
                        </a:lnSpc>
                        <a:spcBef>
                          <a:spcPts val="234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4"/>
                </a:tc>
              </a:tr>
              <a:tr h="325374">
                <a:tc>
                  <a:txBody>
                    <a:bodyPr/>
                    <a:lstStyle/>
                    <a:p>
                      <a:pPr marL="13906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85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8575"/>
                </a:tc>
                <a:tc>
                  <a:txBody>
                    <a:bodyPr/>
                    <a:lstStyle/>
                    <a:p>
                      <a:pPr algn="r" marR="17081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8575"/>
                </a:tc>
                <a:tc>
                  <a:txBody>
                    <a:bodyPr/>
                    <a:lstStyle/>
                    <a:p>
                      <a:pPr marL="18224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85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8575"/>
                </a:tc>
                <a:tc>
                  <a:txBody>
                    <a:bodyPr/>
                    <a:lstStyle/>
                    <a:p>
                      <a:pPr algn="ctr" marL="13208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8575"/>
                </a:tc>
                <a:tc>
                  <a:txBody>
                    <a:bodyPr/>
                    <a:lstStyle/>
                    <a:p>
                      <a:pPr marL="17970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8575"/>
                </a:tc>
                <a:tc>
                  <a:txBody>
                    <a:bodyPr/>
                    <a:lstStyle/>
                    <a:p>
                      <a:pPr algn="r" marR="3937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8575"/>
                </a:tc>
              </a:tr>
              <a:tr h="325374">
                <a:tc>
                  <a:txBody>
                    <a:bodyPr/>
                    <a:lstStyle/>
                    <a:p>
                      <a:pPr marL="139065">
                        <a:lnSpc>
                          <a:spcPct val="100000"/>
                        </a:lnSpc>
                        <a:spcBef>
                          <a:spcPts val="234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4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34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4"/>
                </a:tc>
                <a:tc>
                  <a:txBody>
                    <a:bodyPr/>
                    <a:lstStyle/>
                    <a:p>
                      <a:pPr algn="r" marR="170815">
                        <a:lnSpc>
                          <a:spcPct val="100000"/>
                        </a:lnSpc>
                        <a:spcBef>
                          <a:spcPts val="234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4"/>
                </a:tc>
                <a:tc>
                  <a:txBody>
                    <a:bodyPr/>
                    <a:lstStyle/>
                    <a:p>
                      <a:pPr marL="182245">
                        <a:lnSpc>
                          <a:spcPct val="100000"/>
                        </a:lnSpc>
                        <a:spcBef>
                          <a:spcPts val="234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4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34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4"/>
                </a:tc>
                <a:tc>
                  <a:txBody>
                    <a:bodyPr/>
                    <a:lstStyle/>
                    <a:p>
                      <a:pPr algn="ctr" marL="132080">
                        <a:lnSpc>
                          <a:spcPct val="100000"/>
                        </a:lnSpc>
                        <a:spcBef>
                          <a:spcPts val="234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4"/>
                </a:tc>
                <a:tc>
                  <a:txBody>
                    <a:bodyPr/>
                    <a:lstStyle/>
                    <a:p>
                      <a:pPr marL="179705">
                        <a:lnSpc>
                          <a:spcPct val="100000"/>
                        </a:lnSpc>
                        <a:spcBef>
                          <a:spcPts val="234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4"/>
                </a:tc>
                <a:tc>
                  <a:txBody>
                    <a:bodyPr/>
                    <a:lstStyle/>
                    <a:p>
                      <a:pPr algn="r" marR="39370">
                        <a:lnSpc>
                          <a:spcPct val="100000"/>
                        </a:lnSpc>
                        <a:spcBef>
                          <a:spcPts val="234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4"/>
                </a:tc>
              </a:tr>
              <a:tr h="251459">
                <a:tc>
                  <a:txBody>
                    <a:bodyPr/>
                    <a:lstStyle/>
                    <a:p>
                      <a:pPr marL="139065">
                        <a:lnSpc>
                          <a:spcPts val="1650"/>
                        </a:lnSpc>
                        <a:spcBef>
                          <a:spcPts val="22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85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0"/>
                        </a:lnSpc>
                        <a:spcBef>
                          <a:spcPts val="22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8575"/>
                </a:tc>
                <a:tc>
                  <a:txBody>
                    <a:bodyPr/>
                    <a:lstStyle/>
                    <a:p>
                      <a:pPr algn="r" marR="170815">
                        <a:lnSpc>
                          <a:spcPts val="1650"/>
                        </a:lnSpc>
                        <a:spcBef>
                          <a:spcPts val="22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8575"/>
                </a:tc>
                <a:tc>
                  <a:txBody>
                    <a:bodyPr/>
                    <a:lstStyle/>
                    <a:p>
                      <a:pPr marL="182245">
                        <a:lnSpc>
                          <a:spcPts val="1650"/>
                        </a:lnSpc>
                        <a:spcBef>
                          <a:spcPts val="22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85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0"/>
                        </a:lnSpc>
                        <a:spcBef>
                          <a:spcPts val="22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8575"/>
                </a:tc>
                <a:tc>
                  <a:txBody>
                    <a:bodyPr/>
                    <a:lstStyle/>
                    <a:p>
                      <a:pPr algn="ctr" marL="132080">
                        <a:lnSpc>
                          <a:spcPts val="1650"/>
                        </a:lnSpc>
                        <a:spcBef>
                          <a:spcPts val="22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8575"/>
                </a:tc>
                <a:tc>
                  <a:txBody>
                    <a:bodyPr/>
                    <a:lstStyle/>
                    <a:p>
                      <a:pPr marL="179705">
                        <a:lnSpc>
                          <a:spcPts val="1650"/>
                        </a:lnSpc>
                        <a:spcBef>
                          <a:spcPts val="22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8575"/>
                </a:tc>
                <a:tc>
                  <a:txBody>
                    <a:bodyPr/>
                    <a:lstStyle/>
                    <a:p>
                      <a:pPr algn="r" marR="39370">
                        <a:lnSpc>
                          <a:spcPts val="1650"/>
                        </a:lnSpc>
                        <a:spcBef>
                          <a:spcPts val="22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8575"/>
                </a:tc>
              </a:tr>
            </a:tbl>
          </a:graphicData>
        </a:graphic>
      </p:graphicFrame>
      <p:sp>
        <p:nvSpPr>
          <p:cNvPr id="11" name="object 11"/>
          <p:cNvSpPr/>
          <p:nvPr/>
        </p:nvSpPr>
        <p:spPr>
          <a:xfrm>
            <a:off x="1575816" y="3630167"/>
            <a:ext cx="403859" cy="22402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901695" y="3802379"/>
            <a:ext cx="448056" cy="20421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2981070" y="3782694"/>
            <a:ext cx="23304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DC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357371" y="3811523"/>
            <a:ext cx="448055" cy="20421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3436746" y="3796410"/>
            <a:ext cx="1377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D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549522" y="3761358"/>
            <a:ext cx="129539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11904" sz="2100" spc="-457">
                <a:latin typeface="Cambria Math"/>
                <a:cs typeface="Cambria Math"/>
              </a:rPr>
              <a:t>𝐂</a:t>
            </a:r>
            <a:r>
              <a:rPr dirty="0" sz="1400" spc="-305">
                <a:latin typeface="Cambria Math"/>
                <a:cs typeface="Cambria Math"/>
              </a:rPr>
              <a:t>̅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568196" y="4116323"/>
            <a:ext cx="448055" cy="20421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549908" y="4439411"/>
            <a:ext cx="446531" cy="20573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569719" y="4782311"/>
            <a:ext cx="437388" cy="20573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577339" y="5087111"/>
            <a:ext cx="417576" cy="20573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484312" y="3822763"/>
            <a:ext cx="455294" cy="27622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1572513" y="3576040"/>
            <a:ext cx="346075" cy="17341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35560" indent="81915">
              <a:lnSpc>
                <a:spcPct val="116399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DC  </a:t>
            </a:r>
            <a:r>
              <a:rPr dirty="0" sz="1400" spc="5" b="1">
                <a:latin typeface="Calibri"/>
                <a:cs typeface="Calibri"/>
              </a:rPr>
              <a:t>BA</a:t>
            </a:r>
            <a:endParaRPr sz="1400">
              <a:latin typeface="Calibri"/>
              <a:cs typeface="Calibri"/>
            </a:endParaRPr>
          </a:p>
          <a:p>
            <a:pPr marL="99060">
              <a:lnSpc>
                <a:spcPts val="1620"/>
              </a:lnSpc>
            </a:pPr>
            <a:r>
              <a:rPr dirty="0" baseline="-9920" sz="2100" spc="-1297">
                <a:latin typeface="Cambria Math"/>
                <a:cs typeface="Cambria Math"/>
              </a:rPr>
              <a:t>𝐁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baseline="-9920" sz="2100" spc="-1267">
                <a:latin typeface="Cambria Math"/>
                <a:cs typeface="Cambria Math"/>
              </a:rPr>
              <a:t>𝐀</a:t>
            </a:r>
            <a:r>
              <a:rPr dirty="0" sz="1400" spc="48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81280">
              <a:lnSpc>
                <a:spcPct val="100000"/>
              </a:lnSpc>
              <a:spcBef>
                <a:spcPts val="1125"/>
              </a:spcBef>
            </a:pPr>
            <a:r>
              <a:rPr dirty="0" sz="1400" spc="-865">
                <a:latin typeface="Cambria Math"/>
                <a:cs typeface="Cambria Math"/>
              </a:rPr>
              <a:t>𝐁</a:t>
            </a:r>
            <a:r>
              <a:rPr dirty="0" baseline="9920" sz="2100" spc="682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𝐀</a:t>
            </a:r>
            <a:endParaRPr sz="1400">
              <a:latin typeface="Cambria Math"/>
              <a:cs typeface="Cambria Math"/>
            </a:endParaRPr>
          </a:p>
          <a:p>
            <a:pPr marL="88900">
              <a:lnSpc>
                <a:spcPct val="100000"/>
              </a:lnSpc>
              <a:spcBef>
                <a:spcPts val="1010"/>
              </a:spcBef>
            </a:pPr>
            <a:r>
              <a:rPr dirty="0" sz="1400" spc="5" b="1">
                <a:latin typeface="Calibri"/>
                <a:cs typeface="Calibri"/>
              </a:rPr>
              <a:t>BA</a:t>
            </a:r>
            <a:endParaRPr sz="1400">
              <a:latin typeface="Calibri"/>
              <a:cs typeface="Calibri"/>
            </a:endParaRPr>
          </a:p>
          <a:p>
            <a:pPr marL="95885">
              <a:lnSpc>
                <a:spcPct val="100000"/>
              </a:lnSpc>
              <a:spcBef>
                <a:spcPts val="745"/>
              </a:spcBef>
            </a:pPr>
            <a:r>
              <a:rPr dirty="0" sz="1400" spc="-425" b="1">
                <a:latin typeface="Calibri"/>
                <a:cs typeface="Calibri"/>
              </a:rPr>
              <a:t>B</a:t>
            </a:r>
            <a:r>
              <a:rPr dirty="0" sz="1400" spc="-425">
                <a:latin typeface="Cambria Math"/>
                <a:cs typeface="Cambria Math"/>
              </a:rPr>
              <a:t>𝐀</a:t>
            </a:r>
            <a:r>
              <a:rPr dirty="0" baseline="9920" sz="2100" spc="727">
                <a:latin typeface="Cambria Math"/>
                <a:cs typeface="Cambria Math"/>
              </a:rPr>
              <a:t> </a:t>
            </a:r>
            <a:endParaRPr baseline="9920" sz="2100">
              <a:latin typeface="Cambria Math"/>
              <a:cs typeface="Cambria Math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2464307" y="5135879"/>
            <a:ext cx="332231" cy="204215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919983" y="4773167"/>
            <a:ext cx="310895" cy="204215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2921507" y="4107179"/>
            <a:ext cx="466344" cy="204215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997964" y="4468367"/>
            <a:ext cx="350519" cy="204215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406140" y="4468367"/>
            <a:ext cx="262127" cy="204215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478023" y="4820411"/>
            <a:ext cx="298704" cy="205739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3398520" y="4107179"/>
            <a:ext cx="438912" cy="20421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2415539" y="4107179"/>
            <a:ext cx="457200" cy="204215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1988820" y="3802379"/>
            <a:ext cx="448056" cy="20421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2446020" y="3811523"/>
            <a:ext cx="446531" cy="20421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2525395" y="3761358"/>
            <a:ext cx="13462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9920" sz="2100" spc="-1425">
                <a:latin typeface="Cambria Math"/>
                <a:cs typeface="Cambria Math"/>
              </a:rPr>
              <a:t>𝐃</a:t>
            </a:r>
            <a:r>
              <a:rPr dirty="0" sz="1400" spc="48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083054" y="3794886"/>
            <a:ext cx="69024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82930" algn="l"/>
              </a:tabLst>
            </a:pPr>
            <a:r>
              <a:rPr dirty="0" baseline="1984" sz="2100" spc="-1425">
                <a:latin typeface="Cambria Math"/>
                <a:cs typeface="Cambria Math"/>
              </a:rPr>
              <a:t>𝐃</a:t>
            </a:r>
            <a:r>
              <a:rPr dirty="0" baseline="13888" sz="2100" spc="727">
                <a:latin typeface="Cambria Math"/>
                <a:cs typeface="Cambria Math"/>
              </a:rPr>
              <a:t> </a:t>
            </a:r>
            <a:r>
              <a:rPr dirty="0" baseline="13888" sz="2100" spc="-232">
                <a:latin typeface="Cambria Math"/>
                <a:cs typeface="Cambria Math"/>
              </a:rPr>
              <a:t> </a:t>
            </a:r>
            <a:r>
              <a:rPr dirty="0" baseline="1984" sz="2100" spc="-914">
                <a:latin typeface="Cambria Math"/>
                <a:cs typeface="Cambria Math"/>
              </a:rPr>
              <a:t>𝐂</a:t>
            </a:r>
            <a:r>
              <a:rPr dirty="0" baseline="13888" sz="2100">
                <a:latin typeface="Cambria Math"/>
                <a:cs typeface="Cambria Math"/>
              </a:rPr>
              <a:t>̅</a:t>
            </a:r>
            <a:r>
              <a:rPr dirty="0" baseline="13888" sz="2100">
                <a:latin typeface="Cambria Math"/>
                <a:cs typeface="Cambria Math"/>
              </a:rPr>
              <a:t>	</a:t>
            </a:r>
            <a:r>
              <a:rPr dirty="0" sz="1400" b="1">
                <a:latin typeface="Calibri"/>
                <a:cs typeface="Calibri"/>
              </a:rPr>
              <a:t>C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2043683" y="4107179"/>
            <a:ext cx="291083" cy="204215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3389376" y="4820411"/>
            <a:ext cx="259079" cy="205739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2909316" y="4477511"/>
            <a:ext cx="420623" cy="20573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2043683" y="5158739"/>
            <a:ext cx="275844" cy="204215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2478023" y="4468367"/>
            <a:ext cx="385572" cy="204215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2938272" y="5158739"/>
            <a:ext cx="312419" cy="204215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3386328" y="5175503"/>
            <a:ext cx="281939" cy="204215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2043683" y="4820411"/>
            <a:ext cx="275844" cy="205739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1571625" y="3808475"/>
            <a:ext cx="403225" cy="200025"/>
          </a:xfrm>
          <a:custGeom>
            <a:avLst/>
            <a:gdLst/>
            <a:ahLst/>
            <a:cxnLst/>
            <a:rect l="l" t="t" r="r" b="b"/>
            <a:pathLst>
              <a:path w="403225" h="200025">
                <a:moveTo>
                  <a:pt x="403225" y="200025"/>
                </a:moveTo>
                <a:lnTo>
                  <a:pt x="0" y="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44" name="object 44"/>
          <p:cNvGraphicFramePr>
            <a:graphicFrameLocks noGrp="1"/>
          </p:cNvGraphicFramePr>
          <p:nvPr/>
        </p:nvGraphicFramePr>
        <p:xfrm>
          <a:off x="1970087" y="3994213"/>
          <a:ext cx="1859280" cy="14382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6559"/>
                <a:gridCol w="471804"/>
                <a:gridCol w="467359"/>
                <a:gridCol w="456565"/>
              </a:tblGrid>
              <a:tr h="381000">
                <a:tc>
                  <a:txBody>
                    <a:bodyPr/>
                    <a:lstStyle/>
                    <a:p>
                      <a:pPr algn="ctr" marR="7620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9144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X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9144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6525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X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9144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6685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X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9144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2582">
                <a:tc>
                  <a:txBody>
                    <a:bodyPr/>
                    <a:lstStyle/>
                    <a:p>
                      <a:pPr algn="ctr" marR="37465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X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71755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34925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X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71755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4460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X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8128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3670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71755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ctr" marR="20955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8128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8415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8128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525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X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3429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7160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X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8128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ctr" marR="20955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76835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206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53975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3670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X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76835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3985">
                        <a:lnSpc>
                          <a:spcPct val="100000"/>
                        </a:lnSpc>
                        <a:spcBef>
                          <a:spcPts val="73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X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93345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5" name="object 45"/>
          <p:cNvSpPr/>
          <p:nvPr/>
        </p:nvSpPr>
        <p:spPr>
          <a:xfrm>
            <a:off x="4265676" y="5812535"/>
            <a:ext cx="403860" cy="22402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5591555" y="5984747"/>
            <a:ext cx="448055" cy="20421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6047232" y="5993891"/>
            <a:ext cx="448056" cy="20421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 txBox="1"/>
          <p:nvPr/>
        </p:nvSpPr>
        <p:spPr>
          <a:xfrm>
            <a:off x="6267450" y="5943980"/>
            <a:ext cx="10223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̅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4258055" y="6298691"/>
            <a:ext cx="448055" cy="20421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4239767" y="6621779"/>
            <a:ext cx="446532" cy="20573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4259579" y="6964679"/>
            <a:ext cx="437388" cy="20573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4267200" y="7269479"/>
            <a:ext cx="417575" cy="20573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4174172" y="6005258"/>
            <a:ext cx="455295" cy="276225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 txBox="1"/>
          <p:nvPr/>
        </p:nvSpPr>
        <p:spPr>
          <a:xfrm>
            <a:off x="4263009" y="5758662"/>
            <a:ext cx="346075" cy="17341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35560" indent="81915">
              <a:lnSpc>
                <a:spcPct val="116399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DC  </a:t>
            </a:r>
            <a:r>
              <a:rPr dirty="0" sz="1400" spc="5" b="1">
                <a:latin typeface="Calibri"/>
                <a:cs typeface="Calibri"/>
              </a:rPr>
              <a:t>BA</a:t>
            </a:r>
            <a:endParaRPr sz="1400">
              <a:latin typeface="Calibri"/>
              <a:cs typeface="Calibri"/>
            </a:endParaRPr>
          </a:p>
          <a:p>
            <a:pPr marL="99060">
              <a:lnSpc>
                <a:spcPts val="1620"/>
              </a:lnSpc>
            </a:pPr>
            <a:r>
              <a:rPr dirty="0" baseline="-9920" sz="2100" spc="-1297">
                <a:latin typeface="Cambria Math"/>
                <a:cs typeface="Cambria Math"/>
              </a:rPr>
              <a:t>𝐁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baseline="-9920" sz="2100" spc="-1267">
                <a:latin typeface="Cambria Math"/>
                <a:cs typeface="Cambria Math"/>
              </a:rPr>
              <a:t>𝐀</a:t>
            </a:r>
            <a:r>
              <a:rPr dirty="0" sz="1400" spc="48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80645">
              <a:lnSpc>
                <a:spcPct val="100000"/>
              </a:lnSpc>
              <a:spcBef>
                <a:spcPts val="1125"/>
              </a:spcBef>
            </a:pPr>
            <a:r>
              <a:rPr dirty="0" sz="1400" spc="-865">
                <a:latin typeface="Cambria Math"/>
                <a:cs typeface="Cambria Math"/>
              </a:rPr>
              <a:t>𝐁</a:t>
            </a:r>
            <a:r>
              <a:rPr dirty="0" baseline="9920" sz="2100" spc="682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𝐀</a:t>
            </a:r>
            <a:endParaRPr sz="1400">
              <a:latin typeface="Cambria Math"/>
              <a:cs typeface="Cambria Math"/>
            </a:endParaRPr>
          </a:p>
          <a:p>
            <a:pPr marL="88900">
              <a:lnSpc>
                <a:spcPct val="100000"/>
              </a:lnSpc>
              <a:spcBef>
                <a:spcPts val="1010"/>
              </a:spcBef>
            </a:pPr>
            <a:r>
              <a:rPr dirty="0" sz="1400" spc="5" b="1">
                <a:latin typeface="Calibri"/>
                <a:cs typeface="Calibri"/>
              </a:rPr>
              <a:t>BA</a:t>
            </a:r>
            <a:endParaRPr sz="1400">
              <a:latin typeface="Calibri"/>
              <a:cs typeface="Calibri"/>
            </a:endParaRPr>
          </a:p>
          <a:p>
            <a:pPr marL="95885">
              <a:lnSpc>
                <a:spcPct val="100000"/>
              </a:lnSpc>
              <a:spcBef>
                <a:spcPts val="745"/>
              </a:spcBef>
            </a:pPr>
            <a:r>
              <a:rPr dirty="0" sz="1400" spc="-425" b="1">
                <a:latin typeface="Calibri"/>
                <a:cs typeface="Calibri"/>
              </a:rPr>
              <a:t>B</a:t>
            </a:r>
            <a:r>
              <a:rPr dirty="0" sz="1400" spc="-425">
                <a:latin typeface="Cambria Math"/>
                <a:cs typeface="Cambria Math"/>
              </a:rPr>
              <a:t>𝐀</a:t>
            </a:r>
            <a:r>
              <a:rPr dirty="0" baseline="9920" sz="2100" spc="727">
                <a:latin typeface="Cambria Math"/>
                <a:cs typeface="Cambria Math"/>
              </a:rPr>
              <a:t> </a:t>
            </a:r>
            <a:endParaRPr baseline="9920" sz="2100">
              <a:latin typeface="Cambria Math"/>
              <a:cs typeface="Cambria Math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5154167" y="7318247"/>
            <a:ext cx="332232" cy="204216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5609844" y="6955535"/>
            <a:ext cx="310896" cy="204215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5611367" y="6289547"/>
            <a:ext cx="466343" cy="204215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4687823" y="6650735"/>
            <a:ext cx="350520" cy="204215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6096000" y="6650735"/>
            <a:ext cx="262127" cy="204215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5167884" y="7002779"/>
            <a:ext cx="298703" cy="205739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6088379" y="6289547"/>
            <a:ext cx="438912" cy="20421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5105400" y="6289547"/>
            <a:ext cx="457200" cy="204215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4678679" y="5984747"/>
            <a:ext cx="448055" cy="20421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 txBox="1"/>
          <p:nvPr/>
        </p:nvSpPr>
        <p:spPr>
          <a:xfrm>
            <a:off x="4773548" y="5968364"/>
            <a:ext cx="25781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950">
                <a:latin typeface="Cambria Math"/>
                <a:cs typeface="Cambria Math"/>
              </a:rPr>
              <a:t>𝐃</a:t>
            </a:r>
            <a:r>
              <a:rPr dirty="0" baseline="9920" sz="2100" spc="869">
                <a:latin typeface="Cambria Math"/>
                <a:cs typeface="Cambria Math"/>
              </a:rPr>
              <a:t> </a:t>
            </a:r>
            <a:r>
              <a:rPr dirty="0" sz="1400" spc="-305">
                <a:latin typeface="Cambria Math"/>
                <a:cs typeface="Cambria Math"/>
              </a:rPr>
              <a:t>𝐂</a:t>
            </a:r>
            <a:r>
              <a:rPr dirty="0" baseline="11904" sz="2100" spc="-457">
                <a:latin typeface="Cambria Math"/>
                <a:cs typeface="Cambria Math"/>
              </a:rPr>
              <a:t>̅</a:t>
            </a:r>
            <a:endParaRPr baseline="11904" sz="2100">
              <a:latin typeface="Cambria Math"/>
              <a:cs typeface="Cambria Math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5135879" y="5993891"/>
            <a:ext cx="446531" cy="20421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 txBox="1"/>
          <p:nvPr/>
        </p:nvSpPr>
        <p:spPr>
          <a:xfrm>
            <a:off x="5215890" y="5943980"/>
            <a:ext cx="13462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-9920" sz="2100" spc="-1425">
                <a:latin typeface="Cambria Math"/>
                <a:cs typeface="Cambria Math"/>
              </a:rPr>
              <a:t>𝐃</a:t>
            </a:r>
            <a:r>
              <a:rPr dirty="0" sz="1400" spc="48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5343905" y="5979032"/>
            <a:ext cx="1026794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39725" algn="l"/>
                <a:tab pos="795655" algn="l"/>
              </a:tabLst>
            </a:pPr>
            <a:r>
              <a:rPr dirty="0" sz="1400" b="1">
                <a:latin typeface="Calibri"/>
                <a:cs typeface="Calibri"/>
              </a:rPr>
              <a:t>C</a:t>
            </a:r>
            <a:r>
              <a:rPr dirty="0" sz="1400" b="1">
                <a:latin typeface="Calibri"/>
                <a:cs typeface="Calibri"/>
              </a:rPr>
              <a:t>	</a:t>
            </a:r>
            <a:r>
              <a:rPr dirty="0" baseline="3968" sz="2100" b="1">
                <a:latin typeface="Calibri"/>
                <a:cs typeface="Calibri"/>
              </a:rPr>
              <a:t>DC</a:t>
            </a:r>
            <a:r>
              <a:rPr dirty="0" baseline="3968" sz="2100" b="1">
                <a:latin typeface="Calibri"/>
                <a:cs typeface="Calibri"/>
              </a:rPr>
              <a:t>	</a:t>
            </a:r>
            <a:r>
              <a:rPr dirty="0" sz="1400" b="1">
                <a:latin typeface="Calibri"/>
                <a:cs typeface="Calibri"/>
              </a:rPr>
              <a:t>D</a:t>
            </a:r>
            <a:r>
              <a:rPr dirty="0" sz="1400">
                <a:latin typeface="Cambria Math"/>
                <a:cs typeface="Cambria Math"/>
              </a:rPr>
              <a:t>𝐂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4733544" y="6289547"/>
            <a:ext cx="291084" cy="204215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6079235" y="7002779"/>
            <a:ext cx="259079" cy="205739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5599176" y="6659879"/>
            <a:ext cx="420624" cy="20573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4733544" y="7341107"/>
            <a:ext cx="275844" cy="204215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5167884" y="6650735"/>
            <a:ext cx="385572" cy="204215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5628132" y="7341107"/>
            <a:ext cx="312420" cy="204215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6076188" y="7357871"/>
            <a:ext cx="281939" cy="204216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4733544" y="7002779"/>
            <a:ext cx="275844" cy="205739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4261484" y="5990970"/>
            <a:ext cx="403225" cy="200025"/>
          </a:xfrm>
          <a:custGeom>
            <a:avLst/>
            <a:gdLst/>
            <a:ahLst/>
            <a:cxnLst/>
            <a:rect l="l" t="t" r="r" b="b"/>
            <a:pathLst>
              <a:path w="403225" h="200025">
                <a:moveTo>
                  <a:pt x="403225" y="200025"/>
                </a:moveTo>
                <a:lnTo>
                  <a:pt x="0" y="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77" name="object 77"/>
          <p:cNvGraphicFramePr>
            <a:graphicFrameLocks noGrp="1"/>
          </p:cNvGraphicFramePr>
          <p:nvPr/>
        </p:nvGraphicFramePr>
        <p:xfrm>
          <a:off x="4659947" y="6176708"/>
          <a:ext cx="1859280" cy="14382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6559"/>
                <a:gridCol w="471804"/>
                <a:gridCol w="467359"/>
                <a:gridCol w="456565"/>
              </a:tblGrid>
              <a:tr h="381000">
                <a:tc>
                  <a:txBody>
                    <a:bodyPr/>
                    <a:lstStyle/>
                    <a:p>
                      <a:pPr algn="ctr" marR="7620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92075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1770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X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92075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7160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X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92075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6685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X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92075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2582">
                <a:tc>
                  <a:txBody>
                    <a:bodyPr/>
                    <a:lstStyle/>
                    <a:p>
                      <a:pPr algn="ctr" marR="36195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X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71755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735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X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71755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5095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X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8128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4305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71755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ctr" marR="19685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8128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8128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589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X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3429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7795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X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8128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ctr" marR="19685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76835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097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53975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4305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X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76835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4620">
                        <a:lnSpc>
                          <a:spcPct val="100000"/>
                        </a:lnSpc>
                        <a:spcBef>
                          <a:spcPts val="73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X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93345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78" name="object 78"/>
          <p:cNvSpPr/>
          <p:nvPr/>
        </p:nvSpPr>
        <p:spPr>
          <a:xfrm>
            <a:off x="1592580" y="5812535"/>
            <a:ext cx="403860" cy="22402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 txBox="1"/>
          <p:nvPr/>
        </p:nvSpPr>
        <p:spPr>
          <a:xfrm>
            <a:off x="1671573" y="5793104"/>
            <a:ext cx="23304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DC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2918460" y="5984747"/>
            <a:ext cx="448056" cy="20421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3374135" y="5993891"/>
            <a:ext cx="448056" cy="20421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 txBox="1"/>
          <p:nvPr/>
        </p:nvSpPr>
        <p:spPr>
          <a:xfrm>
            <a:off x="3566286" y="5943980"/>
            <a:ext cx="13017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-11904" sz="2100" spc="-457">
                <a:latin typeface="Cambria Math"/>
                <a:cs typeface="Cambria Math"/>
              </a:rPr>
              <a:t>𝐂</a:t>
            </a:r>
            <a:r>
              <a:rPr dirty="0" sz="1400" spc="-305">
                <a:latin typeface="Cambria Math"/>
                <a:cs typeface="Cambria Math"/>
              </a:rPr>
              <a:t>̅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3" name="object 83"/>
          <p:cNvSpPr/>
          <p:nvPr/>
        </p:nvSpPr>
        <p:spPr>
          <a:xfrm>
            <a:off x="1584960" y="6298691"/>
            <a:ext cx="448055" cy="20421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 txBox="1"/>
          <p:nvPr/>
        </p:nvSpPr>
        <p:spPr>
          <a:xfrm>
            <a:off x="1676145" y="6247256"/>
            <a:ext cx="259079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-9920" sz="2100" spc="-1297">
                <a:latin typeface="Cambria Math"/>
                <a:cs typeface="Cambria Math"/>
              </a:rPr>
              <a:t>𝐁</a:t>
            </a:r>
            <a:r>
              <a:rPr dirty="0" sz="1400" spc="505">
                <a:latin typeface="Cambria Math"/>
                <a:cs typeface="Cambria Math"/>
              </a:rPr>
              <a:t> </a:t>
            </a:r>
            <a:r>
              <a:rPr dirty="0" baseline="-9920" sz="2100" spc="-1267">
                <a:latin typeface="Cambria Math"/>
                <a:cs typeface="Cambria Math"/>
              </a:rPr>
              <a:t>𝐀</a:t>
            </a:r>
            <a:r>
              <a:rPr dirty="0" sz="1400" spc="48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1566672" y="6621779"/>
            <a:ext cx="446531" cy="20573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1586483" y="6964679"/>
            <a:ext cx="437388" cy="20573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1594103" y="7269479"/>
            <a:ext cx="417576" cy="20573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 txBox="1"/>
          <p:nvPr/>
        </p:nvSpPr>
        <p:spPr>
          <a:xfrm>
            <a:off x="1657857" y="6603872"/>
            <a:ext cx="265430" cy="88900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865">
                <a:latin typeface="Cambria Math"/>
                <a:cs typeface="Cambria Math"/>
              </a:rPr>
              <a:t>𝐁</a:t>
            </a:r>
            <a:r>
              <a:rPr dirty="0" baseline="9920" sz="2100" spc="682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𝐀</a:t>
            </a:r>
            <a:endParaRPr sz="1400">
              <a:latin typeface="Cambria Math"/>
              <a:cs typeface="Cambria Math"/>
            </a:endParaRPr>
          </a:p>
          <a:p>
            <a:pPr marL="19685">
              <a:lnSpc>
                <a:spcPct val="100000"/>
              </a:lnSpc>
              <a:spcBef>
                <a:spcPts val="1005"/>
              </a:spcBef>
            </a:pPr>
            <a:r>
              <a:rPr dirty="0" sz="1400" spc="5" b="1">
                <a:latin typeface="Calibri"/>
                <a:cs typeface="Calibri"/>
              </a:rPr>
              <a:t>BA</a:t>
            </a:r>
            <a:endParaRPr sz="1400">
              <a:latin typeface="Calibri"/>
              <a:cs typeface="Calibri"/>
            </a:endParaRPr>
          </a:p>
          <a:p>
            <a:pPr marL="27940">
              <a:lnSpc>
                <a:spcPct val="100000"/>
              </a:lnSpc>
              <a:spcBef>
                <a:spcPts val="745"/>
              </a:spcBef>
            </a:pPr>
            <a:r>
              <a:rPr dirty="0" sz="1400" spc="-425" b="1">
                <a:latin typeface="Calibri"/>
                <a:cs typeface="Calibri"/>
              </a:rPr>
              <a:t>B</a:t>
            </a:r>
            <a:r>
              <a:rPr dirty="0" sz="1400" spc="-425">
                <a:latin typeface="Cambria Math"/>
                <a:cs typeface="Cambria Math"/>
              </a:rPr>
              <a:t>𝐀</a:t>
            </a:r>
            <a:r>
              <a:rPr dirty="0" baseline="9920" sz="2100" spc="727">
                <a:latin typeface="Cambria Math"/>
                <a:cs typeface="Cambria Math"/>
              </a:rPr>
              <a:t> </a:t>
            </a:r>
            <a:endParaRPr baseline="9920" sz="2100">
              <a:latin typeface="Cambria Math"/>
              <a:cs typeface="Cambria Math"/>
            </a:endParaRPr>
          </a:p>
        </p:txBody>
      </p:sp>
      <p:sp>
        <p:nvSpPr>
          <p:cNvPr id="89" name="object 89"/>
          <p:cNvSpPr/>
          <p:nvPr/>
        </p:nvSpPr>
        <p:spPr>
          <a:xfrm>
            <a:off x="1500822" y="6005258"/>
            <a:ext cx="455295" cy="276225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 txBox="1"/>
          <p:nvPr/>
        </p:nvSpPr>
        <p:spPr>
          <a:xfrm>
            <a:off x="1589277" y="6041516"/>
            <a:ext cx="2349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5" b="1">
                <a:latin typeface="Calibri"/>
                <a:cs typeface="Calibri"/>
              </a:rPr>
              <a:t>BA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1" name="object 91"/>
          <p:cNvSpPr/>
          <p:nvPr/>
        </p:nvSpPr>
        <p:spPr>
          <a:xfrm>
            <a:off x="2481072" y="7318247"/>
            <a:ext cx="330707" cy="204216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 txBox="1"/>
          <p:nvPr/>
        </p:nvSpPr>
        <p:spPr>
          <a:xfrm>
            <a:off x="2421254" y="7257795"/>
            <a:ext cx="471805" cy="342900"/>
          </a:xfrm>
          <a:prstGeom prst="rect">
            <a:avLst/>
          </a:prstGeom>
          <a:ln w="28575">
            <a:solidFill>
              <a:srgbClr val="000000"/>
            </a:solidFill>
          </a:ln>
        </p:spPr>
        <p:txBody>
          <a:bodyPr wrap="square" lIns="0" tIns="53975" rIns="0" bIns="0" rtlCol="0" vert="horz">
            <a:spAutoFit/>
          </a:bodyPr>
          <a:lstStyle/>
          <a:p>
            <a:pPr algn="ctr" marR="12065">
              <a:lnSpc>
                <a:spcPct val="100000"/>
              </a:lnSpc>
              <a:spcBef>
                <a:spcPts val="425"/>
              </a:spcBef>
            </a:pPr>
            <a:r>
              <a:rPr dirty="0" sz="1400" b="1">
                <a:latin typeface="Calibri"/>
                <a:cs typeface="Calibri"/>
              </a:rPr>
              <a:t>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3" name="object 93"/>
          <p:cNvSpPr/>
          <p:nvPr/>
        </p:nvSpPr>
        <p:spPr>
          <a:xfrm>
            <a:off x="2936748" y="6955535"/>
            <a:ext cx="310895" cy="204215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 txBox="1"/>
          <p:nvPr/>
        </p:nvSpPr>
        <p:spPr>
          <a:xfrm>
            <a:off x="2893060" y="6914895"/>
            <a:ext cx="467359" cy="342900"/>
          </a:xfrm>
          <a:prstGeom prst="rect">
            <a:avLst/>
          </a:prstGeom>
          <a:ln w="28575">
            <a:solidFill>
              <a:srgbClr val="000000"/>
            </a:solidFill>
          </a:ln>
        </p:spPr>
        <p:txBody>
          <a:bodyPr wrap="square" lIns="0" tIns="34290" rIns="0" bIns="0" rtlCol="0" vert="horz">
            <a:spAutoFit/>
          </a:bodyPr>
          <a:lstStyle/>
          <a:p>
            <a:pPr marL="135255">
              <a:lnSpc>
                <a:spcPct val="100000"/>
              </a:lnSpc>
              <a:spcBef>
                <a:spcPts val="270"/>
              </a:spcBef>
            </a:pPr>
            <a:r>
              <a:rPr dirty="0" sz="1400" b="1">
                <a:latin typeface="Calibri"/>
                <a:cs typeface="Calibri"/>
              </a:rPr>
              <a:t>X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5" name="object 95"/>
          <p:cNvSpPr/>
          <p:nvPr/>
        </p:nvSpPr>
        <p:spPr>
          <a:xfrm>
            <a:off x="2938272" y="6289547"/>
            <a:ext cx="466344" cy="204215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 txBox="1"/>
          <p:nvPr/>
        </p:nvSpPr>
        <p:spPr>
          <a:xfrm>
            <a:off x="2893060" y="6191313"/>
            <a:ext cx="467359" cy="381000"/>
          </a:xfrm>
          <a:prstGeom prst="rect">
            <a:avLst/>
          </a:prstGeom>
          <a:ln w="28575">
            <a:solidFill>
              <a:srgbClr val="000000"/>
            </a:solidFill>
          </a:ln>
        </p:spPr>
        <p:txBody>
          <a:bodyPr wrap="square" lIns="0" tIns="92075" rIns="0" bIns="0" rtlCol="0" vert="horz">
            <a:spAutoFit/>
          </a:bodyPr>
          <a:lstStyle/>
          <a:p>
            <a:pPr marL="137160">
              <a:lnSpc>
                <a:spcPct val="100000"/>
              </a:lnSpc>
              <a:spcBef>
                <a:spcPts val="725"/>
              </a:spcBef>
            </a:pPr>
            <a:r>
              <a:rPr dirty="0" sz="1400" b="1">
                <a:latin typeface="Calibri"/>
                <a:cs typeface="Calibri"/>
              </a:rPr>
              <a:t>X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7" name="object 97"/>
          <p:cNvSpPr/>
          <p:nvPr/>
        </p:nvSpPr>
        <p:spPr>
          <a:xfrm>
            <a:off x="2014727" y="6650735"/>
            <a:ext cx="350519" cy="204215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 txBox="1"/>
          <p:nvPr/>
        </p:nvSpPr>
        <p:spPr>
          <a:xfrm>
            <a:off x="2022792" y="6631304"/>
            <a:ext cx="38417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1811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X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9" name="object 99"/>
          <p:cNvSpPr/>
          <p:nvPr/>
        </p:nvSpPr>
        <p:spPr>
          <a:xfrm>
            <a:off x="3422903" y="6650735"/>
            <a:ext cx="262127" cy="204215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 txBox="1"/>
          <p:nvPr/>
        </p:nvSpPr>
        <p:spPr>
          <a:xfrm>
            <a:off x="3360420" y="6572313"/>
            <a:ext cx="456565" cy="342900"/>
          </a:xfrm>
          <a:prstGeom prst="rect">
            <a:avLst/>
          </a:prstGeom>
          <a:ln w="28575">
            <a:solidFill>
              <a:srgbClr val="000000"/>
            </a:solidFill>
          </a:ln>
        </p:spPr>
        <p:txBody>
          <a:bodyPr wrap="square" lIns="0" tIns="71755" rIns="0" bIns="0" rtlCol="0" vert="horz">
            <a:spAutoFit/>
          </a:bodyPr>
          <a:lstStyle/>
          <a:p>
            <a:pPr algn="ctr" marR="48895">
              <a:lnSpc>
                <a:spcPct val="100000"/>
              </a:lnSpc>
              <a:spcBef>
                <a:spcPts val="565"/>
              </a:spcBef>
            </a:pPr>
            <a:r>
              <a:rPr dirty="0" sz="1400" b="1"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1" name="object 101"/>
          <p:cNvSpPr/>
          <p:nvPr/>
        </p:nvSpPr>
        <p:spPr>
          <a:xfrm>
            <a:off x="2494788" y="7002779"/>
            <a:ext cx="298704" cy="205739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 txBox="1"/>
          <p:nvPr/>
        </p:nvSpPr>
        <p:spPr>
          <a:xfrm>
            <a:off x="2421254" y="6914895"/>
            <a:ext cx="471805" cy="342900"/>
          </a:xfrm>
          <a:prstGeom prst="rect">
            <a:avLst/>
          </a:prstGeom>
          <a:ln w="28575">
            <a:solidFill>
              <a:srgbClr val="000000"/>
            </a:solidFill>
          </a:ln>
        </p:spPr>
        <p:txBody>
          <a:bodyPr wrap="square" lIns="0" tIns="81280" rIns="0" bIns="0" rtlCol="0" vert="horz">
            <a:spAutoFit/>
          </a:bodyPr>
          <a:lstStyle/>
          <a:p>
            <a:pPr algn="ctr" marR="17780">
              <a:lnSpc>
                <a:spcPct val="100000"/>
              </a:lnSpc>
              <a:spcBef>
                <a:spcPts val="640"/>
              </a:spcBef>
            </a:pPr>
            <a:r>
              <a:rPr dirty="0" sz="1400" b="1">
                <a:latin typeface="Calibri"/>
                <a:cs typeface="Calibri"/>
              </a:rPr>
              <a:t>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3" name="object 103"/>
          <p:cNvSpPr/>
          <p:nvPr/>
        </p:nvSpPr>
        <p:spPr>
          <a:xfrm>
            <a:off x="3415284" y="6289547"/>
            <a:ext cx="437388" cy="20421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 txBox="1"/>
          <p:nvPr/>
        </p:nvSpPr>
        <p:spPr>
          <a:xfrm>
            <a:off x="3360420" y="6191313"/>
            <a:ext cx="456565" cy="381000"/>
          </a:xfrm>
          <a:prstGeom prst="rect">
            <a:avLst/>
          </a:prstGeom>
          <a:ln w="28575">
            <a:solidFill>
              <a:srgbClr val="000000"/>
            </a:solidFill>
          </a:ln>
        </p:spPr>
        <p:txBody>
          <a:bodyPr wrap="square" lIns="0" tIns="92075" rIns="0" bIns="0" rtlCol="0" vert="horz">
            <a:spAutoFit/>
          </a:bodyPr>
          <a:lstStyle/>
          <a:p>
            <a:pPr marL="146685">
              <a:lnSpc>
                <a:spcPct val="100000"/>
              </a:lnSpc>
              <a:spcBef>
                <a:spcPts val="725"/>
              </a:spcBef>
            </a:pPr>
            <a:r>
              <a:rPr dirty="0" sz="1400" b="1">
                <a:latin typeface="Calibri"/>
                <a:cs typeface="Calibri"/>
              </a:rPr>
              <a:t>X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5" name="object 105"/>
          <p:cNvSpPr/>
          <p:nvPr/>
        </p:nvSpPr>
        <p:spPr>
          <a:xfrm>
            <a:off x="2430779" y="6289547"/>
            <a:ext cx="457200" cy="204215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 txBox="1"/>
          <p:nvPr/>
        </p:nvSpPr>
        <p:spPr>
          <a:xfrm>
            <a:off x="2421254" y="6191313"/>
            <a:ext cx="471805" cy="381000"/>
          </a:xfrm>
          <a:prstGeom prst="rect">
            <a:avLst/>
          </a:prstGeom>
          <a:ln w="28575">
            <a:solidFill>
              <a:srgbClr val="000000"/>
            </a:solidFill>
          </a:ln>
        </p:spPr>
        <p:txBody>
          <a:bodyPr wrap="square" lIns="0" tIns="92075" rIns="0" bIns="0" rtlCol="0" vert="horz">
            <a:spAutoFit/>
          </a:bodyPr>
          <a:lstStyle/>
          <a:p>
            <a:pPr algn="ctr" marL="6350">
              <a:lnSpc>
                <a:spcPct val="100000"/>
              </a:lnSpc>
              <a:spcBef>
                <a:spcPts val="725"/>
              </a:spcBef>
            </a:pPr>
            <a:r>
              <a:rPr dirty="0" sz="1400" b="1">
                <a:latin typeface="Calibri"/>
                <a:cs typeface="Calibri"/>
              </a:rPr>
              <a:t>X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7" name="object 107"/>
          <p:cNvSpPr/>
          <p:nvPr/>
        </p:nvSpPr>
        <p:spPr>
          <a:xfrm>
            <a:off x="2005583" y="5984747"/>
            <a:ext cx="448056" cy="20421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 txBox="1"/>
          <p:nvPr/>
        </p:nvSpPr>
        <p:spPr>
          <a:xfrm>
            <a:off x="2099817" y="5968364"/>
            <a:ext cx="25844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950">
                <a:latin typeface="Cambria Math"/>
                <a:cs typeface="Cambria Math"/>
              </a:rPr>
              <a:t>𝐃</a:t>
            </a:r>
            <a:r>
              <a:rPr dirty="0" baseline="9920" sz="2100" spc="877">
                <a:latin typeface="Cambria Math"/>
                <a:cs typeface="Cambria Math"/>
              </a:rPr>
              <a:t> </a:t>
            </a:r>
            <a:r>
              <a:rPr dirty="0" sz="1400" spc="-305">
                <a:latin typeface="Cambria Math"/>
                <a:cs typeface="Cambria Math"/>
              </a:rPr>
              <a:t>𝐂</a:t>
            </a:r>
            <a:r>
              <a:rPr dirty="0" baseline="11904" sz="2100" spc="-457">
                <a:latin typeface="Cambria Math"/>
                <a:cs typeface="Cambria Math"/>
              </a:rPr>
              <a:t>̅</a:t>
            </a:r>
            <a:endParaRPr baseline="11904" sz="2100">
              <a:latin typeface="Cambria Math"/>
              <a:cs typeface="Cambria Math"/>
            </a:endParaRPr>
          </a:p>
        </p:txBody>
      </p:sp>
      <p:sp>
        <p:nvSpPr>
          <p:cNvPr id="109" name="object 109"/>
          <p:cNvSpPr/>
          <p:nvPr/>
        </p:nvSpPr>
        <p:spPr>
          <a:xfrm>
            <a:off x="2461260" y="5993891"/>
            <a:ext cx="448056" cy="20421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 txBox="1"/>
          <p:nvPr/>
        </p:nvSpPr>
        <p:spPr>
          <a:xfrm>
            <a:off x="2540635" y="5943980"/>
            <a:ext cx="13462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-9920" sz="2100" spc="-1425">
                <a:latin typeface="Cambria Math"/>
                <a:cs typeface="Cambria Math"/>
              </a:rPr>
              <a:t>𝐃</a:t>
            </a:r>
            <a:r>
              <a:rPr dirty="0" sz="1400" spc="48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2668651" y="5965316"/>
            <a:ext cx="92265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41630" algn="l"/>
                <a:tab pos="796925" algn="l"/>
              </a:tabLst>
            </a:pPr>
            <a:r>
              <a:rPr dirty="0" baseline="-3968" sz="2100" b="1">
                <a:latin typeface="Calibri"/>
                <a:cs typeface="Calibri"/>
              </a:rPr>
              <a:t>C</a:t>
            </a:r>
            <a:r>
              <a:rPr dirty="0" baseline="-3968" sz="2100" b="1">
                <a:latin typeface="Calibri"/>
                <a:cs typeface="Calibri"/>
              </a:rPr>
              <a:t>	</a:t>
            </a:r>
            <a:r>
              <a:rPr dirty="0" sz="1400" b="1">
                <a:latin typeface="Calibri"/>
                <a:cs typeface="Calibri"/>
              </a:rPr>
              <a:t>DC</a:t>
            </a:r>
            <a:r>
              <a:rPr dirty="0" sz="1400" b="1">
                <a:latin typeface="Calibri"/>
                <a:cs typeface="Calibri"/>
              </a:rPr>
              <a:t>	</a:t>
            </a:r>
            <a:r>
              <a:rPr dirty="0" baseline="-3968" sz="2100" b="1">
                <a:latin typeface="Calibri"/>
                <a:cs typeface="Calibri"/>
              </a:rPr>
              <a:t>D</a:t>
            </a:r>
            <a:endParaRPr baseline="-3968" sz="2100">
              <a:latin typeface="Calibri"/>
              <a:cs typeface="Calibri"/>
            </a:endParaRPr>
          </a:p>
        </p:txBody>
      </p:sp>
      <p:sp>
        <p:nvSpPr>
          <p:cNvPr id="112" name="object 112"/>
          <p:cNvSpPr/>
          <p:nvPr/>
        </p:nvSpPr>
        <p:spPr>
          <a:xfrm>
            <a:off x="2060448" y="6289547"/>
            <a:ext cx="291084" cy="204215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 txBox="1"/>
          <p:nvPr/>
        </p:nvSpPr>
        <p:spPr>
          <a:xfrm>
            <a:off x="2022792" y="6270116"/>
            <a:ext cx="38417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 marR="1143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14" name="object 114"/>
          <p:cNvSpPr/>
          <p:nvPr/>
        </p:nvSpPr>
        <p:spPr>
          <a:xfrm>
            <a:off x="3406140" y="7002779"/>
            <a:ext cx="259079" cy="205739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 txBox="1"/>
          <p:nvPr/>
        </p:nvSpPr>
        <p:spPr>
          <a:xfrm>
            <a:off x="3360420" y="6914895"/>
            <a:ext cx="456565" cy="342900"/>
          </a:xfrm>
          <a:prstGeom prst="rect">
            <a:avLst/>
          </a:prstGeom>
          <a:ln w="28575">
            <a:solidFill>
              <a:srgbClr val="000000"/>
            </a:solidFill>
          </a:ln>
        </p:spPr>
        <p:txBody>
          <a:bodyPr wrap="square" lIns="0" tIns="81280" rIns="0" bIns="0" rtlCol="0" vert="horz">
            <a:spAutoFit/>
          </a:bodyPr>
          <a:lstStyle/>
          <a:p>
            <a:pPr marL="137160">
              <a:lnSpc>
                <a:spcPct val="100000"/>
              </a:lnSpc>
              <a:spcBef>
                <a:spcPts val="640"/>
              </a:spcBef>
            </a:pPr>
            <a:r>
              <a:rPr dirty="0" sz="1400" b="1">
                <a:latin typeface="Calibri"/>
                <a:cs typeface="Calibri"/>
              </a:rPr>
              <a:t>X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16" name="object 116"/>
          <p:cNvSpPr/>
          <p:nvPr/>
        </p:nvSpPr>
        <p:spPr>
          <a:xfrm>
            <a:off x="2926079" y="6659879"/>
            <a:ext cx="420623" cy="20573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7" name="object 117"/>
          <p:cNvSpPr txBox="1"/>
          <p:nvPr/>
        </p:nvSpPr>
        <p:spPr>
          <a:xfrm>
            <a:off x="2893060" y="6572313"/>
            <a:ext cx="467359" cy="342900"/>
          </a:xfrm>
          <a:prstGeom prst="rect">
            <a:avLst/>
          </a:prstGeom>
          <a:ln w="28575">
            <a:solidFill>
              <a:srgbClr val="000000"/>
            </a:solidFill>
          </a:ln>
        </p:spPr>
        <p:txBody>
          <a:bodyPr wrap="square" lIns="0" tIns="81280" rIns="0" bIns="0" rtlCol="0" vert="horz">
            <a:spAutoFit/>
          </a:bodyPr>
          <a:lstStyle/>
          <a:p>
            <a:pPr marL="124460">
              <a:lnSpc>
                <a:spcPct val="100000"/>
              </a:lnSpc>
              <a:spcBef>
                <a:spcPts val="640"/>
              </a:spcBef>
            </a:pPr>
            <a:r>
              <a:rPr dirty="0" sz="1400" b="1">
                <a:latin typeface="Calibri"/>
                <a:cs typeface="Calibri"/>
              </a:rPr>
              <a:t>X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18" name="object 118"/>
          <p:cNvSpPr/>
          <p:nvPr/>
        </p:nvSpPr>
        <p:spPr>
          <a:xfrm>
            <a:off x="2060448" y="7341107"/>
            <a:ext cx="275844" cy="204215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9" name="object 119"/>
          <p:cNvSpPr txBox="1"/>
          <p:nvPr/>
        </p:nvSpPr>
        <p:spPr>
          <a:xfrm>
            <a:off x="2022792" y="7321677"/>
            <a:ext cx="38417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 marR="23495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20" name="object 120"/>
          <p:cNvSpPr/>
          <p:nvPr/>
        </p:nvSpPr>
        <p:spPr>
          <a:xfrm>
            <a:off x="2494788" y="6650735"/>
            <a:ext cx="385572" cy="204215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1" name="object 121"/>
          <p:cNvSpPr txBox="1"/>
          <p:nvPr/>
        </p:nvSpPr>
        <p:spPr>
          <a:xfrm>
            <a:off x="2421254" y="6572313"/>
            <a:ext cx="471805" cy="342900"/>
          </a:xfrm>
          <a:prstGeom prst="rect">
            <a:avLst/>
          </a:prstGeom>
          <a:ln w="28575">
            <a:solidFill>
              <a:srgbClr val="000000"/>
            </a:solidFill>
          </a:ln>
        </p:spPr>
        <p:txBody>
          <a:bodyPr wrap="square" lIns="0" tIns="71755" rIns="0" bIns="0" rtlCol="0" vert="horz">
            <a:spAutoFit/>
          </a:bodyPr>
          <a:lstStyle/>
          <a:p>
            <a:pPr algn="ctr" marR="34290">
              <a:lnSpc>
                <a:spcPct val="100000"/>
              </a:lnSpc>
              <a:spcBef>
                <a:spcPts val="565"/>
              </a:spcBef>
            </a:pPr>
            <a:r>
              <a:rPr dirty="0" sz="1400" b="1">
                <a:latin typeface="Calibri"/>
                <a:cs typeface="Calibri"/>
              </a:rPr>
              <a:t>X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22" name="object 122"/>
          <p:cNvSpPr/>
          <p:nvPr/>
        </p:nvSpPr>
        <p:spPr>
          <a:xfrm>
            <a:off x="2953511" y="7341107"/>
            <a:ext cx="313943" cy="204215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3" name="object 123"/>
          <p:cNvSpPr txBox="1"/>
          <p:nvPr/>
        </p:nvSpPr>
        <p:spPr>
          <a:xfrm>
            <a:off x="2893060" y="7257795"/>
            <a:ext cx="467359" cy="342900"/>
          </a:xfrm>
          <a:prstGeom prst="rect">
            <a:avLst/>
          </a:prstGeom>
          <a:ln w="28575">
            <a:solidFill>
              <a:srgbClr val="000000"/>
            </a:solidFill>
          </a:ln>
        </p:spPr>
        <p:txBody>
          <a:bodyPr wrap="square" lIns="0" tIns="76835" rIns="0" bIns="0" rtlCol="0" vert="horz">
            <a:spAutoFit/>
          </a:bodyPr>
          <a:lstStyle/>
          <a:p>
            <a:pPr marL="152400">
              <a:lnSpc>
                <a:spcPct val="100000"/>
              </a:lnSpc>
              <a:spcBef>
                <a:spcPts val="605"/>
              </a:spcBef>
            </a:pPr>
            <a:r>
              <a:rPr dirty="0" sz="1400" b="1">
                <a:latin typeface="Calibri"/>
                <a:cs typeface="Calibri"/>
              </a:rPr>
              <a:t>X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24" name="object 124"/>
          <p:cNvSpPr/>
          <p:nvPr/>
        </p:nvSpPr>
        <p:spPr>
          <a:xfrm>
            <a:off x="3403091" y="7357871"/>
            <a:ext cx="281939" cy="204216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5" name="object 125"/>
          <p:cNvSpPr txBox="1"/>
          <p:nvPr/>
        </p:nvSpPr>
        <p:spPr>
          <a:xfrm>
            <a:off x="3482466" y="7338440"/>
            <a:ext cx="12382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X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26" name="object 126"/>
          <p:cNvSpPr/>
          <p:nvPr/>
        </p:nvSpPr>
        <p:spPr>
          <a:xfrm>
            <a:off x="2060448" y="7002779"/>
            <a:ext cx="275844" cy="205739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7" name="object 127"/>
          <p:cNvSpPr txBox="1"/>
          <p:nvPr/>
        </p:nvSpPr>
        <p:spPr>
          <a:xfrm>
            <a:off x="2022792" y="6983348"/>
            <a:ext cx="38417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 marR="23495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28" name="object 128"/>
          <p:cNvSpPr/>
          <p:nvPr/>
        </p:nvSpPr>
        <p:spPr>
          <a:xfrm>
            <a:off x="2000885" y="6190995"/>
            <a:ext cx="7620" cy="1409700"/>
          </a:xfrm>
          <a:custGeom>
            <a:avLst/>
            <a:gdLst/>
            <a:ahLst/>
            <a:cxnLst/>
            <a:rect l="l" t="t" r="r" b="b"/>
            <a:pathLst>
              <a:path w="7619" h="1409700">
                <a:moveTo>
                  <a:pt x="0" y="0"/>
                </a:moveTo>
                <a:lnTo>
                  <a:pt x="7619" y="140970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9" name="object 129"/>
          <p:cNvSpPr/>
          <p:nvPr/>
        </p:nvSpPr>
        <p:spPr>
          <a:xfrm>
            <a:off x="2000885" y="6190995"/>
            <a:ext cx="1825625" cy="635"/>
          </a:xfrm>
          <a:custGeom>
            <a:avLst/>
            <a:gdLst/>
            <a:ahLst/>
            <a:cxnLst/>
            <a:rect l="l" t="t" r="r" b="b"/>
            <a:pathLst>
              <a:path w="1825625" h="635">
                <a:moveTo>
                  <a:pt x="0" y="635"/>
                </a:moveTo>
                <a:lnTo>
                  <a:pt x="1825625" y="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0" name="object 130"/>
          <p:cNvSpPr/>
          <p:nvPr/>
        </p:nvSpPr>
        <p:spPr>
          <a:xfrm>
            <a:off x="2000885" y="7257795"/>
            <a:ext cx="1835785" cy="0"/>
          </a:xfrm>
          <a:custGeom>
            <a:avLst/>
            <a:gdLst/>
            <a:ahLst/>
            <a:cxnLst/>
            <a:rect l="l" t="t" r="r" b="b"/>
            <a:pathLst>
              <a:path w="1835785" h="0">
                <a:moveTo>
                  <a:pt x="0" y="0"/>
                </a:moveTo>
                <a:lnTo>
                  <a:pt x="1835785" y="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1" name="object 131"/>
          <p:cNvSpPr/>
          <p:nvPr/>
        </p:nvSpPr>
        <p:spPr>
          <a:xfrm>
            <a:off x="3816984" y="6181470"/>
            <a:ext cx="0" cy="1430655"/>
          </a:xfrm>
          <a:custGeom>
            <a:avLst/>
            <a:gdLst/>
            <a:ahLst/>
            <a:cxnLst/>
            <a:rect l="l" t="t" r="r" b="b"/>
            <a:pathLst>
              <a:path w="0" h="1430654">
                <a:moveTo>
                  <a:pt x="0" y="0"/>
                </a:moveTo>
                <a:lnTo>
                  <a:pt x="0" y="1430655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2" name="object 132"/>
          <p:cNvSpPr/>
          <p:nvPr/>
        </p:nvSpPr>
        <p:spPr>
          <a:xfrm>
            <a:off x="2421254" y="6190995"/>
            <a:ext cx="0" cy="1403985"/>
          </a:xfrm>
          <a:custGeom>
            <a:avLst/>
            <a:gdLst/>
            <a:ahLst/>
            <a:cxnLst/>
            <a:rect l="l" t="t" r="r" b="b"/>
            <a:pathLst>
              <a:path w="0" h="1403984">
                <a:moveTo>
                  <a:pt x="0" y="0"/>
                </a:moveTo>
                <a:lnTo>
                  <a:pt x="0" y="1403985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3" name="object 133"/>
          <p:cNvSpPr/>
          <p:nvPr/>
        </p:nvSpPr>
        <p:spPr>
          <a:xfrm>
            <a:off x="1996439" y="6571995"/>
            <a:ext cx="1839595" cy="635"/>
          </a:xfrm>
          <a:custGeom>
            <a:avLst/>
            <a:gdLst/>
            <a:ahLst/>
            <a:cxnLst/>
            <a:rect l="l" t="t" r="r" b="b"/>
            <a:pathLst>
              <a:path w="1839595" h="634">
                <a:moveTo>
                  <a:pt x="0" y="635"/>
                </a:moveTo>
                <a:lnTo>
                  <a:pt x="1839595" y="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4" name="object 134"/>
          <p:cNvSpPr/>
          <p:nvPr/>
        </p:nvSpPr>
        <p:spPr>
          <a:xfrm>
            <a:off x="1588135" y="5990970"/>
            <a:ext cx="403225" cy="200025"/>
          </a:xfrm>
          <a:custGeom>
            <a:avLst/>
            <a:gdLst/>
            <a:ahLst/>
            <a:cxnLst/>
            <a:rect l="l" t="t" r="r" b="b"/>
            <a:pathLst>
              <a:path w="403225" h="200025">
                <a:moveTo>
                  <a:pt x="403225" y="200025"/>
                </a:moveTo>
                <a:lnTo>
                  <a:pt x="0" y="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5" name="object 135"/>
          <p:cNvSpPr/>
          <p:nvPr/>
        </p:nvSpPr>
        <p:spPr>
          <a:xfrm>
            <a:off x="1986914" y="6914895"/>
            <a:ext cx="1835785" cy="0"/>
          </a:xfrm>
          <a:custGeom>
            <a:avLst/>
            <a:gdLst/>
            <a:ahLst/>
            <a:cxnLst/>
            <a:rect l="l" t="t" r="r" b="b"/>
            <a:pathLst>
              <a:path w="1835785" h="0">
                <a:moveTo>
                  <a:pt x="0" y="0"/>
                </a:moveTo>
                <a:lnTo>
                  <a:pt x="1835785" y="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6" name="object 136"/>
          <p:cNvSpPr/>
          <p:nvPr/>
        </p:nvSpPr>
        <p:spPr>
          <a:xfrm>
            <a:off x="3360420" y="6171945"/>
            <a:ext cx="0" cy="1440180"/>
          </a:xfrm>
          <a:custGeom>
            <a:avLst/>
            <a:gdLst/>
            <a:ahLst/>
            <a:cxnLst/>
            <a:rect l="l" t="t" r="r" b="b"/>
            <a:pathLst>
              <a:path w="0" h="1440179">
                <a:moveTo>
                  <a:pt x="0" y="0"/>
                </a:moveTo>
                <a:lnTo>
                  <a:pt x="0" y="144018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7" name="object 137"/>
          <p:cNvSpPr/>
          <p:nvPr/>
        </p:nvSpPr>
        <p:spPr>
          <a:xfrm>
            <a:off x="2893060" y="6171945"/>
            <a:ext cx="0" cy="1440180"/>
          </a:xfrm>
          <a:custGeom>
            <a:avLst/>
            <a:gdLst/>
            <a:ahLst/>
            <a:cxnLst/>
            <a:rect l="l" t="t" r="r" b="b"/>
            <a:pathLst>
              <a:path w="0" h="1440179">
                <a:moveTo>
                  <a:pt x="0" y="0"/>
                </a:moveTo>
                <a:lnTo>
                  <a:pt x="0" y="144018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8" name="object 138"/>
          <p:cNvSpPr/>
          <p:nvPr/>
        </p:nvSpPr>
        <p:spPr>
          <a:xfrm>
            <a:off x="1991360" y="7600695"/>
            <a:ext cx="1835785" cy="0"/>
          </a:xfrm>
          <a:custGeom>
            <a:avLst/>
            <a:gdLst/>
            <a:ahLst/>
            <a:cxnLst/>
            <a:rect l="l" t="t" r="r" b="b"/>
            <a:pathLst>
              <a:path w="1835785" h="0">
                <a:moveTo>
                  <a:pt x="0" y="0"/>
                </a:moveTo>
                <a:lnTo>
                  <a:pt x="1835785" y="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9" name="object 139"/>
          <p:cNvSpPr/>
          <p:nvPr/>
        </p:nvSpPr>
        <p:spPr>
          <a:xfrm>
            <a:off x="4306823" y="3657599"/>
            <a:ext cx="403860" cy="22402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0" name="object 140"/>
          <p:cNvSpPr/>
          <p:nvPr/>
        </p:nvSpPr>
        <p:spPr>
          <a:xfrm>
            <a:off x="5632703" y="3829811"/>
            <a:ext cx="448055" cy="20574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1" name="object 141"/>
          <p:cNvSpPr/>
          <p:nvPr/>
        </p:nvSpPr>
        <p:spPr>
          <a:xfrm>
            <a:off x="6088379" y="3838955"/>
            <a:ext cx="448055" cy="20421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2" name="object 142"/>
          <p:cNvSpPr/>
          <p:nvPr/>
        </p:nvSpPr>
        <p:spPr>
          <a:xfrm>
            <a:off x="4299203" y="4143755"/>
            <a:ext cx="448055" cy="20421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3" name="object 143"/>
          <p:cNvSpPr/>
          <p:nvPr/>
        </p:nvSpPr>
        <p:spPr>
          <a:xfrm>
            <a:off x="4279391" y="4468367"/>
            <a:ext cx="448056" cy="20421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4" name="object 144"/>
          <p:cNvSpPr/>
          <p:nvPr/>
        </p:nvSpPr>
        <p:spPr>
          <a:xfrm>
            <a:off x="4300728" y="4811267"/>
            <a:ext cx="435863" cy="20421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5" name="object 145"/>
          <p:cNvSpPr/>
          <p:nvPr/>
        </p:nvSpPr>
        <p:spPr>
          <a:xfrm>
            <a:off x="4308347" y="5116067"/>
            <a:ext cx="416051" cy="20421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6" name="object 146"/>
          <p:cNvSpPr/>
          <p:nvPr/>
        </p:nvSpPr>
        <p:spPr>
          <a:xfrm>
            <a:off x="4214812" y="3850703"/>
            <a:ext cx="455295" cy="276225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7" name="object 147"/>
          <p:cNvSpPr txBox="1"/>
          <p:nvPr/>
        </p:nvSpPr>
        <p:spPr>
          <a:xfrm>
            <a:off x="4304157" y="3603472"/>
            <a:ext cx="346075" cy="17354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35560" indent="81915">
              <a:lnSpc>
                <a:spcPct val="116399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DC  </a:t>
            </a:r>
            <a:r>
              <a:rPr dirty="0" sz="1400" spc="5" b="1">
                <a:latin typeface="Calibri"/>
                <a:cs typeface="Calibri"/>
              </a:rPr>
              <a:t>BA</a:t>
            </a:r>
            <a:endParaRPr sz="1400">
              <a:latin typeface="Calibri"/>
              <a:cs typeface="Calibri"/>
            </a:endParaRPr>
          </a:p>
          <a:p>
            <a:pPr marL="99060">
              <a:lnSpc>
                <a:spcPts val="1620"/>
              </a:lnSpc>
            </a:pPr>
            <a:r>
              <a:rPr dirty="0" baseline="-9920" sz="2100" spc="-1297">
                <a:latin typeface="Cambria Math"/>
                <a:cs typeface="Cambria Math"/>
              </a:rPr>
              <a:t>𝐁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baseline="-9920" sz="2100" spc="-1267">
                <a:latin typeface="Cambria Math"/>
                <a:cs typeface="Cambria Math"/>
              </a:rPr>
              <a:t>𝐀</a:t>
            </a:r>
            <a:r>
              <a:rPr dirty="0" sz="1400" spc="48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79375">
              <a:lnSpc>
                <a:spcPct val="100000"/>
              </a:lnSpc>
              <a:spcBef>
                <a:spcPts val="1140"/>
              </a:spcBef>
            </a:pPr>
            <a:r>
              <a:rPr dirty="0" sz="1400" spc="-865">
                <a:latin typeface="Cambria Math"/>
                <a:cs typeface="Cambria Math"/>
              </a:rPr>
              <a:t>𝐁</a:t>
            </a:r>
            <a:r>
              <a:rPr dirty="0" baseline="9920" sz="2100" spc="682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𝐀</a:t>
            </a:r>
            <a:endParaRPr sz="1400">
              <a:latin typeface="Cambria Math"/>
              <a:cs typeface="Cambria Math"/>
            </a:endParaRPr>
          </a:p>
          <a:p>
            <a:pPr marL="88900">
              <a:lnSpc>
                <a:spcPct val="100000"/>
              </a:lnSpc>
              <a:spcBef>
                <a:spcPts val="1005"/>
              </a:spcBef>
            </a:pPr>
            <a:r>
              <a:rPr dirty="0" sz="1400" spc="5" b="1">
                <a:latin typeface="Calibri"/>
                <a:cs typeface="Calibri"/>
              </a:rPr>
              <a:t>BA</a:t>
            </a:r>
            <a:endParaRPr sz="1400">
              <a:latin typeface="Calibri"/>
              <a:cs typeface="Calibri"/>
            </a:endParaRPr>
          </a:p>
          <a:p>
            <a:pPr marL="95885">
              <a:lnSpc>
                <a:spcPct val="100000"/>
              </a:lnSpc>
              <a:spcBef>
                <a:spcPts val="745"/>
              </a:spcBef>
            </a:pPr>
            <a:r>
              <a:rPr dirty="0" sz="1400" spc="-425" b="1">
                <a:latin typeface="Calibri"/>
                <a:cs typeface="Calibri"/>
              </a:rPr>
              <a:t>B</a:t>
            </a:r>
            <a:r>
              <a:rPr dirty="0" sz="1400" spc="-425">
                <a:latin typeface="Cambria Math"/>
                <a:cs typeface="Cambria Math"/>
              </a:rPr>
              <a:t>𝐀</a:t>
            </a:r>
            <a:r>
              <a:rPr dirty="0" baseline="9920" sz="2100" spc="727">
                <a:latin typeface="Cambria Math"/>
                <a:cs typeface="Cambria Math"/>
              </a:rPr>
              <a:t> </a:t>
            </a:r>
            <a:endParaRPr baseline="9920" sz="2100">
              <a:latin typeface="Cambria Math"/>
              <a:cs typeface="Cambria Math"/>
            </a:endParaRPr>
          </a:p>
        </p:txBody>
      </p:sp>
      <p:sp>
        <p:nvSpPr>
          <p:cNvPr id="148" name="object 148"/>
          <p:cNvSpPr/>
          <p:nvPr/>
        </p:nvSpPr>
        <p:spPr>
          <a:xfrm>
            <a:off x="5195315" y="5163311"/>
            <a:ext cx="330708" cy="204215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9" name="object 149"/>
          <p:cNvSpPr txBox="1"/>
          <p:nvPr/>
        </p:nvSpPr>
        <p:spPr>
          <a:xfrm>
            <a:off x="5304282" y="5143626"/>
            <a:ext cx="1162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50" name="object 150"/>
          <p:cNvSpPr/>
          <p:nvPr/>
        </p:nvSpPr>
        <p:spPr>
          <a:xfrm>
            <a:off x="5650991" y="4800599"/>
            <a:ext cx="310896" cy="205739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1" name="object 151"/>
          <p:cNvSpPr/>
          <p:nvPr/>
        </p:nvSpPr>
        <p:spPr>
          <a:xfrm>
            <a:off x="5650991" y="4134611"/>
            <a:ext cx="467867" cy="205739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2" name="object 152"/>
          <p:cNvSpPr/>
          <p:nvPr/>
        </p:nvSpPr>
        <p:spPr>
          <a:xfrm>
            <a:off x="4728971" y="4495799"/>
            <a:ext cx="350520" cy="205739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3" name="object 153"/>
          <p:cNvSpPr/>
          <p:nvPr/>
        </p:nvSpPr>
        <p:spPr>
          <a:xfrm>
            <a:off x="6137147" y="4495799"/>
            <a:ext cx="260603" cy="205739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4" name="object 154"/>
          <p:cNvSpPr/>
          <p:nvPr/>
        </p:nvSpPr>
        <p:spPr>
          <a:xfrm>
            <a:off x="5209032" y="4849367"/>
            <a:ext cx="298703" cy="204215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5" name="object 155"/>
          <p:cNvSpPr/>
          <p:nvPr/>
        </p:nvSpPr>
        <p:spPr>
          <a:xfrm>
            <a:off x="6129528" y="4134611"/>
            <a:ext cx="437387" cy="20573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6" name="object 156"/>
          <p:cNvSpPr/>
          <p:nvPr/>
        </p:nvSpPr>
        <p:spPr>
          <a:xfrm>
            <a:off x="5145023" y="4134611"/>
            <a:ext cx="457200" cy="205739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7" name="object 157"/>
          <p:cNvSpPr/>
          <p:nvPr/>
        </p:nvSpPr>
        <p:spPr>
          <a:xfrm>
            <a:off x="4719828" y="3829811"/>
            <a:ext cx="446531" cy="20574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8" name="object 158"/>
          <p:cNvSpPr/>
          <p:nvPr/>
        </p:nvSpPr>
        <p:spPr>
          <a:xfrm>
            <a:off x="5175503" y="3838955"/>
            <a:ext cx="448055" cy="20421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9" name="object 159"/>
          <p:cNvSpPr txBox="1"/>
          <p:nvPr/>
        </p:nvSpPr>
        <p:spPr>
          <a:xfrm>
            <a:off x="5255514" y="3822319"/>
            <a:ext cx="24828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mbria Math"/>
                <a:cs typeface="Cambria Math"/>
              </a:rPr>
              <a:t>𝐃</a:t>
            </a:r>
            <a:r>
              <a:rPr dirty="0" sz="1400" b="1">
                <a:latin typeface="Calibri"/>
                <a:cs typeface="Calibri"/>
              </a:rPr>
              <a:t>C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60" name="object 160"/>
          <p:cNvSpPr/>
          <p:nvPr/>
        </p:nvSpPr>
        <p:spPr>
          <a:xfrm>
            <a:off x="4774691" y="4134611"/>
            <a:ext cx="289560" cy="205739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1" name="object 161"/>
          <p:cNvSpPr/>
          <p:nvPr/>
        </p:nvSpPr>
        <p:spPr>
          <a:xfrm>
            <a:off x="6118859" y="4849367"/>
            <a:ext cx="260603" cy="204215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2" name="object 162"/>
          <p:cNvSpPr/>
          <p:nvPr/>
        </p:nvSpPr>
        <p:spPr>
          <a:xfrm>
            <a:off x="5640323" y="4506467"/>
            <a:ext cx="420624" cy="20421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3" name="object 163"/>
          <p:cNvSpPr/>
          <p:nvPr/>
        </p:nvSpPr>
        <p:spPr>
          <a:xfrm>
            <a:off x="4774691" y="5186171"/>
            <a:ext cx="275843" cy="204215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4" name="object 164"/>
          <p:cNvSpPr txBox="1"/>
          <p:nvPr/>
        </p:nvSpPr>
        <p:spPr>
          <a:xfrm>
            <a:off x="4855845" y="5166486"/>
            <a:ext cx="1162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65" name="object 165"/>
          <p:cNvSpPr/>
          <p:nvPr/>
        </p:nvSpPr>
        <p:spPr>
          <a:xfrm>
            <a:off x="5209032" y="4495799"/>
            <a:ext cx="385572" cy="205739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6" name="object 166"/>
          <p:cNvSpPr/>
          <p:nvPr/>
        </p:nvSpPr>
        <p:spPr>
          <a:xfrm>
            <a:off x="5667755" y="5186171"/>
            <a:ext cx="313944" cy="204215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7" name="object 167"/>
          <p:cNvSpPr txBox="1"/>
          <p:nvPr/>
        </p:nvSpPr>
        <p:spPr>
          <a:xfrm>
            <a:off x="5747765" y="5166486"/>
            <a:ext cx="12382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X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68" name="object 168"/>
          <p:cNvSpPr/>
          <p:nvPr/>
        </p:nvSpPr>
        <p:spPr>
          <a:xfrm>
            <a:off x="6117335" y="5202935"/>
            <a:ext cx="280415" cy="204215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9" name="object 169"/>
          <p:cNvSpPr txBox="1"/>
          <p:nvPr/>
        </p:nvSpPr>
        <p:spPr>
          <a:xfrm>
            <a:off x="6197346" y="5183250"/>
            <a:ext cx="12382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X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70" name="object 170"/>
          <p:cNvSpPr/>
          <p:nvPr/>
        </p:nvSpPr>
        <p:spPr>
          <a:xfrm>
            <a:off x="4774691" y="4849367"/>
            <a:ext cx="275843" cy="204215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1" name="object 171"/>
          <p:cNvSpPr/>
          <p:nvPr/>
        </p:nvSpPr>
        <p:spPr>
          <a:xfrm>
            <a:off x="4714875" y="4036440"/>
            <a:ext cx="7620" cy="1409700"/>
          </a:xfrm>
          <a:custGeom>
            <a:avLst/>
            <a:gdLst/>
            <a:ahLst/>
            <a:cxnLst/>
            <a:rect l="l" t="t" r="r" b="b"/>
            <a:pathLst>
              <a:path w="7620" h="1409700">
                <a:moveTo>
                  <a:pt x="0" y="0"/>
                </a:moveTo>
                <a:lnTo>
                  <a:pt x="7620" y="140970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2" name="object 172"/>
          <p:cNvSpPr/>
          <p:nvPr/>
        </p:nvSpPr>
        <p:spPr>
          <a:xfrm>
            <a:off x="4714875" y="5103240"/>
            <a:ext cx="1835785" cy="0"/>
          </a:xfrm>
          <a:custGeom>
            <a:avLst/>
            <a:gdLst/>
            <a:ahLst/>
            <a:cxnLst/>
            <a:rect l="l" t="t" r="r" b="b"/>
            <a:pathLst>
              <a:path w="1835784" h="0">
                <a:moveTo>
                  <a:pt x="0" y="0"/>
                </a:moveTo>
                <a:lnTo>
                  <a:pt x="1835784" y="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3" name="object 173"/>
          <p:cNvSpPr/>
          <p:nvPr/>
        </p:nvSpPr>
        <p:spPr>
          <a:xfrm>
            <a:off x="6530975" y="4026915"/>
            <a:ext cx="0" cy="1430655"/>
          </a:xfrm>
          <a:custGeom>
            <a:avLst/>
            <a:gdLst/>
            <a:ahLst/>
            <a:cxnLst/>
            <a:rect l="l" t="t" r="r" b="b"/>
            <a:pathLst>
              <a:path w="0" h="1430654">
                <a:moveTo>
                  <a:pt x="0" y="0"/>
                </a:moveTo>
                <a:lnTo>
                  <a:pt x="0" y="1430655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4" name="object 174"/>
          <p:cNvSpPr/>
          <p:nvPr/>
        </p:nvSpPr>
        <p:spPr>
          <a:xfrm>
            <a:off x="5135245" y="4036440"/>
            <a:ext cx="0" cy="1403985"/>
          </a:xfrm>
          <a:custGeom>
            <a:avLst/>
            <a:gdLst/>
            <a:ahLst/>
            <a:cxnLst/>
            <a:rect l="l" t="t" r="r" b="b"/>
            <a:pathLst>
              <a:path w="0" h="1403985">
                <a:moveTo>
                  <a:pt x="0" y="0"/>
                </a:moveTo>
                <a:lnTo>
                  <a:pt x="0" y="1403985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5" name="object 175"/>
          <p:cNvSpPr/>
          <p:nvPr/>
        </p:nvSpPr>
        <p:spPr>
          <a:xfrm>
            <a:off x="4302125" y="3836415"/>
            <a:ext cx="403225" cy="200025"/>
          </a:xfrm>
          <a:custGeom>
            <a:avLst/>
            <a:gdLst/>
            <a:ahLst/>
            <a:cxnLst/>
            <a:rect l="l" t="t" r="r" b="b"/>
            <a:pathLst>
              <a:path w="403225" h="200025">
                <a:moveTo>
                  <a:pt x="403225" y="200025"/>
                </a:moveTo>
                <a:lnTo>
                  <a:pt x="0" y="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6" name="object 176"/>
          <p:cNvSpPr/>
          <p:nvPr/>
        </p:nvSpPr>
        <p:spPr>
          <a:xfrm>
            <a:off x="6074409" y="4017390"/>
            <a:ext cx="0" cy="1440180"/>
          </a:xfrm>
          <a:custGeom>
            <a:avLst/>
            <a:gdLst/>
            <a:ahLst/>
            <a:cxnLst/>
            <a:rect l="l" t="t" r="r" b="b"/>
            <a:pathLst>
              <a:path w="0" h="1440179">
                <a:moveTo>
                  <a:pt x="0" y="0"/>
                </a:moveTo>
                <a:lnTo>
                  <a:pt x="0" y="144018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7" name="object 177"/>
          <p:cNvSpPr/>
          <p:nvPr/>
        </p:nvSpPr>
        <p:spPr>
          <a:xfrm>
            <a:off x="5607050" y="4017390"/>
            <a:ext cx="0" cy="1440180"/>
          </a:xfrm>
          <a:custGeom>
            <a:avLst/>
            <a:gdLst/>
            <a:ahLst/>
            <a:cxnLst/>
            <a:rect l="l" t="t" r="r" b="b"/>
            <a:pathLst>
              <a:path w="0" h="1440179">
                <a:moveTo>
                  <a:pt x="0" y="0"/>
                </a:moveTo>
                <a:lnTo>
                  <a:pt x="0" y="144018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8" name="object 178"/>
          <p:cNvSpPr/>
          <p:nvPr/>
        </p:nvSpPr>
        <p:spPr>
          <a:xfrm>
            <a:off x="4705350" y="5446140"/>
            <a:ext cx="1835785" cy="0"/>
          </a:xfrm>
          <a:custGeom>
            <a:avLst/>
            <a:gdLst/>
            <a:ahLst/>
            <a:cxnLst/>
            <a:rect l="l" t="t" r="r" b="b"/>
            <a:pathLst>
              <a:path w="1835784" h="0">
                <a:moveTo>
                  <a:pt x="0" y="0"/>
                </a:moveTo>
                <a:lnTo>
                  <a:pt x="1835784" y="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9" name="object 179"/>
          <p:cNvSpPr/>
          <p:nvPr/>
        </p:nvSpPr>
        <p:spPr>
          <a:xfrm>
            <a:off x="2494788" y="5612891"/>
            <a:ext cx="816863" cy="205739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0" name="object 180"/>
          <p:cNvSpPr txBox="1"/>
          <p:nvPr/>
        </p:nvSpPr>
        <p:spPr>
          <a:xfrm>
            <a:off x="2574163" y="5593206"/>
            <a:ext cx="59118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D</a:t>
            </a:r>
            <a:r>
              <a:rPr dirty="0" baseline="-12345" sz="1350" spc="-15" b="1">
                <a:latin typeface="Calibri"/>
                <a:cs typeface="Calibri"/>
              </a:rPr>
              <a:t>A</a:t>
            </a:r>
            <a:r>
              <a:rPr dirty="0" sz="1400" spc="-5" b="1">
                <a:latin typeface="Calibri"/>
                <a:cs typeface="Calibri"/>
              </a:rPr>
              <a:t>=D+C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81" name="object 181"/>
          <p:cNvSpPr/>
          <p:nvPr/>
        </p:nvSpPr>
        <p:spPr>
          <a:xfrm>
            <a:off x="5607050" y="3989450"/>
            <a:ext cx="895350" cy="1563370"/>
          </a:xfrm>
          <a:custGeom>
            <a:avLst/>
            <a:gdLst/>
            <a:ahLst/>
            <a:cxnLst/>
            <a:rect l="l" t="t" r="r" b="b"/>
            <a:pathLst>
              <a:path w="895350" h="1563370">
                <a:moveTo>
                  <a:pt x="0" y="781684"/>
                </a:moveTo>
                <a:lnTo>
                  <a:pt x="1346" y="720601"/>
                </a:lnTo>
                <a:lnTo>
                  <a:pt x="5320" y="660803"/>
                </a:lnTo>
                <a:lnTo>
                  <a:pt x="11822" y="602464"/>
                </a:lnTo>
                <a:lnTo>
                  <a:pt x="20751" y="545757"/>
                </a:lnTo>
                <a:lnTo>
                  <a:pt x="32010" y="490857"/>
                </a:lnTo>
                <a:lnTo>
                  <a:pt x="45497" y="437937"/>
                </a:lnTo>
                <a:lnTo>
                  <a:pt x="61115" y="387171"/>
                </a:lnTo>
                <a:lnTo>
                  <a:pt x="78762" y="338733"/>
                </a:lnTo>
                <a:lnTo>
                  <a:pt x="98341" y="292797"/>
                </a:lnTo>
                <a:lnTo>
                  <a:pt x="119751" y="249537"/>
                </a:lnTo>
                <a:lnTo>
                  <a:pt x="142892" y="209126"/>
                </a:lnTo>
                <a:lnTo>
                  <a:pt x="167666" y="171739"/>
                </a:lnTo>
                <a:lnTo>
                  <a:pt x="193973" y="137550"/>
                </a:lnTo>
                <a:lnTo>
                  <a:pt x="221713" y="106731"/>
                </a:lnTo>
                <a:lnTo>
                  <a:pt x="250787" y="79458"/>
                </a:lnTo>
                <a:lnTo>
                  <a:pt x="281096" y="55903"/>
                </a:lnTo>
                <a:lnTo>
                  <a:pt x="345019" y="20646"/>
                </a:lnTo>
                <a:lnTo>
                  <a:pt x="412686" y="2352"/>
                </a:lnTo>
                <a:lnTo>
                  <a:pt x="447675" y="0"/>
                </a:lnTo>
                <a:lnTo>
                  <a:pt x="482663" y="2352"/>
                </a:lnTo>
                <a:lnTo>
                  <a:pt x="550330" y="20646"/>
                </a:lnTo>
                <a:lnTo>
                  <a:pt x="614253" y="55903"/>
                </a:lnTo>
                <a:lnTo>
                  <a:pt x="644562" y="79458"/>
                </a:lnTo>
                <a:lnTo>
                  <a:pt x="673636" y="106731"/>
                </a:lnTo>
                <a:lnTo>
                  <a:pt x="701376" y="137550"/>
                </a:lnTo>
                <a:lnTo>
                  <a:pt x="727683" y="171739"/>
                </a:lnTo>
                <a:lnTo>
                  <a:pt x="752457" y="209126"/>
                </a:lnTo>
                <a:lnTo>
                  <a:pt x="775598" y="249537"/>
                </a:lnTo>
                <a:lnTo>
                  <a:pt x="797008" y="292797"/>
                </a:lnTo>
                <a:lnTo>
                  <a:pt x="816587" y="338733"/>
                </a:lnTo>
                <a:lnTo>
                  <a:pt x="834234" y="387171"/>
                </a:lnTo>
                <a:lnTo>
                  <a:pt x="849852" y="437937"/>
                </a:lnTo>
                <a:lnTo>
                  <a:pt x="863339" y="490857"/>
                </a:lnTo>
                <a:lnTo>
                  <a:pt x="874598" y="545757"/>
                </a:lnTo>
                <a:lnTo>
                  <a:pt x="883527" y="602464"/>
                </a:lnTo>
                <a:lnTo>
                  <a:pt x="890029" y="660803"/>
                </a:lnTo>
                <a:lnTo>
                  <a:pt x="894003" y="720601"/>
                </a:lnTo>
                <a:lnTo>
                  <a:pt x="895350" y="781684"/>
                </a:lnTo>
                <a:lnTo>
                  <a:pt x="894003" y="842784"/>
                </a:lnTo>
                <a:lnTo>
                  <a:pt x="890029" y="902595"/>
                </a:lnTo>
                <a:lnTo>
                  <a:pt x="883527" y="960945"/>
                </a:lnTo>
                <a:lnTo>
                  <a:pt x="874598" y="1017660"/>
                </a:lnTo>
                <a:lnTo>
                  <a:pt x="863339" y="1072565"/>
                </a:lnTo>
                <a:lnTo>
                  <a:pt x="849852" y="1125488"/>
                </a:lnTo>
                <a:lnTo>
                  <a:pt x="834234" y="1176255"/>
                </a:lnTo>
                <a:lnTo>
                  <a:pt x="816587" y="1224692"/>
                </a:lnTo>
                <a:lnTo>
                  <a:pt x="797008" y="1270625"/>
                </a:lnTo>
                <a:lnTo>
                  <a:pt x="775598" y="1313882"/>
                </a:lnTo>
                <a:lnTo>
                  <a:pt x="752457" y="1354288"/>
                </a:lnTo>
                <a:lnTo>
                  <a:pt x="727683" y="1391670"/>
                </a:lnTo>
                <a:lnTo>
                  <a:pt x="701376" y="1425853"/>
                </a:lnTo>
                <a:lnTo>
                  <a:pt x="673636" y="1456666"/>
                </a:lnTo>
                <a:lnTo>
                  <a:pt x="644562" y="1483933"/>
                </a:lnTo>
                <a:lnTo>
                  <a:pt x="614253" y="1507482"/>
                </a:lnTo>
                <a:lnTo>
                  <a:pt x="550330" y="1542729"/>
                </a:lnTo>
                <a:lnTo>
                  <a:pt x="482663" y="1561018"/>
                </a:lnTo>
                <a:lnTo>
                  <a:pt x="447675" y="1563369"/>
                </a:lnTo>
                <a:lnTo>
                  <a:pt x="412686" y="1561018"/>
                </a:lnTo>
                <a:lnTo>
                  <a:pt x="345019" y="1542729"/>
                </a:lnTo>
                <a:lnTo>
                  <a:pt x="281096" y="1507482"/>
                </a:lnTo>
                <a:lnTo>
                  <a:pt x="250787" y="1483933"/>
                </a:lnTo>
                <a:lnTo>
                  <a:pt x="221713" y="1456666"/>
                </a:lnTo>
                <a:lnTo>
                  <a:pt x="193973" y="1425853"/>
                </a:lnTo>
                <a:lnTo>
                  <a:pt x="167666" y="1391670"/>
                </a:lnTo>
                <a:lnTo>
                  <a:pt x="142892" y="1354288"/>
                </a:lnTo>
                <a:lnTo>
                  <a:pt x="119751" y="1313882"/>
                </a:lnTo>
                <a:lnTo>
                  <a:pt x="98341" y="1270625"/>
                </a:lnTo>
                <a:lnTo>
                  <a:pt x="78762" y="1224692"/>
                </a:lnTo>
                <a:lnTo>
                  <a:pt x="61115" y="1176255"/>
                </a:lnTo>
                <a:lnTo>
                  <a:pt x="45497" y="1125488"/>
                </a:lnTo>
                <a:lnTo>
                  <a:pt x="32010" y="1072565"/>
                </a:lnTo>
                <a:lnTo>
                  <a:pt x="20751" y="1017660"/>
                </a:lnTo>
                <a:lnTo>
                  <a:pt x="11822" y="960945"/>
                </a:lnTo>
                <a:lnTo>
                  <a:pt x="5320" y="902595"/>
                </a:lnTo>
                <a:lnTo>
                  <a:pt x="1346" y="842784"/>
                </a:lnTo>
                <a:lnTo>
                  <a:pt x="0" y="781684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2" name="object 182"/>
          <p:cNvSpPr/>
          <p:nvPr/>
        </p:nvSpPr>
        <p:spPr>
          <a:xfrm>
            <a:off x="2806700" y="4008500"/>
            <a:ext cx="930275" cy="1485265"/>
          </a:xfrm>
          <a:custGeom>
            <a:avLst/>
            <a:gdLst/>
            <a:ahLst/>
            <a:cxnLst/>
            <a:rect l="l" t="t" r="r" b="b"/>
            <a:pathLst>
              <a:path w="930275" h="1485264">
                <a:moveTo>
                  <a:pt x="0" y="742695"/>
                </a:moveTo>
                <a:lnTo>
                  <a:pt x="1399" y="684650"/>
                </a:lnTo>
                <a:lnTo>
                  <a:pt x="5529" y="627828"/>
                </a:lnTo>
                <a:lnTo>
                  <a:pt x="12286" y="572393"/>
                </a:lnTo>
                <a:lnTo>
                  <a:pt x="21566" y="518510"/>
                </a:lnTo>
                <a:lnTo>
                  <a:pt x="33267" y="466345"/>
                </a:lnTo>
                <a:lnTo>
                  <a:pt x="47283" y="416063"/>
                </a:lnTo>
                <a:lnTo>
                  <a:pt x="63514" y="367829"/>
                </a:lnTo>
                <a:lnTo>
                  <a:pt x="81853" y="321808"/>
                </a:lnTo>
                <a:lnTo>
                  <a:pt x="102200" y="278164"/>
                </a:lnTo>
                <a:lnTo>
                  <a:pt x="124449" y="237064"/>
                </a:lnTo>
                <a:lnTo>
                  <a:pt x="148497" y="198671"/>
                </a:lnTo>
                <a:lnTo>
                  <a:pt x="174242" y="163152"/>
                </a:lnTo>
                <a:lnTo>
                  <a:pt x="201579" y="130671"/>
                </a:lnTo>
                <a:lnTo>
                  <a:pt x="230406" y="101393"/>
                </a:lnTo>
                <a:lnTo>
                  <a:pt x="260618" y="75483"/>
                </a:lnTo>
                <a:lnTo>
                  <a:pt x="292113" y="53106"/>
                </a:lnTo>
                <a:lnTo>
                  <a:pt x="358535" y="19613"/>
                </a:lnTo>
                <a:lnTo>
                  <a:pt x="428846" y="2234"/>
                </a:lnTo>
                <a:lnTo>
                  <a:pt x="465200" y="0"/>
                </a:lnTo>
                <a:lnTo>
                  <a:pt x="501538" y="2234"/>
                </a:lnTo>
                <a:lnTo>
                  <a:pt x="571819" y="19613"/>
                </a:lnTo>
                <a:lnTo>
                  <a:pt x="638218" y="53106"/>
                </a:lnTo>
                <a:lnTo>
                  <a:pt x="669702" y="75483"/>
                </a:lnTo>
                <a:lnTo>
                  <a:pt x="699906" y="101393"/>
                </a:lnTo>
                <a:lnTo>
                  <a:pt x="728725" y="130671"/>
                </a:lnTo>
                <a:lnTo>
                  <a:pt x="756056" y="163152"/>
                </a:lnTo>
                <a:lnTo>
                  <a:pt x="781795" y="198671"/>
                </a:lnTo>
                <a:lnTo>
                  <a:pt x="805839" y="237064"/>
                </a:lnTo>
                <a:lnTo>
                  <a:pt x="828084" y="278164"/>
                </a:lnTo>
                <a:lnTo>
                  <a:pt x="848428" y="321808"/>
                </a:lnTo>
                <a:lnTo>
                  <a:pt x="866765" y="367829"/>
                </a:lnTo>
                <a:lnTo>
                  <a:pt x="882993" y="416063"/>
                </a:lnTo>
                <a:lnTo>
                  <a:pt x="897009" y="466345"/>
                </a:lnTo>
                <a:lnTo>
                  <a:pt x="908709" y="518510"/>
                </a:lnTo>
                <a:lnTo>
                  <a:pt x="917988" y="572393"/>
                </a:lnTo>
                <a:lnTo>
                  <a:pt x="924745" y="627828"/>
                </a:lnTo>
                <a:lnTo>
                  <a:pt x="928875" y="684650"/>
                </a:lnTo>
                <a:lnTo>
                  <a:pt x="930275" y="742695"/>
                </a:lnTo>
                <a:lnTo>
                  <a:pt x="928875" y="800723"/>
                </a:lnTo>
                <a:lnTo>
                  <a:pt x="924745" y="857530"/>
                </a:lnTo>
                <a:lnTo>
                  <a:pt x="917988" y="912951"/>
                </a:lnTo>
                <a:lnTo>
                  <a:pt x="908709" y="966821"/>
                </a:lnTo>
                <a:lnTo>
                  <a:pt x="897009" y="1018975"/>
                </a:lnTo>
                <a:lnTo>
                  <a:pt x="882993" y="1069247"/>
                </a:lnTo>
                <a:lnTo>
                  <a:pt x="866765" y="1117473"/>
                </a:lnTo>
                <a:lnTo>
                  <a:pt x="848428" y="1163486"/>
                </a:lnTo>
                <a:lnTo>
                  <a:pt x="828084" y="1207123"/>
                </a:lnTo>
                <a:lnTo>
                  <a:pt x="805839" y="1248218"/>
                </a:lnTo>
                <a:lnTo>
                  <a:pt x="781795" y="1286606"/>
                </a:lnTo>
                <a:lnTo>
                  <a:pt x="756056" y="1322122"/>
                </a:lnTo>
                <a:lnTo>
                  <a:pt x="728725" y="1354600"/>
                </a:lnTo>
                <a:lnTo>
                  <a:pt x="699906" y="1383876"/>
                </a:lnTo>
                <a:lnTo>
                  <a:pt x="669702" y="1409784"/>
                </a:lnTo>
                <a:lnTo>
                  <a:pt x="638218" y="1432160"/>
                </a:lnTo>
                <a:lnTo>
                  <a:pt x="571819" y="1465651"/>
                </a:lnTo>
                <a:lnTo>
                  <a:pt x="501538" y="1483030"/>
                </a:lnTo>
                <a:lnTo>
                  <a:pt x="465200" y="1485264"/>
                </a:lnTo>
                <a:lnTo>
                  <a:pt x="428846" y="1483030"/>
                </a:lnTo>
                <a:lnTo>
                  <a:pt x="358535" y="1465651"/>
                </a:lnTo>
                <a:lnTo>
                  <a:pt x="292113" y="1432160"/>
                </a:lnTo>
                <a:lnTo>
                  <a:pt x="260618" y="1409784"/>
                </a:lnTo>
                <a:lnTo>
                  <a:pt x="230406" y="1383876"/>
                </a:lnTo>
                <a:lnTo>
                  <a:pt x="201579" y="1354600"/>
                </a:lnTo>
                <a:lnTo>
                  <a:pt x="174242" y="1322122"/>
                </a:lnTo>
                <a:lnTo>
                  <a:pt x="148497" y="1286606"/>
                </a:lnTo>
                <a:lnTo>
                  <a:pt x="124449" y="1248218"/>
                </a:lnTo>
                <a:lnTo>
                  <a:pt x="102200" y="1207123"/>
                </a:lnTo>
                <a:lnTo>
                  <a:pt x="81853" y="1163486"/>
                </a:lnTo>
                <a:lnTo>
                  <a:pt x="63514" y="1117472"/>
                </a:lnTo>
                <a:lnTo>
                  <a:pt x="47283" y="1069247"/>
                </a:lnTo>
                <a:lnTo>
                  <a:pt x="33267" y="1018975"/>
                </a:lnTo>
                <a:lnTo>
                  <a:pt x="21566" y="966821"/>
                </a:lnTo>
                <a:lnTo>
                  <a:pt x="12286" y="912951"/>
                </a:lnTo>
                <a:lnTo>
                  <a:pt x="5529" y="857530"/>
                </a:lnTo>
                <a:lnTo>
                  <a:pt x="1399" y="800723"/>
                </a:lnTo>
                <a:lnTo>
                  <a:pt x="0" y="74269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3" name="object 183"/>
          <p:cNvSpPr/>
          <p:nvPr/>
        </p:nvSpPr>
        <p:spPr>
          <a:xfrm>
            <a:off x="5087111" y="5603747"/>
            <a:ext cx="1196339" cy="205739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4" name="object 184"/>
          <p:cNvSpPr txBox="1"/>
          <p:nvPr/>
        </p:nvSpPr>
        <p:spPr>
          <a:xfrm>
            <a:off x="5167121" y="5588634"/>
            <a:ext cx="100584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100" b="1">
                <a:latin typeface="Calibri"/>
                <a:cs typeface="Calibri"/>
              </a:rPr>
              <a:t>D</a:t>
            </a:r>
            <a:r>
              <a:rPr dirty="0" baseline="-12345" sz="1350" spc="-150" b="1">
                <a:latin typeface="Calibri"/>
                <a:cs typeface="Calibri"/>
              </a:rPr>
              <a:t>B</a:t>
            </a:r>
            <a:r>
              <a:rPr dirty="0" sz="1400" spc="-100" b="1">
                <a:latin typeface="Calibri"/>
                <a:cs typeface="Calibri"/>
              </a:rPr>
              <a:t>=D+AC+</a:t>
            </a:r>
            <a:r>
              <a:rPr dirty="0" sz="1400" spc="-100">
                <a:latin typeface="Cambria Math"/>
                <a:cs typeface="Cambria Math"/>
              </a:rPr>
              <a:t>𝐀</a:t>
            </a:r>
            <a:r>
              <a:rPr dirty="0" baseline="9920" sz="2100" spc="104">
                <a:latin typeface="Cambria Math"/>
                <a:cs typeface="Cambria Math"/>
              </a:rPr>
              <a:t> </a:t>
            </a:r>
            <a:r>
              <a:rPr dirty="0" sz="1400" spc="-305">
                <a:latin typeface="Cambria Math"/>
                <a:cs typeface="Cambria Math"/>
              </a:rPr>
              <a:t>𝐂</a:t>
            </a:r>
            <a:r>
              <a:rPr dirty="0" baseline="11904" sz="2100" spc="-457">
                <a:latin typeface="Cambria Math"/>
                <a:cs typeface="Cambria Math"/>
              </a:rPr>
              <a:t>̅</a:t>
            </a:r>
            <a:endParaRPr baseline="11904" sz="2100">
              <a:latin typeface="Cambria Math"/>
              <a:cs typeface="Cambria Math"/>
            </a:endParaRPr>
          </a:p>
        </p:txBody>
      </p:sp>
      <p:sp>
        <p:nvSpPr>
          <p:cNvPr id="185" name="object 185"/>
          <p:cNvSpPr/>
          <p:nvPr/>
        </p:nvSpPr>
        <p:spPr>
          <a:xfrm>
            <a:off x="2390775" y="3931665"/>
            <a:ext cx="895350" cy="1563370"/>
          </a:xfrm>
          <a:custGeom>
            <a:avLst/>
            <a:gdLst/>
            <a:ahLst/>
            <a:cxnLst/>
            <a:rect l="l" t="t" r="r" b="b"/>
            <a:pathLst>
              <a:path w="895350" h="1563370">
                <a:moveTo>
                  <a:pt x="0" y="781685"/>
                </a:moveTo>
                <a:lnTo>
                  <a:pt x="1346" y="720601"/>
                </a:lnTo>
                <a:lnTo>
                  <a:pt x="5320" y="660803"/>
                </a:lnTo>
                <a:lnTo>
                  <a:pt x="11822" y="602464"/>
                </a:lnTo>
                <a:lnTo>
                  <a:pt x="20751" y="545757"/>
                </a:lnTo>
                <a:lnTo>
                  <a:pt x="32010" y="490857"/>
                </a:lnTo>
                <a:lnTo>
                  <a:pt x="45497" y="437937"/>
                </a:lnTo>
                <a:lnTo>
                  <a:pt x="61115" y="387171"/>
                </a:lnTo>
                <a:lnTo>
                  <a:pt x="78762" y="338733"/>
                </a:lnTo>
                <a:lnTo>
                  <a:pt x="98341" y="292797"/>
                </a:lnTo>
                <a:lnTo>
                  <a:pt x="119751" y="249537"/>
                </a:lnTo>
                <a:lnTo>
                  <a:pt x="142892" y="209126"/>
                </a:lnTo>
                <a:lnTo>
                  <a:pt x="167666" y="171739"/>
                </a:lnTo>
                <a:lnTo>
                  <a:pt x="193973" y="137550"/>
                </a:lnTo>
                <a:lnTo>
                  <a:pt x="221713" y="106731"/>
                </a:lnTo>
                <a:lnTo>
                  <a:pt x="250787" y="79458"/>
                </a:lnTo>
                <a:lnTo>
                  <a:pt x="281096" y="55903"/>
                </a:lnTo>
                <a:lnTo>
                  <a:pt x="345019" y="20646"/>
                </a:lnTo>
                <a:lnTo>
                  <a:pt x="412686" y="2352"/>
                </a:lnTo>
                <a:lnTo>
                  <a:pt x="447675" y="0"/>
                </a:lnTo>
                <a:lnTo>
                  <a:pt x="482663" y="2352"/>
                </a:lnTo>
                <a:lnTo>
                  <a:pt x="550330" y="20646"/>
                </a:lnTo>
                <a:lnTo>
                  <a:pt x="614253" y="55903"/>
                </a:lnTo>
                <a:lnTo>
                  <a:pt x="644562" y="79458"/>
                </a:lnTo>
                <a:lnTo>
                  <a:pt x="673636" y="106731"/>
                </a:lnTo>
                <a:lnTo>
                  <a:pt x="701376" y="137550"/>
                </a:lnTo>
                <a:lnTo>
                  <a:pt x="727683" y="171739"/>
                </a:lnTo>
                <a:lnTo>
                  <a:pt x="752457" y="209126"/>
                </a:lnTo>
                <a:lnTo>
                  <a:pt x="775598" y="249537"/>
                </a:lnTo>
                <a:lnTo>
                  <a:pt x="797008" y="292797"/>
                </a:lnTo>
                <a:lnTo>
                  <a:pt x="816587" y="338733"/>
                </a:lnTo>
                <a:lnTo>
                  <a:pt x="834234" y="387171"/>
                </a:lnTo>
                <a:lnTo>
                  <a:pt x="849852" y="437937"/>
                </a:lnTo>
                <a:lnTo>
                  <a:pt x="863339" y="490857"/>
                </a:lnTo>
                <a:lnTo>
                  <a:pt x="874598" y="545757"/>
                </a:lnTo>
                <a:lnTo>
                  <a:pt x="883527" y="602464"/>
                </a:lnTo>
                <a:lnTo>
                  <a:pt x="890029" y="660803"/>
                </a:lnTo>
                <a:lnTo>
                  <a:pt x="894003" y="720601"/>
                </a:lnTo>
                <a:lnTo>
                  <a:pt x="895350" y="781685"/>
                </a:lnTo>
                <a:lnTo>
                  <a:pt x="894003" y="842784"/>
                </a:lnTo>
                <a:lnTo>
                  <a:pt x="890029" y="902595"/>
                </a:lnTo>
                <a:lnTo>
                  <a:pt x="883527" y="960945"/>
                </a:lnTo>
                <a:lnTo>
                  <a:pt x="874598" y="1017660"/>
                </a:lnTo>
                <a:lnTo>
                  <a:pt x="863339" y="1072565"/>
                </a:lnTo>
                <a:lnTo>
                  <a:pt x="849852" y="1125488"/>
                </a:lnTo>
                <a:lnTo>
                  <a:pt x="834234" y="1176255"/>
                </a:lnTo>
                <a:lnTo>
                  <a:pt x="816587" y="1224692"/>
                </a:lnTo>
                <a:lnTo>
                  <a:pt x="797008" y="1270625"/>
                </a:lnTo>
                <a:lnTo>
                  <a:pt x="775598" y="1313882"/>
                </a:lnTo>
                <a:lnTo>
                  <a:pt x="752457" y="1354288"/>
                </a:lnTo>
                <a:lnTo>
                  <a:pt x="727683" y="1391670"/>
                </a:lnTo>
                <a:lnTo>
                  <a:pt x="701376" y="1425853"/>
                </a:lnTo>
                <a:lnTo>
                  <a:pt x="673636" y="1456666"/>
                </a:lnTo>
                <a:lnTo>
                  <a:pt x="644562" y="1483933"/>
                </a:lnTo>
                <a:lnTo>
                  <a:pt x="614253" y="1507482"/>
                </a:lnTo>
                <a:lnTo>
                  <a:pt x="550330" y="1542729"/>
                </a:lnTo>
                <a:lnTo>
                  <a:pt x="482663" y="1561018"/>
                </a:lnTo>
                <a:lnTo>
                  <a:pt x="447675" y="1563370"/>
                </a:lnTo>
                <a:lnTo>
                  <a:pt x="412686" y="1561018"/>
                </a:lnTo>
                <a:lnTo>
                  <a:pt x="345019" y="1542729"/>
                </a:lnTo>
                <a:lnTo>
                  <a:pt x="281096" y="1507482"/>
                </a:lnTo>
                <a:lnTo>
                  <a:pt x="250787" y="1483933"/>
                </a:lnTo>
                <a:lnTo>
                  <a:pt x="221713" y="1456666"/>
                </a:lnTo>
                <a:lnTo>
                  <a:pt x="193973" y="1425853"/>
                </a:lnTo>
                <a:lnTo>
                  <a:pt x="167666" y="1391670"/>
                </a:lnTo>
                <a:lnTo>
                  <a:pt x="142892" y="1354288"/>
                </a:lnTo>
                <a:lnTo>
                  <a:pt x="119751" y="1313882"/>
                </a:lnTo>
                <a:lnTo>
                  <a:pt x="98341" y="1270625"/>
                </a:lnTo>
                <a:lnTo>
                  <a:pt x="78762" y="1224692"/>
                </a:lnTo>
                <a:lnTo>
                  <a:pt x="61115" y="1176255"/>
                </a:lnTo>
                <a:lnTo>
                  <a:pt x="45497" y="1125488"/>
                </a:lnTo>
                <a:lnTo>
                  <a:pt x="32010" y="1072565"/>
                </a:lnTo>
                <a:lnTo>
                  <a:pt x="20751" y="1017660"/>
                </a:lnTo>
                <a:lnTo>
                  <a:pt x="11822" y="960945"/>
                </a:lnTo>
                <a:lnTo>
                  <a:pt x="5320" y="902595"/>
                </a:lnTo>
                <a:lnTo>
                  <a:pt x="1346" y="842784"/>
                </a:lnTo>
                <a:lnTo>
                  <a:pt x="0" y="78168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6" name="object 186"/>
          <p:cNvSpPr/>
          <p:nvPr/>
        </p:nvSpPr>
        <p:spPr>
          <a:xfrm>
            <a:off x="5100320" y="4285360"/>
            <a:ext cx="895350" cy="867410"/>
          </a:xfrm>
          <a:custGeom>
            <a:avLst/>
            <a:gdLst/>
            <a:ahLst/>
            <a:cxnLst/>
            <a:rect l="l" t="t" r="r" b="b"/>
            <a:pathLst>
              <a:path w="895350" h="867410">
                <a:moveTo>
                  <a:pt x="0" y="433705"/>
                </a:moveTo>
                <a:lnTo>
                  <a:pt x="2626" y="386449"/>
                </a:lnTo>
                <a:lnTo>
                  <a:pt x="10324" y="340667"/>
                </a:lnTo>
                <a:lnTo>
                  <a:pt x="22820" y="296623"/>
                </a:lnTo>
                <a:lnTo>
                  <a:pt x="39841" y="254582"/>
                </a:lnTo>
                <a:lnTo>
                  <a:pt x="61115" y="214808"/>
                </a:lnTo>
                <a:lnTo>
                  <a:pt x="86368" y="177567"/>
                </a:lnTo>
                <a:lnTo>
                  <a:pt x="115327" y="143122"/>
                </a:lnTo>
                <a:lnTo>
                  <a:pt x="147720" y="111739"/>
                </a:lnTo>
                <a:lnTo>
                  <a:pt x="183273" y="83681"/>
                </a:lnTo>
                <a:lnTo>
                  <a:pt x="221713" y="59214"/>
                </a:lnTo>
                <a:lnTo>
                  <a:pt x="262768" y="38603"/>
                </a:lnTo>
                <a:lnTo>
                  <a:pt x="306165" y="22111"/>
                </a:lnTo>
                <a:lnTo>
                  <a:pt x="351630" y="10003"/>
                </a:lnTo>
                <a:lnTo>
                  <a:pt x="398891" y="2545"/>
                </a:lnTo>
                <a:lnTo>
                  <a:pt x="447675" y="0"/>
                </a:lnTo>
                <a:lnTo>
                  <a:pt x="496458" y="2545"/>
                </a:lnTo>
                <a:lnTo>
                  <a:pt x="543719" y="10003"/>
                </a:lnTo>
                <a:lnTo>
                  <a:pt x="589184" y="22111"/>
                </a:lnTo>
                <a:lnTo>
                  <a:pt x="632581" y="38603"/>
                </a:lnTo>
                <a:lnTo>
                  <a:pt x="673636" y="59214"/>
                </a:lnTo>
                <a:lnTo>
                  <a:pt x="712076" y="83681"/>
                </a:lnTo>
                <a:lnTo>
                  <a:pt x="747629" y="111739"/>
                </a:lnTo>
                <a:lnTo>
                  <a:pt x="780022" y="143122"/>
                </a:lnTo>
                <a:lnTo>
                  <a:pt x="808981" y="177567"/>
                </a:lnTo>
                <a:lnTo>
                  <a:pt x="834234" y="214808"/>
                </a:lnTo>
                <a:lnTo>
                  <a:pt x="855508" y="254582"/>
                </a:lnTo>
                <a:lnTo>
                  <a:pt x="872529" y="296623"/>
                </a:lnTo>
                <a:lnTo>
                  <a:pt x="885025" y="340667"/>
                </a:lnTo>
                <a:lnTo>
                  <a:pt x="892723" y="386449"/>
                </a:lnTo>
                <a:lnTo>
                  <a:pt x="895350" y="433705"/>
                </a:lnTo>
                <a:lnTo>
                  <a:pt x="892723" y="480960"/>
                </a:lnTo>
                <a:lnTo>
                  <a:pt x="885025" y="526742"/>
                </a:lnTo>
                <a:lnTo>
                  <a:pt x="872529" y="570786"/>
                </a:lnTo>
                <a:lnTo>
                  <a:pt x="855508" y="612827"/>
                </a:lnTo>
                <a:lnTo>
                  <a:pt x="834234" y="652601"/>
                </a:lnTo>
                <a:lnTo>
                  <a:pt x="808981" y="689842"/>
                </a:lnTo>
                <a:lnTo>
                  <a:pt x="780022" y="724287"/>
                </a:lnTo>
                <a:lnTo>
                  <a:pt x="747629" y="755670"/>
                </a:lnTo>
                <a:lnTo>
                  <a:pt x="712076" y="783728"/>
                </a:lnTo>
                <a:lnTo>
                  <a:pt x="673636" y="808195"/>
                </a:lnTo>
                <a:lnTo>
                  <a:pt x="632581" y="828806"/>
                </a:lnTo>
                <a:lnTo>
                  <a:pt x="589184" y="845298"/>
                </a:lnTo>
                <a:lnTo>
                  <a:pt x="543719" y="857406"/>
                </a:lnTo>
                <a:lnTo>
                  <a:pt x="496458" y="864864"/>
                </a:lnTo>
                <a:lnTo>
                  <a:pt x="447675" y="867410"/>
                </a:lnTo>
                <a:lnTo>
                  <a:pt x="398891" y="864864"/>
                </a:lnTo>
                <a:lnTo>
                  <a:pt x="351630" y="857406"/>
                </a:lnTo>
                <a:lnTo>
                  <a:pt x="306165" y="845298"/>
                </a:lnTo>
                <a:lnTo>
                  <a:pt x="262768" y="828806"/>
                </a:lnTo>
                <a:lnTo>
                  <a:pt x="221713" y="808195"/>
                </a:lnTo>
                <a:lnTo>
                  <a:pt x="183273" y="783728"/>
                </a:lnTo>
                <a:lnTo>
                  <a:pt x="147720" y="755670"/>
                </a:lnTo>
                <a:lnTo>
                  <a:pt x="115327" y="724287"/>
                </a:lnTo>
                <a:lnTo>
                  <a:pt x="86368" y="689842"/>
                </a:lnTo>
                <a:lnTo>
                  <a:pt x="61115" y="652601"/>
                </a:lnTo>
                <a:lnTo>
                  <a:pt x="39841" y="612827"/>
                </a:lnTo>
                <a:lnTo>
                  <a:pt x="22820" y="570786"/>
                </a:lnTo>
                <a:lnTo>
                  <a:pt x="10324" y="526742"/>
                </a:lnTo>
                <a:lnTo>
                  <a:pt x="2626" y="480960"/>
                </a:lnTo>
                <a:lnTo>
                  <a:pt x="0" y="43370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187" name="object 187"/>
          <p:cNvGraphicFramePr>
            <a:graphicFrameLocks noGrp="1"/>
          </p:cNvGraphicFramePr>
          <p:nvPr/>
        </p:nvGraphicFramePr>
        <p:xfrm>
          <a:off x="4718684" y="3799703"/>
          <a:ext cx="1821814" cy="12661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0520"/>
                <a:gridCol w="75565"/>
                <a:gridCol w="471805"/>
                <a:gridCol w="467359"/>
                <a:gridCol w="357505"/>
                <a:gridCol w="99060"/>
              </a:tblGrid>
              <a:tr h="244093">
                <a:tc>
                  <a:txBody>
                    <a:bodyPr/>
                    <a:lstStyle/>
                    <a:p>
                      <a:pPr marL="108585">
                        <a:lnSpc>
                          <a:spcPts val="1555"/>
                        </a:lnSpc>
                        <a:spcBef>
                          <a:spcPts val="210"/>
                        </a:spcBef>
                      </a:pPr>
                      <a:r>
                        <a:rPr dirty="0" sz="1400" spc="-950">
                          <a:latin typeface="Cambria Math"/>
                          <a:cs typeface="Cambria Math"/>
                        </a:rPr>
                        <a:t>𝐃</a:t>
                      </a:r>
                      <a:r>
                        <a:rPr dirty="0" baseline="9920" sz="2100" spc="869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400" spc="-305">
                          <a:latin typeface="Cambria Math"/>
                          <a:cs typeface="Cambria Math"/>
                        </a:rPr>
                        <a:t>𝐂</a:t>
                      </a:r>
                      <a:r>
                        <a:rPr dirty="0" baseline="11904" sz="2100" spc="-457">
                          <a:latin typeface="Cambria Math"/>
                          <a:cs typeface="Cambria Math"/>
                        </a:rPr>
                        <a:t>̅</a:t>
                      </a:r>
                      <a:endParaRPr baseline="11904" sz="2100">
                        <a:latin typeface="Cambria Math"/>
                        <a:cs typeface="Cambria Math"/>
                      </a:endParaRPr>
                    </a:p>
                  </a:txBody>
                  <a:tcPr marL="0" marR="0" marB="0" marT="26670"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033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1400">
                          <a:latin typeface="Cambria Math"/>
                          <a:cs typeface="Cambria Math"/>
                        </a:rPr>
                        <a:t> 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1905"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5240">
                        <a:lnSpc>
                          <a:spcPts val="1580"/>
                        </a:lnSpc>
                        <a:spcBef>
                          <a:spcPts val="18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DC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3495"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6045">
                        <a:lnSpc>
                          <a:spcPts val="1470"/>
                        </a:lnSpc>
                        <a:spcBef>
                          <a:spcPts val="295"/>
                        </a:spcBef>
                      </a:pPr>
                      <a:r>
                        <a:rPr dirty="0" sz="1400" spc="-204" b="1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1400" spc="-204">
                          <a:latin typeface="Cambria Math"/>
                          <a:cs typeface="Cambria Math"/>
                        </a:rPr>
                        <a:t>𝐂</a:t>
                      </a:r>
                      <a:r>
                        <a:rPr dirty="0" baseline="11904" sz="2100" spc="-307">
                          <a:latin typeface="Cambria Math"/>
                          <a:cs typeface="Cambria Math"/>
                        </a:rPr>
                        <a:t>̅</a:t>
                      </a:r>
                      <a:endParaRPr baseline="11904" sz="2100">
                        <a:latin typeface="Cambria Math"/>
                        <a:cs typeface="Cambria Math"/>
                      </a:endParaRPr>
                    </a:p>
                  </a:txBody>
                  <a:tcPr marL="0" marR="0" marB="0" marT="37465">
                    <a:lnR w="12700">
                      <a:solidFill>
                        <a:srgbClr val="000000"/>
                      </a:solidFill>
                      <a:prstDash val="solid"/>
                    </a:lnR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6013">
                <a:tc>
                  <a:txBody>
                    <a:bodyPr/>
                    <a:lstStyle/>
                    <a:p>
                      <a:pPr marL="155575" marR="3175">
                        <a:lnSpc>
                          <a:spcPts val="1490"/>
                        </a:lnSpc>
                        <a:spcBef>
                          <a:spcPts val="720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91440">
                    <a:lnT w="381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381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90500">
                        <a:lnSpc>
                          <a:spcPts val="1490"/>
                        </a:lnSpc>
                        <a:spcBef>
                          <a:spcPts val="720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X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91440">
                    <a:lnT w="381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R="87630">
                        <a:lnSpc>
                          <a:spcPts val="1490"/>
                        </a:lnSpc>
                        <a:spcBef>
                          <a:spcPts val="720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X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91440">
                    <a:lnT w="381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47320">
                        <a:lnSpc>
                          <a:spcPts val="1490"/>
                        </a:lnSpc>
                        <a:spcBef>
                          <a:spcPts val="720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X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91440">
                    <a:lnT w="381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3810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87947"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952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2582">
                <a:tc>
                  <a:txBody>
                    <a:bodyPr/>
                    <a:lstStyle/>
                    <a:p>
                      <a:pPr marL="137160" marR="3175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X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71120">
                    <a:lnT w="381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381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637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X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71120">
                    <a:lnT w="381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09220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X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81915">
                    <a:lnT w="381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494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71120">
                    <a:lnT w="381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381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4926">
                <a:tc>
                  <a:txBody>
                    <a:bodyPr/>
                    <a:lstStyle/>
                    <a:p>
                      <a:pPr marL="149860" marR="3175">
                        <a:lnSpc>
                          <a:spcPts val="1650"/>
                        </a:lnSpc>
                        <a:spcBef>
                          <a:spcPts val="650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82550"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78435">
                        <a:lnSpc>
                          <a:spcPts val="1650"/>
                        </a:lnSpc>
                        <a:spcBef>
                          <a:spcPts val="650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82550"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R="8763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X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33655"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37160">
                        <a:lnSpc>
                          <a:spcPts val="1650"/>
                        </a:lnSpc>
                        <a:spcBef>
                          <a:spcPts val="650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X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82550"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sp>
        <p:nvSpPr>
          <p:cNvPr id="188" name="object 188"/>
          <p:cNvSpPr/>
          <p:nvPr/>
        </p:nvSpPr>
        <p:spPr>
          <a:xfrm>
            <a:off x="4751070" y="5154675"/>
            <a:ext cx="314960" cy="511809"/>
          </a:xfrm>
          <a:custGeom>
            <a:avLst/>
            <a:gdLst/>
            <a:ahLst/>
            <a:cxnLst/>
            <a:rect l="l" t="t" r="r" b="b"/>
            <a:pathLst>
              <a:path w="314960" h="511810">
                <a:moveTo>
                  <a:pt x="314959" y="511810"/>
                </a:moveTo>
                <a:lnTo>
                  <a:pt x="314614" y="428813"/>
                </a:lnTo>
                <a:lnTo>
                  <a:pt x="313615" y="350072"/>
                </a:lnTo>
                <a:lnTo>
                  <a:pt x="312017" y="276643"/>
                </a:lnTo>
                <a:lnTo>
                  <a:pt x="309875" y="209580"/>
                </a:lnTo>
                <a:lnTo>
                  <a:pt x="307244" y="149939"/>
                </a:lnTo>
                <a:lnTo>
                  <a:pt x="304179" y="98775"/>
                </a:lnTo>
                <a:lnTo>
                  <a:pt x="300734" y="57144"/>
                </a:lnTo>
                <a:lnTo>
                  <a:pt x="292925" y="6701"/>
                </a:lnTo>
                <a:lnTo>
                  <a:pt x="288670" y="0"/>
                </a:lnTo>
                <a:lnTo>
                  <a:pt x="26288" y="0"/>
                </a:lnTo>
                <a:lnTo>
                  <a:pt x="14225" y="57144"/>
                </a:lnTo>
                <a:lnTo>
                  <a:pt x="10780" y="98775"/>
                </a:lnTo>
                <a:lnTo>
                  <a:pt x="7715" y="149939"/>
                </a:lnTo>
                <a:lnTo>
                  <a:pt x="5084" y="209580"/>
                </a:lnTo>
                <a:lnTo>
                  <a:pt x="2942" y="276643"/>
                </a:lnTo>
                <a:lnTo>
                  <a:pt x="1344" y="350072"/>
                </a:lnTo>
                <a:lnTo>
                  <a:pt x="345" y="428813"/>
                </a:lnTo>
                <a:lnTo>
                  <a:pt x="0" y="51181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9" name="object 189"/>
          <p:cNvSpPr/>
          <p:nvPr/>
        </p:nvSpPr>
        <p:spPr>
          <a:xfrm>
            <a:off x="6120129" y="5135625"/>
            <a:ext cx="314960" cy="511809"/>
          </a:xfrm>
          <a:custGeom>
            <a:avLst/>
            <a:gdLst/>
            <a:ahLst/>
            <a:cxnLst/>
            <a:rect l="l" t="t" r="r" b="b"/>
            <a:pathLst>
              <a:path w="314960" h="511810">
                <a:moveTo>
                  <a:pt x="314960" y="511810"/>
                </a:moveTo>
                <a:lnTo>
                  <a:pt x="314614" y="428813"/>
                </a:lnTo>
                <a:lnTo>
                  <a:pt x="313615" y="350072"/>
                </a:lnTo>
                <a:lnTo>
                  <a:pt x="312017" y="276643"/>
                </a:lnTo>
                <a:lnTo>
                  <a:pt x="309875" y="209580"/>
                </a:lnTo>
                <a:lnTo>
                  <a:pt x="307244" y="149939"/>
                </a:lnTo>
                <a:lnTo>
                  <a:pt x="304179" y="98775"/>
                </a:lnTo>
                <a:lnTo>
                  <a:pt x="300734" y="57144"/>
                </a:lnTo>
                <a:lnTo>
                  <a:pt x="292925" y="6701"/>
                </a:lnTo>
                <a:lnTo>
                  <a:pt x="288671" y="0"/>
                </a:lnTo>
                <a:lnTo>
                  <a:pt x="26289" y="0"/>
                </a:lnTo>
                <a:lnTo>
                  <a:pt x="14225" y="57144"/>
                </a:lnTo>
                <a:lnTo>
                  <a:pt x="10780" y="98775"/>
                </a:lnTo>
                <a:lnTo>
                  <a:pt x="7715" y="149939"/>
                </a:lnTo>
                <a:lnTo>
                  <a:pt x="5084" y="209580"/>
                </a:lnTo>
                <a:lnTo>
                  <a:pt x="2942" y="276643"/>
                </a:lnTo>
                <a:lnTo>
                  <a:pt x="1344" y="350072"/>
                </a:lnTo>
                <a:lnTo>
                  <a:pt x="345" y="428813"/>
                </a:lnTo>
                <a:lnTo>
                  <a:pt x="0" y="51181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0" name="object 190"/>
          <p:cNvSpPr/>
          <p:nvPr/>
        </p:nvSpPr>
        <p:spPr>
          <a:xfrm>
            <a:off x="2884804" y="6162420"/>
            <a:ext cx="898525" cy="1506855"/>
          </a:xfrm>
          <a:custGeom>
            <a:avLst/>
            <a:gdLst/>
            <a:ahLst/>
            <a:cxnLst/>
            <a:rect l="l" t="t" r="r" b="b"/>
            <a:pathLst>
              <a:path w="898525" h="1506854">
                <a:moveTo>
                  <a:pt x="0" y="753490"/>
                </a:moveTo>
                <a:lnTo>
                  <a:pt x="1351" y="694601"/>
                </a:lnTo>
                <a:lnTo>
                  <a:pt x="5340" y="636952"/>
                </a:lnTo>
                <a:lnTo>
                  <a:pt x="11866" y="580710"/>
                </a:lnTo>
                <a:lnTo>
                  <a:pt x="20830" y="526044"/>
                </a:lnTo>
                <a:lnTo>
                  <a:pt x="32131" y="473121"/>
                </a:lnTo>
                <a:lnTo>
                  <a:pt x="45669" y="422108"/>
                </a:lnTo>
                <a:lnTo>
                  <a:pt x="61345" y="373173"/>
                </a:lnTo>
                <a:lnTo>
                  <a:pt x="79059" y="326482"/>
                </a:lnTo>
                <a:lnTo>
                  <a:pt x="98711" y="282205"/>
                </a:lnTo>
                <a:lnTo>
                  <a:pt x="120200" y="240507"/>
                </a:lnTo>
                <a:lnTo>
                  <a:pt x="143428" y="201557"/>
                </a:lnTo>
                <a:lnTo>
                  <a:pt x="168294" y="165521"/>
                </a:lnTo>
                <a:lnTo>
                  <a:pt x="194698" y="132568"/>
                </a:lnTo>
                <a:lnTo>
                  <a:pt x="222541" y="102865"/>
                </a:lnTo>
                <a:lnTo>
                  <a:pt x="251722" y="76579"/>
                </a:lnTo>
                <a:lnTo>
                  <a:pt x="313701" y="34928"/>
                </a:lnTo>
                <a:lnTo>
                  <a:pt x="379835" y="8955"/>
                </a:lnTo>
                <a:lnTo>
                  <a:pt x="449325" y="0"/>
                </a:lnTo>
                <a:lnTo>
                  <a:pt x="484423" y="2266"/>
                </a:lnTo>
                <a:lnTo>
                  <a:pt x="552305" y="19898"/>
                </a:lnTo>
                <a:lnTo>
                  <a:pt x="616438" y="53877"/>
                </a:lnTo>
                <a:lnTo>
                  <a:pt x="676020" y="102865"/>
                </a:lnTo>
                <a:lnTo>
                  <a:pt x="703856" y="132568"/>
                </a:lnTo>
                <a:lnTo>
                  <a:pt x="730254" y="165521"/>
                </a:lnTo>
                <a:lnTo>
                  <a:pt x="755114" y="201557"/>
                </a:lnTo>
                <a:lnTo>
                  <a:pt x="778337" y="240507"/>
                </a:lnTo>
                <a:lnTo>
                  <a:pt x="799823" y="282205"/>
                </a:lnTo>
                <a:lnTo>
                  <a:pt x="819472" y="326482"/>
                </a:lnTo>
                <a:lnTo>
                  <a:pt x="837183" y="373173"/>
                </a:lnTo>
                <a:lnTo>
                  <a:pt x="852858" y="422108"/>
                </a:lnTo>
                <a:lnTo>
                  <a:pt x="866395" y="473121"/>
                </a:lnTo>
                <a:lnTo>
                  <a:pt x="877695" y="526044"/>
                </a:lnTo>
                <a:lnTo>
                  <a:pt x="886658" y="580710"/>
                </a:lnTo>
                <a:lnTo>
                  <a:pt x="893184" y="636952"/>
                </a:lnTo>
                <a:lnTo>
                  <a:pt x="897173" y="694601"/>
                </a:lnTo>
                <a:lnTo>
                  <a:pt x="898524" y="753490"/>
                </a:lnTo>
                <a:lnTo>
                  <a:pt x="897173" y="812363"/>
                </a:lnTo>
                <a:lnTo>
                  <a:pt x="893184" y="869997"/>
                </a:lnTo>
                <a:lnTo>
                  <a:pt x="886658" y="926224"/>
                </a:lnTo>
                <a:lnTo>
                  <a:pt x="877695" y="980877"/>
                </a:lnTo>
                <a:lnTo>
                  <a:pt x="866395" y="1033789"/>
                </a:lnTo>
                <a:lnTo>
                  <a:pt x="852858" y="1084792"/>
                </a:lnTo>
                <a:lnTo>
                  <a:pt x="837183" y="1133719"/>
                </a:lnTo>
                <a:lnTo>
                  <a:pt x="819472" y="1180402"/>
                </a:lnTo>
                <a:lnTo>
                  <a:pt x="799823" y="1224673"/>
                </a:lnTo>
                <a:lnTo>
                  <a:pt x="778337" y="1266365"/>
                </a:lnTo>
                <a:lnTo>
                  <a:pt x="755114" y="1305311"/>
                </a:lnTo>
                <a:lnTo>
                  <a:pt x="730254" y="1341343"/>
                </a:lnTo>
                <a:lnTo>
                  <a:pt x="703856" y="1374293"/>
                </a:lnTo>
                <a:lnTo>
                  <a:pt x="676020" y="1403994"/>
                </a:lnTo>
                <a:lnTo>
                  <a:pt x="646848" y="1430278"/>
                </a:lnTo>
                <a:lnTo>
                  <a:pt x="584890" y="1471927"/>
                </a:lnTo>
                <a:lnTo>
                  <a:pt x="518783" y="1497899"/>
                </a:lnTo>
                <a:lnTo>
                  <a:pt x="449325" y="1506855"/>
                </a:lnTo>
                <a:lnTo>
                  <a:pt x="414211" y="1504588"/>
                </a:lnTo>
                <a:lnTo>
                  <a:pt x="346299" y="1486957"/>
                </a:lnTo>
                <a:lnTo>
                  <a:pt x="282142" y="1452979"/>
                </a:lnTo>
                <a:lnTo>
                  <a:pt x="222541" y="1403994"/>
                </a:lnTo>
                <a:lnTo>
                  <a:pt x="194698" y="1374293"/>
                </a:lnTo>
                <a:lnTo>
                  <a:pt x="168294" y="1341343"/>
                </a:lnTo>
                <a:lnTo>
                  <a:pt x="143428" y="1305311"/>
                </a:lnTo>
                <a:lnTo>
                  <a:pt x="120200" y="1266365"/>
                </a:lnTo>
                <a:lnTo>
                  <a:pt x="98711" y="1224673"/>
                </a:lnTo>
                <a:lnTo>
                  <a:pt x="79059" y="1180402"/>
                </a:lnTo>
                <a:lnTo>
                  <a:pt x="61345" y="1133719"/>
                </a:lnTo>
                <a:lnTo>
                  <a:pt x="45669" y="1084792"/>
                </a:lnTo>
                <a:lnTo>
                  <a:pt x="32131" y="1033789"/>
                </a:lnTo>
                <a:lnTo>
                  <a:pt x="20830" y="980877"/>
                </a:lnTo>
                <a:lnTo>
                  <a:pt x="11866" y="926224"/>
                </a:lnTo>
                <a:lnTo>
                  <a:pt x="5340" y="869997"/>
                </a:lnTo>
                <a:lnTo>
                  <a:pt x="1351" y="812363"/>
                </a:lnTo>
                <a:lnTo>
                  <a:pt x="0" y="75349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1" name="object 191"/>
          <p:cNvSpPr/>
          <p:nvPr/>
        </p:nvSpPr>
        <p:spPr>
          <a:xfrm>
            <a:off x="2200655" y="7729727"/>
            <a:ext cx="1196340" cy="205739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2" name="object 192"/>
          <p:cNvSpPr txBox="1"/>
          <p:nvPr/>
        </p:nvSpPr>
        <p:spPr>
          <a:xfrm>
            <a:off x="2280030" y="7714868"/>
            <a:ext cx="81280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125" b="1">
                <a:latin typeface="Calibri"/>
                <a:cs typeface="Calibri"/>
              </a:rPr>
              <a:t>D</a:t>
            </a:r>
            <a:r>
              <a:rPr dirty="0" baseline="-12345" sz="1350" spc="-187" b="1">
                <a:latin typeface="Calibri"/>
                <a:cs typeface="Calibri"/>
              </a:rPr>
              <a:t>C</a:t>
            </a:r>
            <a:r>
              <a:rPr dirty="0" sz="1400" spc="-125" b="1">
                <a:latin typeface="Calibri"/>
                <a:cs typeface="Calibri"/>
              </a:rPr>
              <a:t>=D+B</a:t>
            </a:r>
            <a:r>
              <a:rPr dirty="0" sz="1400" spc="-125">
                <a:latin typeface="Cambria Math"/>
                <a:cs typeface="Cambria Math"/>
              </a:rPr>
              <a:t>𝐀</a:t>
            </a:r>
            <a:r>
              <a:rPr dirty="0" baseline="9920" sz="2100" spc="-89">
                <a:latin typeface="Cambria Math"/>
                <a:cs typeface="Cambria Math"/>
              </a:rPr>
              <a:t> </a:t>
            </a:r>
            <a:r>
              <a:rPr dirty="0" sz="1400" spc="-305">
                <a:latin typeface="Cambria Math"/>
                <a:cs typeface="Cambria Math"/>
              </a:rPr>
              <a:t>𝐂</a:t>
            </a:r>
            <a:r>
              <a:rPr dirty="0" baseline="11904" sz="2100" spc="-457">
                <a:latin typeface="Cambria Math"/>
                <a:cs typeface="Cambria Math"/>
              </a:rPr>
              <a:t>̅</a:t>
            </a:r>
            <a:endParaRPr baseline="11904" sz="2100">
              <a:latin typeface="Cambria Math"/>
              <a:cs typeface="Cambria Math"/>
            </a:endParaRPr>
          </a:p>
        </p:txBody>
      </p:sp>
      <p:sp>
        <p:nvSpPr>
          <p:cNvPr id="193" name="object 193"/>
          <p:cNvSpPr/>
          <p:nvPr/>
        </p:nvSpPr>
        <p:spPr>
          <a:xfrm>
            <a:off x="1855470" y="7267320"/>
            <a:ext cx="511809" cy="314960"/>
          </a:xfrm>
          <a:custGeom>
            <a:avLst/>
            <a:gdLst/>
            <a:ahLst/>
            <a:cxnLst/>
            <a:rect l="l" t="t" r="r" b="b"/>
            <a:pathLst>
              <a:path w="511810" h="314959">
                <a:moveTo>
                  <a:pt x="0" y="314960"/>
                </a:moveTo>
                <a:lnTo>
                  <a:pt x="83027" y="314618"/>
                </a:lnTo>
                <a:lnTo>
                  <a:pt x="161785" y="313629"/>
                </a:lnTo>
                <a:lnTo>
                  <a:pt x="235222" y="312045"/>
                </a:lnTo>
                <a:lnTo>
                  <a:pt x="302284" y="309920"/>
                </a:lnTo>
                <a:lnTo>
                  <a:pt x="361918" y="307308"/>
                </a:lnTo>
                <a:lnTo>
                  <a:pt x="413071" y="304261"/>
                </a:lnTo>
                <a:lnTo>
                  <a:pt x="454689" y="300833"/>
                </a:lnTo>
                <a:lnTo>
                  <a:pt x="505112" y="293048"/>
                </a:lnTo>
                <a:lnTo>
                  <a:pt x="511810" y="288798"/>
                </a:lnTo>
                <a:lnTo>
                  <a:pt x="511810" y="26289"/>
                </a:lnTo>
                <a:lnTo>
                  <a:pt x="454689" y="14225"/>
                </a:lnTo>
                <a:lnTo>
                  <a:pt x="413071" y="10780"/>
                </a:lnTo>
                <a:lnTo>
                  <a:pt x="361918" y="7715"/>
                </a:lnTo>
                <a:lnTo>
                  <a:pt x="302284" y="5084"/>
                </a:lnTo>
                <a:lnTo>
                  <a:pt x="235222" y="2942"/>
                </a:lnTo>
                <a:lnTo>
                  <a:pt x="161785" y="1344"/>
                </a:lnTo>
                <a:lnTo>
                  <a:pt x="83027" y="345"/>
                </a:ln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4" name="object 194"/>
          <p:cNvSpPr/>
          <p:nvPr/>
        </p:nvSpPr>
        <p:spPr>
          <a:xfrm>
            <a:off x="3431540" y="7308595"/>
            <a:ext cx="511809" cy="314960"/>
          </a:xfrm>
          <a:custGeom>
            <a:avLst/>
            <a:gdLst/>
            <a:ahLst/>
            <a:cxnLst/>
            <a:rect l="l" t="t" r="r" b="b"/>
            <a:pathLst>
              <a:path w="511810" h="314959">
                <a:moveTo>
                  <a:pt x="511810" y="0"/>
                </a:moveTo>
                <a:lnTo>
                  <a:pt x="428782" y="345"/>
                </a:lnTo>
                <a:lnTo>
                  <a:pt x="350024" y="1344"/>
                </a:lnTo>
                <a:lnTo>
                  <a:pt x="276587" y="2942"/>
                </a:lnTo>
                <a:lnTo>
                  <a:pt x="209525" y="5084"/>
                </a:lnTo>
                <a:lnTo>
                  <a:pt x="149891" y="7715"/>
                </a:lnTo>
                <a:lnTo>
                  <a:pt x="98738" y="10780"/>
                </a:lnTo>
                <a:lnTo>
                  <a:pt x="57120" y="14225"/>
                </a:lnTo>
                <a:lnTo>
                  <a:pt x="6697" y="22034"/>
                </a:lnTo>
                <a:lnTo>
                  <a:pt x="0" y="26289"/>
                </a:lnTo>
                <a:lnTo>
                  <a:pt x="0" y="288798"/>
                </a:lnTo>
                <a:lnTo>
                  <a:pt x="57120" y="300833"/>
                </a:lnTo>
                <a:lnTo>
                  <a:pt x="98738" y="304261"/>
                </a:lnTo>
                <a:lnTo>
                  <a:pt x="149891" y="307308"/>
                </a:lnTo>
                <a:lnTo>
                  <a:pt x="209525" y="309920"/>
                </a:lnTo>
                <a:lnTo>
                  <a:pt x="276587" y="312045"/>
                </a:lnTo>
                <a:lnTo>
                  <a:pt x="350024" y="313629"/>
                </a:lnTo>
                <a:lnTo>
                  <a:pt x="428782" y="314618"/>
                </a:lnTo>
                <a:lnTo>
                  <a:pt x="511810" y="31496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5" name="object 195"/>
          <p:cNvSpPr/>
          <p:nvPr/>
        </p:nvSpPr>
        <p:spPr>
          <a:xfrm>
            <a:off x="5204459" y="6010020"/>
            <a:ext cx="740410" cy="511809"/>
          </a:xfrm>
          <a:custGeom>
            <a:avLst/>
            <a:gdLst/>
            <a:ahLst/>
            <a:cxnLst/>
            <a:rect l="l" t="t" r="r" b="b"/>
            <a:pathLst>
              <a:path w="740410" h="511809">
                <a:moveTo>
                  <a:pt x="740410" y="0"/>
                </a:moveTo>
                <a:lnTo>
                  <a:pt x="739739" y="75639"/>
                </a:lnTo>
                <a:lnTo>
                  <a:pt x="737792" y="147831"/>
                </a:lnTo>
                <a:lnTo>
                  <a:pt x="734664" y="215782"/>
                </a:lnTo>
                <a:lnTo>
                  <a:pt x="730453" y="278702"/>
                </a:lnTo>
                <a:lnTo>
                  <a:pt x="725253" y="335800"/>
                </a:lnTo>
                <a:lnTo>
                  <a:pt x="719161" y="386284"/>
                </a:lnTo>
                <a:lnTo>
                  <a:pt x="712273" y="429363"/>
                </a:lnTo>
                <a:lnTo>
                  <a:pt x="696495" y="490143"/>
                </a:lnTo>
                <a:lnTo>
                  <a:pt x="678688" y="511810"/>
                </a:lnTo>
                <a:lnTo>
                  <a:pt x="61722" y="511810"/>
                </a:lnTo>
                <a:lnTo>
                  <a:pt x="35724" y="464247"/>
                </a:lnTo>
                <a:lnTo>
                  <a:pt x="21248" y="386284"/>
                </a:lnTo>
                <a:lnTo>
                  <a:pt x="15156" y="335800"/>
                </a:lnTo>
                <a:lnTo>
                  <a:pt x="9956" y="278702"/>
                </a:lnTo>
                <a:lnTo>
                  <a:pt x="5745" y="215782"/>
                </a:lnTo>
                <a:lnTo>
                  <a:pt x="2617" y="147831"/>
                </a:lnTo>
                <a:lnTo>
                  <a:pt x="670" y="75639"/>
                </a:ln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6" name="object 196"/>
          <p:cNvSpPr/>
          <p:nvPr/>
        </p:nvSpPr>
        <p:spPr>
          <a:xfrm>
            <a:off x="5238115" y="7307326"/>
            <a:ext cx="636270" cy="511809"/>
          </a:xfrm>
          <a:custGeom>
            <a:avLst/>
            <a:gdLst/>
            <a:ahLst/>
            <a:cxnLst/>
            <a:rect l="l" t="t" r="r" b="b"/>
            <a:pathLst>
              <a:path w="636270" h="511809">
                <a:moveTo>
                  <a:pt x="636270" y="511809"/>
                </a:moveTo>
                <a:lnTo>
                  <a:pt x="635694" y="436198"/>
                </a:lnTo>
                <a:lnTo>
                  <a:pt x="634023" y="364025"/>
                </a:lnTo>
                <a:lnTo>
                  <a:pt x="631339" y="296082"/>
                </a:lnTo>
                <a:lnTo>
                  <a:pt x="627722" y="233163"/>
                </a:lnTo>
                <a:lnTo>
                  <a:pt x="623255" y="176061"/>
                </a:lnTo>
                <a:lnTo>
                  <a:pt x="618019" y="125568"/>
                </a:lnTo>
                <a:lnTo>
                  <a:pt x="612098" y="82478"/>
                </a:lnTo>
                <a:lnTo>
                  <a:pt x="598522" y="21676"/>
                </a:lnTo>
                <a:lnTo>
                  <a:pt x="583184" y="0"/>
                </a:lnTo>
                <a:lnTo>
                  <a:pt x="53086" y="0"/>
                </a:lnTo>
                <a:lnTo>
                  <a:pt x="30698" y="47583"/>
                </a:lnTo>
                <a:lnTo>
                  <a:pt x="18250" y="125568"/>
                </a:lnTo>
                <a:lnTo>
                  <a:pt x="13014" y="176061"/>
                </a:lnTo>
                <a:lnTo>
                  <a:pt x="8547" y="233163"/>
                </a:lnTo>
                <a:lnTo>
                  <a:pt x="4930" y="296082"/>
                </a:lnTo>
                <a:lnTo>
                  <a:pt x="2246" y="364025"/>
                </a:lnTo>
                <a:lnTo>
                  <a:pt x="575" y="436198"/>
                </a:lnTo>
                <a:lnTo>
                  <a:pt x="0" y="51180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7" name="object 197"/>
          <p:cNvSpPr/>
          <p:nvPr/>
        </p:nvSpPr>
        <p:spPr>
          <a:xfrm>
            <a:off x="5166677" y="7691183"/>
            <a:ext cx="835025" cy="316230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8" name="object 198"/>
          <p:cNvSpPr txBox="1"/>
          <p:nvPr/>
        </p:nvSpPr>
        <p:spPr>
          <a:xfrm>
            <a:off x="5255514" y="7730108"/>
            <a:ext cx="51308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215" b="1">
                <a:latin typeface="Calibri"/>
                <a:cs typeface="Calibri"/>
              </a:rPr>
              <a:t>D</a:t>
            </a:r>
            <a:r>
              <a:rPr dirty="0" baseline="-12345" sz="1350" spc="-322" b="1">
                <a:latin typeface="Calibri"/>
                <a:cs typeface="Calibri"/>
              </a:rPr>
              <a:t>D</a:t>
            </a:r>
            <a:r>
              <a:rPr dirty="0" sz="1400" spc="-215" b="1">
                <a:latin typeface="Calibri"/>
                <a:cs typeface="Calibri"/>
              </a:rPr>
              <a:t>=</a:t>
            </a:r>
            <a:r>
              <a:rPr dirty="0" sz="1400" spc="-215">
                <a:latin typeface="Cambria Math"/>
                <a:cs typeface="Cambria Math"/>
              </a:rPr>
              <a:t>𝐀</a:t>
            </a:r>
            <a:r>
              <a:rPr dirty="0" baseline="9920" sz="2100" spc="-307">
                <a:latin typeface="Cambria Math"/>
                <a:cs typeface="Cambria Math"/>
              </a:rPr>
              <a:t> </a:t>
            </a:r>
            <a:r>
              <a:rPr dirty="0" sz="1400" b="1">
                <a:latin typeface="Calibri"/>
                <a:cs typeface="Calibri"/>
              </a:rPr>
              <a:t>C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99" name="object 199"/>
          <p:cNvSpPr/>
          <p:nvPr/>
        </p:nvSpPr>
        <p:spPr>
          <a:xfrm>
            <a:off x="2017395" y="8365870"/>
            <a:ext cx="3387725" cy="1307465"/>
          </a:xfrm>
          <a:custGeom>
            <a:avLst/>
            <a:gdLst/>
            <a:ahLst/>
            <a:cxnLst/>
            <a:rect l="l" t="t" r="r" b="b"/>
            <a:pathLst>
              <a:path w="3387725" h="1307465">
                <a:moveTo>
                  <a:pt x="0" y="653542"/>
                </a:moveTo>
                <a:lnTo>
                  <a:pt x="5095" y="602469"/>
                </a:lnTo>
                <a:lnTo>
                  <a:pt x="20132" y="552470"/>
                </a:lnTo>
                <a:lnTo>
                  <a:pt x="44733" y="503693"/>
                </a:lnTo>
                <a:lnTo>
                  <a:pt x="78522" y="456280"/>
                </a:lnTo>
                <a:lnTo>
                  <a:pt x="121123" y="410379"/>
                </a:lnTo>
                <a:lnTo>
                  <a:pt x="172158" y="366133"/>
                </a:lnTo>
                <a:lnTo>
                  <a:pt x="231252" y="323690"/>
                </a:lnTo>
                <a:lnTo>
                  <a:pt x="263704" y="303189"/>
                </a:lnTo>
                <a:lnTo>
                  <a:pt x="298029" y="283192"/>
                </a:lnTo>
                <a:lnTo>
                  <a:pt x="334180" y="263719"/>
                </a:lnTo>
                <a:lnTo>
                  <a:pt x="372111" y="244787"/>
                </a:lnTo>
                <a:lnTo>
                  <a:pt x="411774" y="226415"/>
                </a:lnTo>
                <a:lnTo>
                  <a:pt x="453122" y="208620"/>
                </a:lnTo>
                <a:lnTo>
                  <a:pt x="496109" y="191420"/>
                </a:lnTo>
                <a:lnTo>
                  <a:pt x="540687" y="174835"/>
                </a:lnTo>
                <a:lnTo>
                  <a:pt x="586809" y="158881"/>
                </a:lnTo>
                <a:lnTo>
                  <a:pt x="634428" y="143578"/>
                </a:lnTo>
                <a:lnTo>
                  <a:pt x="683497" y="128943"/>
                </a:lnTo>
                <a:lnTo>
                  <a:pt x="733969" y="114994"/>
                </a:lnTo>
                <a:lnTo>
                  <a:pt x="785797" y="101750"/>
                </a:lnTo>
                <a:lnTo>
                  <a:pt x="838933" y="89229"/>
                </a:lnTo>
                <a:lnTo>
                  <a:pt x="893332" y="77449"/>
                </a:lnTo>
                <a:lnTo>
                  <a:pt x="948945" y="66428"/>
                </a:lnTo>
                <a:lnTo>
                  <a:pt x="1005726" y="56184"/>
                </a:lnTo>
                <a:lnTo>
                  <a:pt x="1063627" y="46736"/>
                </a:lnTo>
                <a:lnTo>
                  <a:pt x="1122603" y="38101"/>
                </a:lnTo>
                <a:lnTo>
                  <a:pt x="1182604" y="30298"/>
                </a:lnTo>
                <a:lnTo>
                  <a:pt x="1243585" y="23345"/>
                </a:lnTo>
                <a:lnTo>
                  <a:pt x="1305499" y="17260"/>
                </a:lnTo>
                <a:lnTo>
                  <a:pt x="1368298" y="12062"/>
                </a:lnTo>
                <a:lnTo>
                  <a:pt x="1431935" y="7768"/>
                </a:lnTo>
                <a:lnTo>
                  <a:pt x="1496363" y="4396"/>
                </a:lnTo>
                <a:lnTo>
                  <a:pt x="1561536" y="1966"/>
                </a:lnTo>
                <a:lnTo>
                  <a:pt x="1627406" y="494"/>
                </a:lnTo>
                <a:lnTo>
                  <a:pt x="1693926" y="0"/>
                </a:lnTo>
                <a:lnTo>
                  <a:pt x="1760436" y="494"/>
                </a:lnTo>
                <a:lnTo>
                  <a:pt x="1826298" y="1966"/>
                </a:lnTo>
                <a:lnTo>
                  <a:pt x="1891462" y="4396"/>
                </a:lnTo>
                <a:lnTo>
                  <a:pt x="1955883" y="7768"/>
                </a:lnTo>
                <a:lnTo>
                  <a:pt x="2019513" y="12062"/>
                </a:lnTo>
                <a:lnTo>
                  <a:pt x="2082305" y="17260"/>
                </a:lnTo>
                <a:lnTo>
                  <a:pt x="2144212" y="23345"/>
                </a:lnTo>
                <a:lnTo>
                  <a:pt x="2205187" y="30298"/>
                </a:lnTo>
                <a:lnTo>
                  <a:pt x="2265183" y="38101"/>
                </a:lnTo>
                <a:lnTo>
                  <a:pt x="2324153" y="46736"/>
                </a:lnTo>
                <a:lnTo>
                  <a:pt x="2382049" y="56184"/>
                </a:lnTo>
                <a:lnTo>
                  <a:pt x="2438825" y="66428"/>
                </a:lnTo>
                <a:lnTo>
                  <a:pt x="2494434" y="77449"/>
                </a:lnTo>
                <a:lnTo>
                  <a:pt x="2548828" y="89229"/>
                </a:lnTo>
                <a:lnTo>
                  <a:pt x="2601961" y="101750"/>
                </a:lnTo>
                <a:lnTo>
                  <a:pt x="2653785" y="114994"/>
                </a:lnTo>
                <a:lnTo>
                  <a:pt x="2704254" y="128943"/>
                </a:lnTo>
                <a:lnTo>
                  <a:pt x="2753320" y="143578"/>
                </a:lnTo>
                <a:lnTo>
                  <a:pt x="2800936" y="158881"/>
                </a:lnTo>
                <a:lnTo>
                  <a:pt x="2847055" y="174835"/>
                </a:lnTo>
                <a:lnTo>
                  <a:pt x="2891631" y="191420"/>
                </a:lnTo>
                <a:lnTo>
                  <a:pt x="2934615" y="208620"/>
                </a:lnTo>
                <a:lnTo>
                  <a:pt x="2975962" y="226415"/>
                </a:lnTo>
                <a:lnTo>
                  <a:pt x="3015623" y="244787"/>
                </a:lnTo>
                <a:lnTo>
                  <a:pt x="3053552" y="263719"/>
                </a:lnTo>
                <a:lnTo>
                  <a:pt x="3089702" y="283192"/>
                </a:lnTo>
                <a:lnTo>
                  <a:pt x="3124026" y="303189"/>
                </a:lnTo>
                <a:lnTo>
                  <a:pt x="3156476" y="323690"/>
                </a:lnTo>
                <a:lnTo>
                  <a:pt x="3215569" y="366133"/>
                </a:lnTo>
                <a:lnTo>
                  <a:pt x="3266603" y="410379"/>
                </a:lnTo>
                <a:lnTo>
                  <a:pt x="3309203" y="456280"/>
                </a:lnTo>
                <a:lnTo>
                  <a:pt x="3342991" y="503693"/>
                </a:lnTo>
                <a:lnTo>
                  <a:pt x="3367592" y="552470"/>
                </a:lnTo>
                <a:lnTo>
                  <a:pt x="3382629" y="602469"/>
                </a:lnTo>
                <a:lnTo>
                  <a:pt x="3387725" y="653542"/>
                </a:lnTo>
                <a:lnTo>
                  <a:pt x="3386443" y="679203"/>
                </a:lnTo>
                <a:lnTo>
                  <a:pt x="3376329" y="729756"/>
                </a:lnTo>
                <a:lnTo>
                  <a:pt x="3356464" y="779161"/>
                </a:lnTo>
                <a:lnTo>
                  <a:pt x="3327222" y="827272"/>
                </a:lnTo>
                <a:lnTo>
                  <a:pt x="3288981" y="873944"/>
                </a:lnTo>
                <a:lnTo>
                  <a:pt x="3242117" y="919032"/>
                </a:lnTo>
                <a:lnTo>
                  <a:pt x="3187006" y="962391"/>
                </a:lnTo>
                <a:lnTo>
                  <a:pt x="3124026" y="1003876"/>
                </a:lnTo>
                <a:lnTo>
                  <a:pt x="3089702" y="1023870"/>
                </a:lnTo>
                <a:lnTo>
                  <a:pt x="3053552" y="1043341"/>
                </a:lnTo>
                <a:lnTo>
                  <a:pt x="3015623" y="1062271"/>
                </a:lnTo>
                <a:lnTo>
                  <a:pt x="2975962" y="1080641"/>
                </a:lnTo>
                <a:lnTo>
                  <a:pt x="2934615" y="1098434"/>
                </a:lnTo>
                <a:lnTo>
                  <a:pt x="2891631" y="1115631"/>
                </a:lnTo>
                <a:lnTo>
                  <a:pt x="2847055" y="1132214"/>
                </a:lnTo>
                <a:lnTo>
                  <a:pt x="2800936" y="1148166"/>
                </a:lnTo>
                <a:lnTo>
                  <a:pt x="2753320" y="1163467"/>
                </a:lnTo>
                <a:lnTo>
                  <a:pt x="2704254" y="1178100"/>
                </a:lnTo>
                <a:lnTo>
                  <a:pt x="2653785" y="1192046"/>
                </a:lnTo>
                <a:lnTo>
                  <a:pt x="2601961" y="1205288"/>
                </a:lnTo>
                <a:lnTo>
                  <a:pt x="2548828" y="1217807"/>
                </a:lnTo>
                <a:lnTo>
                  <a:pt x="2494434" y="1229585"/>
                </a:lnTo>
                <a:lnTo>
                  <a:pt x="2438825" y="1240605"/>
                </a:lnTo>
                <a:lnTo>
                  <a:pt x="2382049" y="1250846"/>
                </a:lnTo>
                <a:lnTo>
                  <a:pt x="2324153" y="1260293"/>
                </a:lnTo>
                <a:lnTo>
                  <a:pt x="2265183" y="1268926"/>
                </a:lnTo>
                <a:lnTo>
                  <a:pt x="2205187" y="1276727"/>
                </a:lnTo>
                <a:lnTo>
                  <a:pt x="2144212" y="1283679"/>
                </a:lnTo>
                <a:lnTo>
                  <a:pt x="2082305" y="1289763"/>
                </a:lnTo>
                <a:lnTo>
                  <a:pt x="2019513" y="1294960"/>
                </a:lnTo>
                <a:lnTo>
                  <a:pt x="1955883" y="1299253"/>
                </a:lnTo>
                <a:lnTo>
                  <a:pt x="1891462" y="1302624"/>
                </a:lnTo>
                <a:lnTo>
                  <a:pt x="1826298" y="1305054"/>
                </a:lnTo>
                <a:lnTo>
                  <a:pt x="1760436" y="1306526"/>
                </a:lnTo>
                <a:lnTo>
                  <a:pt x="1693926" y="1307020"/>
                </a:lnTo>
                <a:lnTo>
                  <a:pt x="1627406" y="1306526"/>
                </a:lnTo>
                <a:lnTo>
                  <a:pt x="1561536" y="1305054"/>
                </a:lnTo>
                <a:lnTo>
                  <a:pt x="1496363" y="1302624"/>
                </a:lnTo>
                <a:lnTo>
                  <a:pt x="1431935" y="1299253"/>
                </a:lnTo>
                <a:lnTo>
                  <a:pt x="1368298" y="1294960"/>
                </a:lnTo>
                <a:lnTo>
                  <a:pt x="1305499" y="1289763"/>
                </a:lnTo>
                <a:lnTo>
                  <a:pt x="1243585" y="1283679"/>
                </a:lnTo>
                <a:lnTo>
                  <a:pt x="1182604" y="1276727"/>
                </a:lnTo>
                <a:lnTo>
                  <a:pt x="1122603" y="1268926"/>
                </a:lnTo>
                <a:lnTo>
                  <a:pt x="1063627" y="1260293"/>
                </a:lnTo>
                <a:lnTo>
                  <a:pt x="1005726" y="1250846"/>
                </a:lnTo>
                <a:lnTo>
                  <a:pt x="948945" y="1240605"/>
                </a:lnTo>
                <a:lnTo>
                  <a:pt x="893332" y="1229585"/>
                </a:lnTo>
                <a:lnTo>
                  <a:pt x="838933" y="1217807"/>
                </a:lnTo>
                <a:lnTo>
                  <a:pt x="785797" y="1205288"/>
                </a:lnTo>
                <a:lnTo>
                  <a:pt x="733969" y="1192046"/>
                </a:lnTo>
                <a:lnTo>
                  <a:pt x="683497" y="1178100"/>
                </a:lnTo>
                <a:lnTo>
                  <a:pt x="634428" y="1163467"/>
                </a:lnTo>
                <a:lnTo>
                  <a:pt x="586809" y="1148166"/>
                </a:lnTo>
                <a:lnTo>
                  <a:pt x="540687" y="1132214"/>
                </a:lnTo>
                <a:lnTo>
                  <a:pt x="496109" y="1115631"/>
                </a:lnTo>
                <a:lnTo>
                  <a:pt x="453122" y="1098434"/>
                </a:lnTo>
                <a:lnTo>
                  <a:pt x="411774" y="1080641"/>
                </a:lnTo>
                <a:lnTo>
                  <a:pt x="372111" y="1062271"/>
                </a:lnTo>
                <a:lnTo>
                  <a:pt x="334180" y="1043341"/>
                </a:lnTo>
                <a:lnTo>
                  <a:pt x="298029" y="1023870"/>
                </a:lnTo>
                <a:lnTo>
                  <a:pt x="263704" y="1003876"/>
                </a:lnTo>
                <a:lnTo>
                  <a:pt x="231252" y="983377"/>
                </a:lnTo>
                <a:lnTo>
                  <a:pt x="172158" y="940937"/>
                </a:lnTo>
                <a:lnTo>
                  <a:pt x="121123" y="896695"/>
                </a:lnTo>
                <a:lnTo>
                  <a:pt x="78522" y="850797"/>
                </a:lnTo>
                <a:lnTo>
                  <a:pt x="44733" y="803387"/>
                </a:lnTo>
                <a:lnTo>
                  <a:pt x="20132" y="754611"/>
                </a:lnTo>
                <a:lnTo>
                  <a:pt x="5095" y="704614"/>
                </a:lnTo>
                <a:lnTo>
                  <a:pt x="0" y="653542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0" name="object 200"/>
          <p:cNvSpPr/>
          <p:nvPr/>
        </p:nvSpPr>
        <p:spPr>
          <a:xfrm>
            <a:off x="2763266" y="8417559"/>
            <a:ext cx="150113" cy="71755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1" name="object 201"/>
          <p:cNvSpPr/>
          <p:nvPr/>
        </p:nvSpPr>
        <p:spPr>
          <a:xfrm>
            <a:off x="2150745" y="9284334"/>
            <a:ext cx="212598" cy="120396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2" name="object 202"/>
          <p:cNvSpPr/>
          <p:nvPr/>
        </p:nvSpPr>
        <p:spPr>
          <a:xfrm>
            <a:off x="4660519" y="8465946"/>
            <a:ext cx="161035" cy="75564"/>
          </a:xfrm>
          <a:prstGeom prst="rect">
            <a:avLst/>
          </a:prstGeom>
          <a:blipFill>
            <a:blip r:embed="rId2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3" name="object 203"/>
          <p:cNvSpPr/>
          <p:nvPr/>
        </p:nvSpPr>
        <p:spPr>
          <a:xfrm>
            <a:off x="4764404" y="9455150"/>
            <a:ext cx="200152" cy="98158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4" name="object 204"/>
          <p:cNvSpPr/>
          <p:nvPr/>
        </p:nvSpPr>
        <p:spPr>
          <a:xfrm>
            <a:off x="1752600" y="8808211"/>
            <a:ext cx="675640" cy="391160"/>
          </a:xfrm>
          <a:custGeom>
            <a:avLst/>
            <a:gdLst/>
            <a:ahLst/>
            <a:cxnLst/>
            <a:rect l="l" t="t" r="r" b="b"/>
            <a:pathLst>
              <a:path w="675639" h="391159">
                <a:moveTo>
                  <a:pt x="337819" y="0"/>
                </a:moveTo>
                <a:lnTo>
                  <a:pt x="277099" y="3153"/>
                </a:lnTo>
                <a:lnTo>
                  <a:pt x="219947" y="12243"/>
                </a:lnTo>
                <a:lnTo>
                  <a:pt x="167320" y="26717"/>
                </a:lnTo>
                <a:lnTo>
                  <a:pt x="120170" y="46019"/>
                </a:lnTo>
                <a:lnTo>
                  <a:pt x="79454" y="69597"/>
                </a:lnTo>
                <a:lnTo>
                  <a:pt x="46124" y="96896"/>
                </a:lnTo>
                <a:lnTo>
                  <a:pt x="21136" y="127362"/>
                </a:lnTo>
                <a:lnTo>
                  <a:pt x="0" y="195580"/>
                </a:lnTo>
                <a:lnTo>
                  <a:pt x="5443" y="230714"/>
                </a:lnTo>
                <a:lnTo>
                  <a:pt x="46124" y="294230"/>
                </a:lnTo>
                <a:lnTo>
                  <a:pt x="79454" y="321509"/>
                </a:lnTo>
                <a:lnTo>
                  <a:pt x="120170" y="345066"/>
                </a:lnTo>
                <a:lnTo>
                  <a:pt x="167320" y="364348"/>
                </a:lnTo>
                <a:lnTo>
                  <a:pt x="219947" y="378805"/>
                </a:lnTo>
                <a:lnTo>
                  <a:pt x="277099" y="387884"/>
                </a:lnTo>
                <a:lnTo>
                  <a:pt x="337819" y="391033"/>
                </a:lnTo>
                <a:lnTo>
                  <a:pt x="398540" y="387884"/>
                </a:lnTo>
                <a:lnTo>
                  <a:pt x="455692" y="378805"/>
                </a:lnTo>
                <a:lnTo>
                  <a:pt x="508319" y="364348"/>
                </a:lnTo>
                <a:lnTo>
                  <a:pt x="555469" y="345066"/>
                </a:lnTo>
                <a:lnTo>
                  <a:pt x="596185" y="321509"/>
                </a:lnTo>
                <a:lnTo>
                  <a:pt x="629515" y="294230"/>
                </a:lnTo>
                <a:lnTo>
                  <a:pt x="654503" y="263781"/>
                </a:lnTo>
                <a:lnTo>
                  <a:pt x="675639" y="195580"/>
                </a:lnTo>
                <a:lnTo>
                  <a:pt x="670196" y="160441"/>
                </a:lnTo>
                <a:lnTo>
                  <a:pt x="629515" y="96896"/>
                </a:lnTo>
                <a:lnTo>
                  <a:pt x="596185" y="69597"/>
                </a:lnTo>
                <a:lnTo>
                  <a:pt x="555469" y="46019"/>
                </a:lnTo>
                <a:lnTo>
                  <a:pt x="508319" y="26717"/>
                </a:lnTo>
                <a:lnTo>
                  <a:pt x="455692" y="12243"/>
                </a:lnTo>
                <a:lnTo>
                  <a:pt x="398540" y="3153"/>
                </a:lnTo>
                <a:lnTo>
                  <a:pt x="33781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5" name="object 205"/>
          <p:cNvSpPr/>
          <p:nvPr/>
        </p:nvSpPr>
        <p:spPr>
          <a:xfrm>
            <a:off x="1752600" y="8808211"/>
            <a:ext cx="675640" cy="391160"/>
          </a:xfrm>
          <a:custGeom>
            <a:avLst/>
            <a:gdLst/>
            <a:ahLst/>
            <a:cxnLst/>
            <a:rect l="l" t="t" r="r" b="b"/>
            <a:pathLst>
              <a:path w="675639" h="391159">
                <a:moveTo>
                  <a:pt x="0" y="195580"/>
                </a:moveTo>
                <a:lnTo>
                  <a:pt x="21136" y="127362"/>
                </a:lnTo>
                <a:lnTo>
                  <a:pt x="46124" y="96896"/>
                </a:lnTo>
                <a:lnTo>
                  <a:pt x="79454" y="69597"/>
                </a:lnTo>
                <a:lnTo>
                  <a:pt x="120170" y="46019"/>
                </a:lnTo>
                <a:lnTo>
                  <a:pt x="167320" y="26717"/>
                </a:lnTo>
                <a:lnTo>
                  <a:pt x="219947" y="12243"/>
                </a:lnTo>
                <a:lnTo>
                  <a:pt x="277099" y="3153"/>
                </a:lnTo>
                <a:lnTo>
                  <a:pt x="337819" y="0"/>
                </a:lnTo>
                <a:lnTo>
                  <a:pt x="398540" y="3153"/>
                </a:lnTo>
                <a:lnTo>
                  <a:pt x="455692" y="12243"/>
                </a:lnTo>
                <a:lnTo>
                  <a:pt x="508319" y="26717"/>
                </a:lnTo>
                <a:lnTo>
                  <a:pt x="555469" y="46019"/>
                </a:lnTo>
                <a:lnTo>
                  <a:pt x="596185" y="69597"/>
                </a:lnTo>
                <a:lnTo>
                  <a:pt x="629515" y="96896"/>
                </a:lnTo>
                <a:lnTo>
                  <a:pt x="654503" y="127362"/>
                </a:lnTo>
                <a:lnTo>
                  <a:pt x="675639" y="195580"/>
                </a:lnTo>
                <a:lnTo>
                  <a:pt x="670196" y="230714"/>
                </a:lnTo>
                <a:lnTo>
                  <a:pt x="629515" y="294230"/>
                </a:lnTo>
                <a:lnTo>
                  <a:pt x="596185" y="321509"/>
                </a:lnTo>
                <a:lnTo>
                  <a:pt x="555469" y="345066"/>
                </a:lnTo>
                <a:lnTo>
                  <a:pt x="508319" y="364348"/>
                </a:lnTo>
                <a:lnTo>
                  <a:pt x="455692" y="378805"/>
                </a:lnTo>
                <a:lnTo>
                  <a:pt x="398540" y="387884"/>
                </a:lnTo>
                <a:lnTo>
                  <a:pt x="337819" y="391033"/>
                </a:lnTo>
                <a:lnTo>
                  <a:pt x="277099" y="387884"/>
                </a:lnTo>
                <a:lnTo>
                  <a:pt x="219947" y="378805"/>
                </a:lnTo>
                <a:lnTo>
                  <a:pt x="167320" y="364348"/>
                </a:lnTo>
                <a:lnTo>
                  <a:pt x="120170" y="345066"/>
                </a:lnTo>
                <a:lnTo>
                  <a:pt x="79454" y="321509"/>
                </a:lnTo>
                <a:lnTo>
                  <a:pt x="46124" y="294230"/>
                </a:lnTo>
                <a:lnTo>
                  <a:pt x="21136" y="263781"/>
                </a:lnTo>
                <a:lnTo>
                  <a:pt x="0" y="195580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6" name="object 206"/>
          <p:cNvSpPr/>
          <p:nvPr/>
        </p:nvSpPr>
        <p:spPr>
          <a:xfrm>
            <a:off x="1863851" y="8923019"/>
            <a:ext cx="452627" cy="160019"/>
          </a:xfrm>
          <a:prstGeom prst="rect">
            <a:avLst/>
          </a:prstGeom>
          <a:blipFill>
            <a:blip r:embed="rId3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7" name="object 207"/>
          <p:cNvSpPr txBox="1"/>
          <p:nvPr/>
        </p:nvSpPr>
        <p:spPr>
          <a:xfrm>
            <a:off x="2002282" y="8902445"/>
            <a:ext cx="23812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0</a:t>
            </a:r>
            <a:r>
              <a:rPr dirty="0" sz="1100" spc="-10">
                <a:latin typeface="Calibri"/>
                <a:cs typeface="Calibri"/>
              </a:rPr>
              <a:t>0</a:t>
            </a:r>
            <a:r>
              <a:rPr dirty="0" sz="1100">
                <a:latin typeface="Calibri"/>
                <a:cs typeface="Calibri"/>
              </a:rPr>
              <a:t>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08" name="object 208"/>
          <p:cNvSpPr/>
          <p:nvPr/>
        </p:nvSpPr>
        <p:spPr>
          <a:xfrm>
            <a:off x="2914014" y="8153653"/>
            <a:ext cx="695325" cy="391160"/>
          </a:xfrm>
          <a:custGeom>
            <a:avLst/>
            <a:gdLst/>
            <a:ahLst/>
            <a:cxnLst/>
            <a:rect l="l" t="t" r="r" b="b"/>
            <a:pathLst>
              <a:path w="695325" h="391159">
                <a:moveTo>
                  <a:pt x="347725" y="0"/>
                </a:moveTo>
                <a:lnTo>
                  <a:pt x="285227" y="3148"/>
                </a:lnTo>
                <a:lnTo>
                  <a:pt x="226401" y="12227"/>
                </a:lnTo>
                <a:lnTo>
                  <a:pt x="172230" y="26684"/>
                </a:lnTo>
                <a:lnTo>
                  <a:pt x="123698" y="45966"/>
                </a:lnTo>
                <a:lnTo>
                  <a:pt x="81787" y="69523"/>
                </a:lnTo>
                <a:lnTo>
                  <a:pt x="47479" y="96802"/>
                </a:lnTo>
                <a:lnTo>
                  <a:pt x="21756" y="127251"/>
                </a:lnTo>
                <a:lnTo>
                  <a:pt x="0" y="195452"/>
                </a:lnTo>
                <a:lnTo>
                  <a:pt x="5602" y="230591"/>
                </a:lnTo>
                <a:lnTo>
                  <a:pt x="47479" y="294136"/>
                </a:lnTo>
                <a:lnTo>
                  <a:pt x="81787" y="321435"/>
                </a:lnTo>
                <a:lnTo>
                  <a:pt x="123698" y="345013"/>
                </a:lnTo>
                <a:lnTo>
                  <a:pt x="172230" y="364315"/>
                </a:lnTo>
                <a:lnTo>
                  <a:pt x="226401" y="378789"/>
                </a:lnTo>
                <a:lnTo>
                  <a:pt x="285227" y="387879"/>
                </a:lnTo>
                <a:lnTo>
                  <a:pt x="347725" y="391032"/>
                </a:lnTo>
                <a:lnTo>
                  <a:pt x="410187" y="387879"/>
                </a:lnTo>
                <a:lnTo>
                  <a:pt x="468983" y="378789"/>
                </a:lnTo>
                <a:lnTo>
                  <a:pt x="523131" y="364315"/>
                </a:lnTo>
                <a:lnTo>
                  <a:pt x="571648" y="345013"/>
                </a:lnTo>
                <a:lnTo>
                  <a:pt x="613548" y="321435"/>
                </a:lnTo>
                <a:lnTo>
                  <a:pt x="647850" y="294136"/>
                </a:lnTo>
                <a:lnTo>
                  <a:pt x="673569" y="263670"/>
                </a:lnTo>
                <a:lnTo>
                  <a:pt x="695325" y="195452"/>
                </a:lnTo>
                <a:lnTo>
                  <a:pt x="689722" y="160318"/>
                </a:lnTo>
                <a:lnTo>
                  <a:pt x="647850" y="96802"/>
                </a:lnTo>
                <a:lnTo>
                  <a:pt x="613548" y="69523"/>
                </a:lnTo>
                <a:lnTo>
                  <a:pt x="571648" y="45966"/>
                </a:lnTo>
                <a:lnTo>
                  <a:pt x="523131" y="26684"/>
                </a:lnTo>
                <a:lnTo>
                  <a:pt x="468983" y="12227"/>
                </a:lnTo>
                <a:lnTo>
                  <a:pt x="410187" y="3148"/>
                </a:lnTo>
                <a:lnTo>
                  <a:pt x="3477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9" name="object 209"/>
          <p:cNvSpPr/>
          <p:nvPr/>
        </p:nvSpPr>
        <p:spPr>
          <a:xfrm>
            <a:off x="2914014" y="8153653"/>
            <a:ext cx="695325" cy="391160"/>
          </a:xfrm>
          <a:custGeom>
            <a:avLst/>
            <a:gdLst/>
            <a:ahLst/>
            <a:cxnLst/>
            <a:rect l="l" t="t" r="r" b="b"/>
            <a:pathLst>
              <a:path w="695325" h="391159">
                <a:moveTo>
                  <a:pt x="0" y="195452"/>
                </a:moveTo>
                <a:lnTo>
                  <a:pt x="21756" y="127251"/>
                </a:lnTo>
                <a:lnTo>
                  <a:pt x="47479" y="96802"/>
                </a:lnTo>
                <a:lnTo>
                  <a:pt x="81787" y="69523"/>
                </a:lnTo>
                <a:lnTo>
                  <a:pt x="123698" y="45966"/>
                </a:lnTo>
                <a:lnTo>
                  <a:pt x="172230" y="26684"/>
                </a:lnTo>
                <a:lnTo>
                  <a:pt x="226401" y="12227"/>
                </a:lnTo>
                <a:lnTo>
                  <a:pt x="285227" y="3148"/>
                </a:lnTo>
                <a:lnTo>
                  <a:pt x="347725" y="0"/>
                </a:lnTo>
                <a:lnTo>
                  <a:pt x="410187" y="3148"/>
                </a:lnTo>
                <a:lnTo>
                  <a:pt x="468983" y="12227"/>
                </a:lnTo>
                <a:lnTo>
                  <a:pt x="523131" y="26684"/>
                </a:lnTo>
                <a:lnTo>
                  <a:pt x="571648" y="45966"/>
                </a:lnTo>
                <a:lnTo>
                  <a:pt x="613548" y="69523"/>
                </a:lnTo>
                <a:lnTo>
                  <a:pt x="647850" y="96802"/>
                </a:lnTo>
                <a:lnTo>
                  <a:pt x="673569" y="127251"/>
                </a:lnTo>
                <a:lnTo>
                  <a:pt x="695325" y="195452"/>
                </a:lnTo>
                <a:lnTo>
                  <a:pt x="689722" y="230591"/>
                </a:lnTo>
                <a:lnTo>
                  <a:pt x="647850" y="294136"/>
                </a:lnTo>
                <a:lnTo>
                  <a:pt x="613548" y="321435"/>
                </a:lnTo>
                <a:lnTo>
                  <a:pt x="571648" y="345013"/>
                </a:lnTo>
                <a:lnTo>
                  <a:pt x="523131" y="364315"/>
                </a:lnTo>
                <a:lnTo>
                  <a:pt x="468983" y="378789"/>
                </a:lnTo>
                <a:lnTo>
                  <a:pt x="410187" y="387879"/>
                </a:lnTo>
                <a:lnTo>
                  <a:pt x="347725" y="391032"/>
                </a:lnTo>
                <a:lnTo>
                  <a:pt x="285227" y="387879"/>
                </a:lnTo>
                <a:lnTo>
                  <a:pt x="226401" y="378789"/>
                </a:lnTo>
                <a:lnTo>
                  <a:pt x="172230" y="364315"/>
                </a:lnTo>
                <a:lnTo>
                  <a:pt x="123698" y="345013"/>
                </a:lnTo>
                <a:lnTo>
                  <a:pt x="81787" y="321435"/>
                </a:lnTo>
                <a:lnTo>
                  <a:pt x="47479" y="294136"/>
                </a:lnTo>
                <a:lnTo>
                  <a:pt x="21756" y="263670"/>
                </a:lnTo>
                <a:lnTo>
                  <a:pt x="0" y="195452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0" name="object 210"/>
          <p:cNvSpPr/>
          <p:nvPr/>
        </p:nvSpPr>
        <p:spPr>
          <a:xfrm>
            <a:off x="3028188" y="8269223"/>
            <a:ext cx="466343" cy="160019"/>
          </a:xfrm>
          <a:prstGeom prst="rect">
            <a:avLst/>
          </a:prstGeom>
          <a:blipFill>
            <a:blip r:embed="rId3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1" name="object 211"/>
          <p:cNvSpPr txBox="1"/>
          <p:nvPr/>
        </p:nvSpPr>
        <p:spPr>
          <a:xfrm>
            <a:off x="3109086" y="8248650"/>
            <a:ext cx="30988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0</a:t>
            </a:r>
            <a:r>
              <a:rPr dirty="0" sz="1100" spc="-10">
                <a:latin typeface="Calibri"/>
                <a:cs typeface="Calibri"/>
              </a:rPr>
              <a:t>0</a:t>
            </a:r>
            <a:r>
              <a:rPr dirty="0" sz="1100">
                <a:latin typeface="Calibri"/>
                <a:cs typeface="Calibri"/>
              </a:rPr>
              <a:t>10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12" name="object 212"/>
          <p:cNvSpPr/>
          <p:nvPr/>
        </p:nvSpPr>
        <p:spPr>
          <a:xfrm>
            <a:off x="2858770" y="9443516"/>
            <a:ext cx="683895" cy="391160"/>
          </a:xfrm>
          <a:custGeom>
            <a:avLst/>
            <a:gdLst/>
            <a:ahLst/>
            <a:cxnLst/>
            <a:rect l="l" t="t" r="r" b="b"/>
            <a:pathLst>
              <a:path w="683895" h="391159">
                <a:moveTo>
                  <a:pt x="342011" y="0"/>
                </a:moveTo>
                <a:lnTo>
                  <a:pt x="280510" y="3149"/>
                </a:lnTo>
                <a:lnTo>
                  <a:pt x="222636" y="12230"/>
                </a:lnTo>
                <a:lnTo>
                  <a:pt x="169352" y="26691"/>
                </a:lnTo>
                <a:lnTo>
                  <a:pt x="121621" y="45978"/>
                </a:lnTo>
                <a:lnTo>
                  <a:pt x="80407" y="69540"/>
                </a:lnTo>
                <a:lnTo>
                  <a:pt x="46674" y="96824"/>
                </a:lnTo>
                <a:lnTo>
                  <a:pt x="21386" y="127279"/>
                </a:lnTo>
                <a:lnTo>
                  <a:pt x="0" y="195491"/>
                </a:lnTo>
                <a:lnTo>
                  <a:pt x="5507" y="230629"/>
                </a:lnTo>
                <a:lnTo>
                  <a:pt x="46674" y="294157"/>
                </a:lnTo>
                <a:lnTo>
                  <a:pt x="80407" y="321441"/>
                </a:lnTo>
                <a:lnTo>
                  <a:pt x="121621" y="345003"/>
                </a:lnTo>
                <a:lnTo>
                  <a:pt x="169352" y="364291"/>
                </a:lnTo>
                <a:lnTo>
                  <a:pt x="222636" y="378751"/>
                </a:lnTo>
                <a:lnTo>
                  <a:pt x="280510" y="387832"/>
                </a:lnTo>
                <a:lnTo>
                  <a:pt x="342011" y="390982"/>
                </a:lnTo>
                <a:lnTo>
                  <a:pt x="403473" y="387832"/>
                </a:lnTo>
                <a:lnTo>
                  <a:pt x="461318" y="378751"/>
                </a:lnTo>
                <a:lnTo>
                  <a:pt x="514580" y="364291"/>
                </a:lnTo>
                <a:lnTo>
                  <a:pt x="562295" y="345003"/>
                </a:lnTo>
                <a:lnTo>
                  <a:pt x="603498" y="321441"/>
                </a:lnTo>
                <a:lnTo>
                  <a:pt x="637224" y="294157"/>
                </a:lnTo>
                <a:lnTo>
                  <a:pt x="662509" y="263702"/>
                </a:lnTo>
                <a:lnTo>
                  <a:pt x="683894" y="195491"/>
                </a:lnTo>
                <a:lnTo>
                  <a:pt x="678387" y="160352"/>
                </a:lnTo>
                <a:lnTo>
                  <a:pt x="637224" y="96824"/>
                </a:lnTo>
                <a:lnTo>
                  <a:pt x="603498" y="69540"/>
                </a:lnTo>
                <a:lnTo>
                  <a:pt x="562295" y="45978"/>
                </a:lnTo>
                <a:lnTo>
                  <a:pt x="514580" y="26691"/>
                </a:lnTo>
                <a:lnTo>
                  <a:pt x="461318" y="12230"/>
                </a:lnTo>
                <a:lnTo>
                  <a:pt x="403473" y="3149"/>
                </a:lnTo>
                <a:lnTo>
                  <a:pt x="34201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3" name="object 213"/>
          <p:cNvSpPr/>
          <p:nvPr/>
        </p:nvSpPr>
        <p:spPr>
          <a:xfrm>
            <a:off x="2858770" y="9443516"/>
            <a:ext cx="683895" cy="391160"/>
          </a:xfrm>
          <a:custGeom>
            <a:avLst/>
            <a:gdLst/>
            <a:ahLst/>
            <a:cxnLst/>
            <a:rect l="l" t="t" r="r" b="b"/>
            <a:pathLst>
              <a:path w="683895" h="391159">
                <a:moveTo>
                  <a:pt x="0" y="195491"/>
                </a:moveTo>
                <a:lnTo>
                  <a:pt x="21386" y="127279"/>
                </a:lnTo>
                <a:lnTo>
                  <a:pt x="46674" y="96824"/>
                </a:lnTo>
                <a:lnTo>
                  <a:pt x="80407" y="69540"/>
                </a:lnTo>
                <a:lnTo>
                  <a:pt x="121621" y="45978"/>
                </a:lnTo>
                <a:lnTo>
                  <a:pt x="169352" y="26691"/>
                </a:lnTo>
                <a:lnTo>
                  <a:pt x="222636" y="12230"/>
                </a:lnTo>
                <a:lnTo>
                  <a:pt x="280510" y="3149"/>
                </a:lnTo>
                <a:lnTo>
                  <a:pt x="342011" y="0"/>
                </a:lnTo>
                <a:lnTo>
                  <a:pt x="403473" y="3149"/>
                </a:lnTo>
                <a:lnTo>
                  <a:pt x="461318" y="12230"/>
                </a:lnTo>
                <a:lnTo>
                  <a:pt x="514580" y="26691"/>
                </a:lnTo>
                <a:lnTo>
                  <a:pt x="562295" y="45978"/>
                </a:lnTo>
                <a:lnTo>
                  <a:pt x="603498" y="69540"/>
                </a:lnTo>
                <a:lnTo>
                  <a:pt x="637224" y="96824"/>
                </a:lnTo>
                <a:lnTo>
                  <a:pt x="662509" y="127279"/>
                </a:lnTo>
                <a:lnTo>
                  <a:pt x="683894" y="195491"/>
                </a:lnTo>
                <a:lnTo>
                  <a:pt x="678387" y="230629"/>
                </a:lnTo>
                <a:lnTo>
                  <a:pt x="637224" y="294157"/>
                </a:lnTo>
                <a:lnTo>
                  <a:pt x="603498" y="321441"/>
                </a:lnTo>
                <a:lnTo>
                  <a:pt x="562295" y="345003"/>
                </a:lnTo>
                <a:lnTo>
                  <a:pt x="514580" y="364291"/>
                </a:lnTo>
                <a:lnTo>
                  <a:pt x="461318" y="378751"/>
                </a:lnTo>
                <a:lnTo>
                  <a:pt x="403473" y="387832"/>
                </a:lnTo>
                <a:lnTo>
                  <a:pt x="342011" y="390982"/>
                </a:lnTo>
                <a:lnTo>
                  <a:pt x="280510" y="387832"/>
                </a:lnTo>
                <a:lnTo>
                  <a:pt x="222636" y="378751"/>
                </a:lnTo>
                <a:lnTo>
                  <a:pt x="169352" y="364291"/>
                </a:lnTo>
                <a:lnTo>
                  <a:pt x="121621" y="345003"/>
                </a:lnTo>
                <a:lnTo>
                  <a:pt x="80407" y="321441"/>
                </a:lnTo>
                <a:lnTo>
                  <a:pt x="46674" y="294157"/>
                </a:lnTo>
                <a:lnTo>
                  <a:pt x="21386" y="263702"/>
                </a:lnTo>
                <a:lnTo>
                  <a:pt x="0" y="195491"/>
                </a:lnTo>
                <a:close/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4" name="object 214"/>
          <p:cNvSpPr/>
          <p:nvPr/>
        </p:nvSpPr>
        <p:spPr>
          <a:xfrm>
            <a:off x="2971800" y="9558527"/>
            <a:ext cx="457200" cy="160019"/>
          </a:xfrm>
          <a:prstGeom prst="rect">
            <a:avLst/>
          </a:prstGeom>
          <a:blipFill>
            <a:blip r:embed="rId3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5" name="object 215"/>
          <p:cNvSpPr txBox="1"/>
          <p:nvPr/>
        </p:nvSpPr>
        <p:spPr>
          <a:xfrm>
            <a:off x="3115182" y="9537903"/>
            <a:ext cx="23812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0</a:t>
            </a:r>
            <a:r>
              <a:rPr dirty="0" sz="1100" spc="-10">
                <a:latin typeface="Calibri"/>
                <a:cs typeface="Calibri"/>
              </a:rPr>
              <a:t>0</a:t>
            </a:r>
            <a:r>
              <a:rPr dirty="0" sz="1100">
                <a:latin typeface="Calibri"/>
                <a:cs typeface="Calibri"/>
              </a:rPr>
              <a:t>1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16" name="object 216"/>
          <p:cNvSpPr/>
          <p:nvPr/>
        </p:nvSpPr>
        <p:spPr>
          <a:xfrm>
            <a:off x="3975734" y="8211692"/>
            <a:ext cx="661670" cy="391160"/>
          </a:xfrm>
          <a:custGeom>
            <a:avLst/>
            <a:gdLst/>
            <a:ahLst/>
            <a:cxnLst/>
            <a:rect l="l" t="t" r="r" b="b"/>
            <a:pathLst>
              <a:path w="661670" h="391159">
                <a:moveTo>
                  <a:pt x="330835" y="0"/>
                </a:moveTo>
                <a:lnTo>
                  <a:pt x="271357" y="3153"/>
                </a:lnTo>
                <a:lnTo>
                  <a:pt x="215380" y="12243"/>
                </a:lnTo>
                <a:lnTo>
                  <a:pt x="163839" y="26717"/>
                </a:lnTo>
                <a:lnTo>
                  <a:pt x="117666" y="46019"/>
                </a:lnTo>
                <a:lnTo>
                  <a:pt x="77795" y="69597"/>
                </a:lnTo>
                <a:lnTo>
                  <a:pt x="45160" y="96896"/>
                </a:lnTo>
                <a:lnTo>
                  <a:pt x="20693" y="127362"/>
                </a:lnTo>
                <a:lnTo>
                  <a:pt x="0" y="195580"/>
                </a:lnTo>
                <a:lnTo>
                  <a:pt x="5328" y="230714"/>
                </a:lnTo>
                <a:lnTo>
                  <a:pt x="45160" y="294230"/>
                </a:lnTo>
                <a:lnTo>
                  <a:pt x="77795" y="321509"/>
                </a:lnTo>
                <a:lnTo>
                  <a:pt x="117666" y="345066"/>
                </a:lnTo>
                <a:lnTo>
                  <a:pt x="163839" y="364348"/>
                </a:lnTo>
                <a:lnTo>
                  <a:pt x="215380" y="378805"/>
                </a:lnTo>
                <a:lnTo>
                  <a:pt x="271357" y="387884"/>
                </a:lnTo>
                <a:lnTo>
                  <a:pt x="330835" y="391033"/>
                </a:lnTo>
                <a:lnTo>
                  <a:pt x="390312" y="387884"/>
                </a:lnTo>
                <a:lnTo>
                  <a:pt x="446289" y="378805"/>
                </a:lnTo>
                <a:lnTo>
                  <a:pt x="497830" y="364348"/>
                </a:lnTo>
                <a:lnTo>
                  <a:pt x="544003" y="345066"/>
                </a:lnTo>
                <a:lnTo>
                  <a:pt x="583874" y="321509"/>
                </a:lnTo>
                <a:lnTo>
                  <a:pt x="616509" y="294230"/>
                </a:lnTo>
                <a:lnTo>
                  <a:pt x="640976" y="263781"/>
                </a:lnTo>
                <a:lnTo>
                  <a:pt x="661669" y="195580"/>
                </a:lnTo>
                <a:lnTo>
                  <a:pt x="656341" y="160441"/>
                </a:lnTo>
                <a:lnTo>
                  <a:pt x="616509" y="96896"/>
                </a:lnTo>
                <a:lnTo>
                  <a:pt x="583874" y="69597"/>
                </a:lnTo>
                <a:lnTo>
                  <a:pt x="544003" y="46019"/>
                </a:lnTo>
                <a:lnTo>
                  <a:pt x="497830" y="26717"/>
                </a:lnTo>
                <a:lnTo>
                  <a:pt x="446289" y="12243"/>
                </a:lnTo>
                <a:lnTo>
                  <a:pt x="390312" y="3153"/>
                </a:lnTo>
                <a:lnTo>
                  <a:pt x="33083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7" name="object 217"/>
          <p:cNvSpPr/>
          <p:nvPr/>
        </p:nvSpPr>
        <p:spPr>
          <a:xfrm>
            <a:off x="3975734" y="8211692"/>
            <a:ext cx="661670" cy="391160"/>
          </a:xfrm>
          <a:custGeom>
            <a:avLst/>
            <a:gdLst/>
            <a:ahLst/>
            <a:cxnLst/>
            <a:rect l="l" t="t" r="r" b="b"/>
            <a:pathLst>
              <a:path w="661670" h="391159">
                <a:moveTo>
                  <a:pt x="0" y="195580"/>
                </a:moveTo>
                <a:lnTo>
                  <a:pt x="20693" y="127362"/>
                </a:lnTo>
                <a:lnTo>
                  <a:pt x="45160" y="96896"/>
                </a:lnTo>
                <a:lnTo>
                  <a:pt x="77795" y="69597"/>
                </a:lnTo>
                <a:lnTo>
                  <a:pt x="117666" y="46019"/>
                </a:lnTo>
                <a:lnTo>
                  <a:pt x="163839" y="26717"/>
                </a:lnTo>
                <a:lnTo>
                  <a:pt x="215380" y="12243"/>
                </a:lnTo>
                <a:lnTo>
                  <a:pt x="271357" y="3153"/>
                </a:lnTo>
                <a:lnTo>
                  <a:pt x="330835" y="0"/>
                </a:lnTo>
                <a:lnTo>
                  <a:pt x="390312" y="3153"/>
                </a:lnTo>
                <a:lnTo>
                  <a:pt x="446289" y="12243"/>
                </a:lnTo>
                <a:lnTo>
                  <a:pt x="497830" y="26717"/>
                </a:lnTo>
                <a:lnTo>
                  <a:pt x="544003" y="46019"/>
                </a:lnTo>
                <a:lnTo>
                  <a:pt x="583874" y="69597"/>
                </a:lnTo>
                <a:lnTo>
                  <a:pt x="616509" y="96896"/>
                </a:lnTo>
                <a:lnTo>
                  <a:pt x="640976" y="127362"/>
                </a:lnTo>
                <a:lnTo>
                  <a:pt x="661669" y="195580"/>
                </a:lnTo>
                <a:lnTo>
                  <a:pt x="656341" y="230714"/>
                </a:lnTo>
                <a:lnTo>
                  <a:pt x="616509" y="294230"/>
                </a:lnTo>
                <a:lnTo>
                  <a:pt x="583874" y="321509"/>
                </a:lnTo>
                <a:lnTo>
                  <a:pt x="544003" y="345066"/>
                </a:lnTo>
                <a:lnTo>
                  <a:pt x="497830" y="364348"/>
                </a:lnTo>
                <a:lnTo>
                  <a:pt x="446289" y="378805"/>
                </a:lnTo>
                <a:lnTo>
                  <a:pt x="390312" y="387884"/>
                </a:lnTo>
                <a:lnTo>
                  <a:pt x="330835" y="391033"/>
                </a:lnTo>
                <a:lnTo>
                  <a:pt x="271357" y="387884"/>
                </a:lnTo>
                <a:lnTo>
                  <a:pt x="215380" y="378805"/>
                </a:lnTo>
                <a:lnTo>
                  <a:pt x="163839" y="364348"/>
                </a:lnTo>
                <a:lnTo>
                  <a:pt x="117666" y="345066"/>
                </a:lnTo>
                <a:lnTo>
                  <a:pt x="77795" y="321509"/>
                </a:lnTo>
                <a:lnTo>
                  <a:pt x="45160" y="294230"/>
                </a:lnTo>
                <a:lnTo>
                  <a:pt x="20693" y="263781"/>
                </a:lnTo>
                <a:lnTo>
                  <a:pt x="0" y="195580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8" name="object 218"/>
          <p:cNvSpPr/>
          <p:nvPr/>
        </p:nvSpPr>
        <p:spPr>
          <a:xfrm>
            <a:off x="4085844" y="8327135"/>
            <a:ext cx="441960" cy="160019"/>
          </a:xfrm>
          <a:prstGeom prst="rect">
            <a:avLst/>
          </a:prstGeom>
          <a:blipFill>
            <a:blip r:embed="rId3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9" name="object 219"/>
          <p:cNvSpPr txBox="1"/>
          <p:nvPr/>
        </p:nvSpPr>
        <p:spPr>
          <a:xfrm>
            <a:off x="4212716" y="8306561"/>
            <a:ext cx="23812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0</a:t>
            </a:r>
            <a:r>
              <a:rPr dirty="0" sz="1100" spc="-10">
                <a:latin typeface="Calibri"/>
                <a:cs typeface="Calibri"/>
              </a:rPr>
              <a:t>1</a:t>
            </a:r>
            <a:r>
              <a:rPr dirty="0" sz="1100">
                <a:latin typeface="Calibri"/>
                <a:cs typeface="Calibri"/>
              </a:rPr>
              <a:t>1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20" name="object 220"/>
          <p:cNvSpPr/>
          <p:nvPr/>
        </p:nvSpPr>
        <p:spPr>
          <a:xfrm>
            <a:off x="4053840" y="9398889"/>
            <a:ext cx="635000" cy="391160"/>
          </a:xfrm>
          <a:custGeom>
            <a:avLst/>
            <a:gdLst/>
            <a:ahLst/>
            <a:cxnLst/>
            <a:rect l="l" t="t" r="r" b="b"/>
            <a:pathLst>
              <a:path w="635000" h="391159">
                <a:moveTo>
                  <a:pt x="317500" y="0"/>
                </a:moveTo>
                <a:lnTo>
                  <a:pt x="260419" y="3147"/>
                </a:lnTo>
                <a:lnTo>
                  <a:pt x="206699" y="12223"/>
                </a:lnTo>
                <a:lnTo>
                  <a:pt x="157235" y="26675"/>
                </a:lnTo>
                <a:lnTo>
                  <a:pt x="112923" y="45953"/>
                </a:lnTo>
                <a:lnTo>
                  <a:pt x="74659" y="69505"/>
                </a:lnTo>
                <a:lnTo>
                  <a:pt x="43339" y="96781"/>
                </a:lnTo>
                <a:lnTo>
                  <a:pt x="19859" y="127230"/>
                </a:lnTo>
                <a:lnTo>
                  <a:pt x="0" y="195440"/>
                </a:lnTo>
                <a:lnTo>
                  <a:pt x="5114" y="230579"/>
                </a:lnTo>
                <a:lnTo>
                  <a:pt x="43339" y="294106"/>
                </a:lnTo>
                <a:lnTo>
                  <a:pt x="74659" y="321391"/>
                </a:lnTo>
                <a:lnTo>
                  <a:pt x="112923" y="344953"/>
                </a:lnTo>
                <a:lnTo>
                  <a:pt x="157235" y="364240"/>
                </a:lnTo>
                <a:lnTo>
                  <a:pt x="206699" y="378700"/>
                </a:lnTo>
                <a:lnTo>
                  <a:pt x="260419" y="387781"/>
                </a:lnTo>
                <a:lnTo>
                  <a:pt x="317500" y="390931"/>
                </a:lnTo>
                <a:lnTo>
                  <a:pt x="374580" y="387781"/>
                </a:lnTo>
                <a:lnTo>
                  <a:pt x="428300" y="378700"/>
                </a:lnTo>
                <a:lnTo>
                  <a:pt x="477764" y="364240"/>
                </a:lnTo>
                <a:lnTo>
                  <a:pt x="522076" y="344953"/>
                </a:lnTo>
                <a:lnTo>
                  <a:pt x="560340" y="321391"/>
                </a:lnTo>
                <a:lnTo>
                  <a:pt x="591660" y="294106"/>
                </a:lnTo>
                <a:lnTo>
                  <a:pt x="615140" y="263651"/>
                </a:lnTo>
                <a:lnTo>
                  <a:pt x="635000" y="195440"/>
                </a:lnTo>
                <a:lnTo>
                  <a:pt x="629885" y="160299"/>
                </a:lnTo>
                <a:lnTo>
                  <a:pt x="591660" y="96781"/>
                </a:lnTo>
                <a:lnTo>
                  <a:pt x="560340" y="69505"/>
                </a:lnTo>
                <a:lnTo>
                  <a:pt x="522076" y="45953"/>
                </a:lnTo>
                <a:lnTo>
                  <a:pt x="477764" y="26675"/>
                </a:lnTo>
                <a:lnTo>
                  <a:pt x="428300" y="12223"/>
                </a:lnTo>
                <a:lnTo>
                  <a:pt x="374580" y="3147"/>
                </a:lnTo>
                <a:lnTo>
                  <a:pt x="3175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1" name="object 221"/>
          <p:cNvSpPr/>
          <p:nvPr/>
        </p:nvSpPr>
        <p:spPr>
          <a:xfrm>
            <a:off x="4053840" y="9398889"/>
            <a:ext cx="635000" cy="391160"/>
          </a:xfrm>
          <a:custGeom>
            <a:avLst/>
            <a:gdLst/>
            <a:ahLst/>
            <a:cxnLst/>
            <a:rect l="l" t="t" r="r" b="b"/>
            <a:pathLst>
              <a:path w="635000" h="391159">
                <a:moveTo>
                  <a:pt x="0" y="195440"/>
                </a:moveTo>
                <a:lnTo>
                  <a:pt x="19859" y="127230"/>
                </a:lnTo>
                <a:lnTo>
                  <a:pt x="43339" y="96781"/>
                </a:lnTo>
                <a:lnTo>
                  <a:pt x="74659" y="69505"/>
                </a:lnTo>
                <a:lnTo>
                  <a:pt x="112923" y="45953"/>
                </a:lnTo>
                <a:lnTo>
                  <a:pt x="157235" y="26675"/>
                </a:lnTo>
                <a:lnTo>
                  <a:pt x="206699" y="12223"/>
                </a:lnTo>
                <a:lnTo>
                  <a:pt x="260419" y="3147"/>
                </a:lnTo>
                <a:lnTo>
                  <a:pt x="317500" y="0"/>
                </a:lnTo>
                <a:lnTo>
                  <a:pt x="374580" y="3147"/>
                </a:lnTo>
                <a:lnTo>
                  <a:pt x="428300" y="12223"/>
                </a:lnTo>
                <a:lnTo>
                  <a:pt x="477764" y="26675"/>
                </a:lnTo>
                <a:lnTo>
                  <a:pt x="522076" y="45953"/>
                </a:lnTo>
                <a:lnTo>
                  <a:pt x="560340" y="69505"/>
                </a:lnTo>
                <a:lnTo>
                  <a:pt x="591660" y="96781"/>
                </a:lnTo>
                <a:lnTo>
                  <a:pt x="615140" y="127230"/>
                </a:lnTo>
                <a:lnTo>
                  <a:pt x="635000" y="195440"/>
                </a:lnTo>
                <a:lnTo>
                  <a:pt x="629885" y="230579"/>
                </a:lnTo>
                <a:lnTo>
                  <a:pt x="591660" y="294106"/>
                </a:lnTo>
                <a:lnTo>
                  <a:pt x="560340" y="321391"/>
                </a:lnTo>
                <a:lnTo>
                  <a:pt x="522076" y="344953"/>
                </a:lnTo>
                <a:lnTo>
                  <a:pt x="477764" y="364240"/>
                </a:lnTo>
                <a:lnTo>
                  <a:pt x="428300" y="378700"/>
                </a:lnTo>
                <a:lnTo>
                  <a:pt x="374580" y="387781"/>
                </a:lnTo>
                <a:lnTo>
                  <a:pt x="317500" y="390931"/>
                </a:lnTo>
                <a:lnTo>
                  <a:pt x="260419" y="387781"/>
                </a:lnTo>
                <a:lnTo>
                  <a:pt x="206699" y="378700"/>
                </a:lnTo>
                <a:lnTo>
                  <a:pt x="157235" y="364240"/>
                </a:lnTo>
                <a:lnTo>
                  <a:pt x="112923" y="344953"/>
                </a:lnTo>
                <a:lnTo>
                  <a:pt x="74659" y="321391"/>
                </a:lnTo>
                <a:lnTo>
                  <a:pt x="43339" y="294106"/>
                </a:lnTo>
                <a:lnTo>
                  <a:pt x="19859" y="263651"/>
                </a:lnTo>
                <a:lnTo>
                  <a:pt x="0" y="195440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2" name="object 222"/>
          <p:cNvSpPr/>
          <p:nvPr/>
        </p:nvSpPr>
        <p:spPr>
          <a:xfrm>
            <a:off x="4158996" y="9514331"/>
            <a:ext cx="425196" cy="160019"/>
          </a:xfrm>
          <a:prstGeom prst="rect">
            <a:avLst/>
          </a:prstGeom>
          <a:blipFill>
            <a:blip r:embed="rId3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3" name="object 223"/>
          <p:cNvSpPr txBox="1"/>
          <p:nvPr/>
        </p:nvSpPr>
        <p:spPr>
          <a:xfrm>
            <a:off x="4269104" y="9493707"/>
            <a:ext cx="23812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0</a:t>
            </a:r>
            <a:r>
              <a:rPr dirty="0" sz="1100" spc="-10">
                <a:latin typeface="Calibri"/>
                <a:cs typeface="Calibri"/>
              </a:rPr>
              <a:t>1</a:t>
            </a:r>
            <a:r>
              <a:rPr dirty="0" sz="1100">
                <a:latin typeface="Calibri"/>
                <a:cs typeface="Calibri"/>
              </a:rPr>
              <a:t>1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24" name="object 224"/>
          <p:cNvSpPr/>
          <p:nvPr/>
        </p:nvSpPr>
        <p:spPr>
          <a:xfrm>
            <a:off x="4975225" y="8808211"/>
            <a:ext cx="697230" cy="391160"/>
          </a:xfrm>
          <a:custGeom>
            <a:avLst/>
            <a:gdLst/>
            <a:ahLst/>
            <a:cxnLst/>
            <a:rect l="l" t="t" r="r" b="b"/>
            <a:pathLst>
              <a:path w="697229" h="391159">
                <a:moveTo>
                  <a:pt x="348614" y="0"/>
                </a:moveTo>
                <a:lnTo>
                  <a:pt x="285951" y="3153"/>
                </a:lnTo>
                <a:lnTo>
                  <a:pt x="226973" y="12243"/>
                </a:lnTo>
                <a:lnTo>
                  <a:pt x="172663" y="26717"/>
                </a:lnTo>
                <a:lnTo>
                  <a:pt x="124007" y="46019"/>
                </a:lnTo>
                <a:lnTo>
                  <a:pt x="81990" y="69597"/>
                </a:lnTo>
                <a:lnTo>
                  <a:pt x="47596" y="96896"/>
                </a:lnTo>
                <a:lnTo>
                  <a:pt x="21810" y="127362"/>
                </a:lnTo>
                <a:lnTo>
                  <a:pt x="0" y="195580"/>
                </a:lnTo>
                <a:lnTo>
                  <a:pt x="5616" y="230714"/>
                </a:lnTo>
                <a:lnTo>
                  <a:pt x="47596" y="294230"/>
                </a:lnTo>
                <a:lnTo>
                  <a:pt x="81990" y="321509"/>
                </a:lnTo>
                <a:lnTo>
                  <a:pt x="124007" y="345066"/>
                </a:lnTo>
                <a:lnTo>
                  <a:pt x="172663" y="364348"/>
                </a:lnTo>
                <a:lnTo>
                  <a:pt x="226973" y="378805"/>
                </a:lnTo>
                <a:lnTo>
                  <a:pt x="285951" y="387884"/>
                </a:lnTo>
                <a:lnTo>
                  <a:pt x="348614" y="391033"/>
                </a:lnTo>
                <a:lnTo>
                  <a:pt x="411278" y="387884"/>
                </a:lnTo>
                <a:lnTo>
                  <a:pt x="470256" y="378805"/>
                </a:lnTo>
                <a:lnTo>
                  <a:pt x="524566" y="364348"/>
                </a:lnTo>
                <a:lnTo>
                  <a:pt x="573222" y="345066"/>
                </a:lnTo>
                <a:lnTo>
                  <a:pt x="615239" y="321509"/>
                </a:lnTo>
                <a:lnTo>
                  <a:pt x="649633" y="294230"/>
                </a:lnTo>
                <a:lnTo>
                  <a:pt x="675419" y="263781"/>
                </a:lnTo>
                <a:lnTo>
                  <a:pt x="697229" y="195580"/>
                </a:lnTo>
                <a:lnTo>
                  <a:pt x="691613" y="160441"/>
                </a:lnTo>
                <a:lnTo>
                  <a:pt x="649633" y="96896"/>
                </a:lnTo>
                <a:lnTo>
                  <a:pt x="615239" y="69597"/>
                </a:lnTo>
                <a:lnTo>
                  <a:pt x="573222" y="46019"/>
                </a:lnTo>
                <a:lnTo>
                  <a:pt x="524566" y="26717"/>
                </a:lnTo>
                <a:lnTo>
                  <a:pt x="470256" y="12243"/>
                </a:lnTo>
                <a:lnTo>
                  <a:pt x="411278" y="3153"/>
                </a:lnTo>
                <a:lnTo>
                  <a:pt x="34861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5" name="object 225"/>
          <p:cNvSpPr/>
          <p:nvPr/>
        </p:nvSpPr>
        <p:spPr>
          <a:xfrm>
            <a:off x="4975225" y="8808211"/>
            <a:ext cx="697230" cy="391160"/>
          </a:xfrm>
          <a:custGeom>
            <a:avLst/>
            <a:gdLst/>
            <a:ahLst/>
            <a:cxnLst/>
            <a:rect l="l" t="t" r="r" b="b"/>
            <a:pathLst>
              <a:path w="697229" h="391159">
                <a:moveTo>
                  <a:pt x="0" y="195580"/>
                </a:moveTo>
                <a:lnTo>
                  <a:pt x="21810" y="127362"/>
                </a:lnTo>
                <a:lnTo>
                  <a:pt x="47596" y="96896"/>
                </a:lnTo>
                <a:lnTo>
                  <a:pt x="81990" y="69597"/>
                </a:lnTo>
                <a:lnTo>
                  <a:pt x="124007" y="46019"/>
                </a:lnTo>
                <a:lnTo>
                  <a:pt x="172663" y="26717"/>
                </a:lnTo>
                <a:lnTo>
                  <a:pt x="226973" y="12243"/>
                </a:lnTo>
                <a:lnTo>
                  <a:pt x="285951" y="3153"/>
                </a:lnTo>
                <a:lnTo>
                  <a:pt x="348614" y="0"/>
                </a:lnTo>
                <a:lnTo>
                  <a:pt x="411278" y="3153"/>
                </a:lnTo>
                <a:lnTo>
                  <a:pt x="470256" y="12243"/>
                </a:lnTo>
                <a:lnTo>
                  <a:pt x="524566" y="26717"/>
                </a:lnTo>
                <a:lnTo>
                  <a:pt x="573222" y="46019"/>
                </a:lnTo>
                <a:lnTo>
                  <a:pt x="615239" y="69597"/>
                </a:lnTo>
                <a:lnTo>
                  <a:pt x="649633" y="96896"/>
                </a:lnTo>
                <a:lnTo>
                  <a:pt x="675419" y="127362"/>
                </a:lnTo>
                <a:lnTo>
                  <a:pt x="697229" y="195580"/>
                </a:lnTo>
                <a:lnTo>
                  <a:pt x="691613" y="230714"/>
                </a:lnTo>
                <a:lnTo>
                  <a:pt x="649633" y="294230"/>
                </a:lnTo>
                <a:lnTo>
                  <a:pt x="615239" y="321509"/>
                </a:lnTo>
                <a:lnTo>
                  <a:pt x="573222" y="345066"/>
                </a:lnTo>
                <a:lnTo>
                  <a:pt x="524566" y="364348"/>
                </a:lnTo>
                <a:lnTo>
                  <a:pt x="470256" y="378805"/>
                </a:lnTo>
                <a:lnTo>
                  <a:pt x="411278" y="387884"/>
                </a:lnTo>
                <a:lnTo>
                  <a:pt x="348614" y="391033"/>
                </a:lnTo>
                <a:lnTo>
                  <a:pt x="285951" y="387884"/>
                </a:lnTo>
                <a:lnTo>
                  <a:pt x="226973" y="378805"/>
                </a:lnTo>
                <a:lnTo>
                  <a:pt x="172663" y="364348"/>
                </a:lnTo>
                <a:lnTo>
                  <a:pt x="124007" y="345066"/>
                </a:lnTo>
                <a:lnTo>
                  <a:pt x="81990" y="321509"/>
                </a:lnTo>
                <a:lnTo>
                  <a:pt x="47596" y="294230"/>
                </a:lnTo>
                <a:lnTo>
                  <a:pt x="21810" y="263781"/>
                </a:lnTo>
                <a:lnTo>
                  <a:pt x="0" y="195580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6" name="object 226"/>
          <p:cNvSpPr/>
          <p:nvPr/>
        </p:nvSpPr>
        <p:spPr>
          <a:xfrm>
            <a:off x="5090159" y="8923019"/>
            <a:ext cx="467867" cy="160019"/>
          </a:xfrm>
          <a:prstGeom prst="rect">
            <a:avLst/>
          </a:prstGeom>
          <a:blipFill>
            <a:blip r:embed="rId3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7" name="object 227"/>
          <p:cNvSpPr txBox="1"/>
          <p:nvPr/>
        </p:nvSpPr>
        <p:spPr>
          <a:xfrm>
            <a:off x="5171694" y="8903969"/>
            <a:ext cx="30988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1</a:t>
            </a:r>
            <a:r>
              <a:rPr dirty="0" sz="1100" spc="-10">
                <a:latin typeface="Calibri"/>
                <a:cs typeface="Calibri"/>
              </a:rPr>
              <a:t>0</a:t>
            </a:r>
            <a:r>
              <a:rPr dirty="0" sz="1100">
                <a:latin typeface="Calibri"/>
                <a:cs typeface="Calibri"/>
              </a:rPr>
              <a:t>01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28" name="object 228"/>
          <p:cNvSpPr/>
          <p:nvPr/>
        </p:nvSpPr>
        <p:spPr>
          <a:xfrm>
            <a:off x="3672840" y="8328278"/>
            <a:ext cx="178435" cy="76200"/>
          </a:xfrm>
          <a:prstGeom prst="rect">
            <a:avLst/>
          </a:prstGeom>
          <a:blipFill>
            <a:blip r:embed="rId3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9" name="object 229"/>
          <p:cNvSpPr/>
          <p:nvPr/>
        </p:nvSpPr>
        <p:spPr>
          <a:xfrm>
            <a:off x="3664584" y="9634790"/>
            <a:ext cx="227329" cy="76200"/>
          </a:xfrm>
          <a:prstGeom prst="rect">
            <a:avLst/>
          </a:prstGeom>
          <a:blipFill>
            <a:blip r:embed="rId3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0" name="object 230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3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1" name="object 23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05"/>
              </a:lnSpc>
            </a:pPr>
            <a:r>
              <a:rPr dirty="0"/>
              <a:t>1</a:t>
            </a:r>
            <a:r>
              <a:rPr dirty="0"/>
              <a:t>7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43321" y="437488"/>
            <a:ext cx="1727835" cy="580390"/>
          </a:xfrm>
          <a:prstGeom prst="rect">
            <a:avLst/>
          </a:prstGeom>
        </p:spPr>
        <p:txBody>
          <a:bodyPr wrap="square" lIns="0" tIns="762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</a:t>
            </a:r>
            <a:endParaRPr sz="1400">
              <a:latin typeface="Lucida Calligraphy"/>
              <a:cs typeface="Lucida Calligraphy"/>
            </a:endParaRPr>
          </a:p>
          <a:p>
            <a:pPr marL="446405">
              <a:lnSpc>
                <a:spcPct val="100000"/>
              </a:lnSpc>
              <a:spcBef>
                <a:spcPts val="505"/>
              </a:spcBef>
            </a:pPr>
            <a:r>
              <a:rPr dirty="0" sz="1400" i="1">
                <a:latin typeface="Lucida Calligraphy"/>
                <a:cs typeface="Lucida Calligraphy"/>
              </a:rPr>
              <a:t>Y.</a:t>
            </a:r>
            <a:r>
              <a:rPr dirty="0" sz="1400" spc="-1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004316" y="527303"/>
            <a:ext cx="1514856" cy="52882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174800" y="454668"/>
            <a:ext cx="1175385" cy="582930"/>
          </a:xfrm>
          <a:prstGeom prst="rect">
            <a:avLst/>
          </a:prstGeom>
        </p:spPr>
        <p:txBody>
          <a:bodyPr wrap="square" lIns="0" tIns="7747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61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one:</a:t>
            </a:r>
            <a:endParaRPr sz="1400">
              <a:latin typeface="Lucida Calligraphy"/>
              <a:cs typeface="Lucida Calligraphy"/>
            </a:endParaRPr>
          </a:p>
          <a:p>
            <a:pPr algn="ctr">
              <a:lnSpc>
                <a:spcPct val="100000"/>
              </a:lnSpc>
              <a:spcBef>
                <a:spcPts val="515"/>
              </a:spcBef>
            </a:pPr>
            <a:r>
              <a:rPr dirty="0" sz="1400" spc="-5" i="1">
                <a:latin typeface="Lucida Calligraphy"/>
                <a:cs typeface="Lucida Calligraphy"/>
              </a:rPr>
              <a:t>Counters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475287" y="3270821"/>
            <a:ext cx="81279" cy="8127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791200" y="1986533"/>
            <a:ext cx="0" cy="1115695"/>
          </a:xfrm>
          <a:custGeom>
            <a:avLst/>
            <a:gdLst/>
            <a:ahLst/>
            <a:cxnLst/>
            <a:rect l="l" t="t" r="r" b="b"/>
            <a:pathLst>
              <a:path w="0" h="1115695">
                <a:moveTo>
                  <a:pt x="0" y="1115695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744211" y="2039111"/>
            <a:ext cx="292608" cy="19354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4823840" y="2019045"/>
            <a:ext cx="120014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C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463732" y="2150046"/>
            <a:ext cx="267017" cy="20510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496752" y="1848421"/>
            <a:ext cx="295275" cy="31432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4586096" y="1883409"/>
            <a:ext cx="1377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D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026152" y="2308859"/>
            <a:ext cx="277367" cy="20574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5106161" y="2256789"/>
            <a:ext cx="1390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11904" sz="2100" spc="-1357">
                <a:latin typeface="Cambria Math"/>
                <a:cs typeface="Cambria Math"/>
              </a:rPr>
              <a:t>𝐐</a:t>
            </a:r>
            <a:r>
              <a:rPr dirty="0" sz="1400" spc="48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4979352" y="1848421"/>
            <a:ext cx="295275" cy="30225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5068061" y="1883409"/>
            <a:ext cx="1479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Q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535170" y="1803653"/>
            <a:ext cx="765175" cy="1905"/>
          </a:xfrm>
          <a:custGeom>
            <a:avLst/>
            <a:gdLst/>
            <a:ahLst/>
            <a:cxnLst/>
            <a:rect l="l" t="t" r="r" b="b"/>
            <a:pathLst>
              <a:path w="765175" h="1905">
                <a:moveTo>
                  <a:pt x="0" y="1904"/>
                </a:moveTo>
                <a:lnTo>
                  <a:pt x="76517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535170" y="2564383"/>
            <a:ext cx="768350" cy="3810"/>
          </a:xfrm>
          <a:custGeom>
            <a:avLst/>
            <a:gdLst/>
            <a:ahLst/>
            <a:cxnLst/>
            <a:rect l="l" t="t" r="r" b="b"/>
            <a:pathLst>
              <a:path w="768350" h="3810">
                <a:moveTo>
                  <a:pt x="0" y="0"/>
                </a:moveTo>
                <a:lnTo>
                  <a:pt x="768350" y="3809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4535170" y="1805558"/>
            <a:ext cx="8255" cy="768350"/>
          </a:xfrm>
          <a:custGeom>
            <a:avLst/>
            <a:gdLst/>
            <a:ahLst/>
            <a:cxnLst/>
            <a:rect l="l" t="t" r="r" b="b"/>
            <a:pathLst>
              <a:path w="8254" h="768350">
                <a:moveTo>
                  <a:pt x="8254" y="0"/>
                </a:moveTo>
                <a:lnTo>
                  <a:pt x="0" y="768350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5300979" y="1796033"/>
            <a:ext cx="0" cy="771525"/>
          </a:xfrm>
          <a:custGeom>
            <a:avLst/>
            <a:gdLst/>
            <a:ahLst/>
            <a:cxnLst/>
            <a:rect l="l" t="t" r="r" b="b"/>
            <a:pathLst>
              <a:path w="0" h="771525">
                <a:moveTo>
                  <a:pt x="0" y="0"/>
                </a:moveTo>
                <a:lnTo>
                  <a:pt x="0" y="7715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6105144" y="2010155"/>
            <a:ext cx="292608" cy="19507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6185153" y="1990089"/>
            <a:ext cx="1377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D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5823902" y="2121471"/>
            <a:ext cx="267017" cy="20510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5856922" y="1819846"/>
            <a:ext cx="295275" cy="31432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5945885" y="1854454"/>
            <a:ext cx="1377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D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6387084" y="2281427"/>
            <a:ext cx="277367" cy="204216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6467094" y="2229357"/>
            <a:ext cx="1390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11904" sz="2100" spc="-1357">
                <a:latin typeface="Cambria Math"/>
                <a:cs typeface="Cambria Math"/>
              </a:rPr>
              <a:t>𝐐</a:t>
            </a:r>
            <a:r>
              <a:rPr dirty="0" sz="1400" spc="48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6339522" y="1819846"/>
            <a:ext cx="295274" cy="30225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6428994" y="1854454"/>
            <a:ext cx="1479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Q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5895340" y="1775078"/>
            <a:ext cx="765175" cy="1905"/>
          </a:xfrm>
          <a:custGeom>
            <a:avLst/>
            <a:gdLst/>
            <a:ahLst/>
            <a:cxnLst/>
            <a:rect l="l" t="t" r="r" b="b"/>
            <a:pathLst>
              <a:path w="765175" h="1905">
                <a:moveTo>
                  <a:pt x="0" y="1904"/>
                </a:moveTo>
                <a:lnTo>
                  <a:pt x="76517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5895340" y="2535808"/>
            <a:ext cx="768350" cy="3810"/>
          </a:xfrm>
          <a:custGeom>
            <a:avLst/>
            <a:gdLst/>
            <a:ahLst/>
            <a:cxnLst/>
            <a:rect l="l" t="t" r="r" b="b"/>
            <a:pathLst>
              <a:path w="768350" h="3810">
                <a:moveTo>
                  <a:pt x="0" y="0"/>
                </a:moveTo>
                <a:lnTo>
                  <a:pt x="768350" y="3809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5895340" y="1776983"/>
            <a:ext cx="8255" cy="768350"/>
          </a:xfrm>
          <a:custGeom>
            <a:avLst/>
            <a:gdLst/>
            <a:ahLst/>
            <a:cxnLst/>
            <a:rect l="l" t="t" r="r" b="b"/>
            <a:pathLst>
              <a:path w="8254" h="768350">
                <a:moveTo>
                  <a:pt x="8255" y="0"/>
                </a:moveTo>
                <a:lnTo>
                  <a:pt x="0" y="7683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6661150" y="1767458"/>
            <a:ext cx="0" cy="771525"/>
          </a:xfrm>
          <a:custGeom>
            <a:avLst/>
            <a:gdLst/>
            <a:ahLst/>
            <a:cxnLst/>
            <a:rect l="l" t="t" r="r" b="b"/>
            <a:pathLst>
              <a:path w="0" h="771525">
                <a:moveTo>
                  <a:pt x="0" y="0"/>
                </a:moveTo>
                <a:lnTo>
                  <a:pt x="0" y="7715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1748027" y="2093975"/>
            <a:ext cx="292607" cy="19507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1827022" y="2073909"/>
            <a:ext cx="13398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A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1467167" y="2205291"/>
            <a:ext cx="267017" cy="20510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1500187" y="1903666"/>
            <a:ext cx="295275" cy="31432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1587753" y="1938273"/>
            <a:ext cx="1377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D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2029967" y="2365247"/>
            <a:ext cx="277368" cy="204216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2108961" y="2313177"/>
            <a:ext cx="1390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11904" sz="2100" spc="-1357">
                <a:latin typeface="Cambria Math"/>
                <a:cs typeface="Cambria Math"/>
              </a:rPr>
              <a:t>𝐐</a:t>
            </a:r>
            <a:r>
              <a:rPr dirty="0" sz="1400" spc="48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1982787" y="1903666"/>
            <a:ext cx="295275" cy="30225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 txBox="1"/>
          <p:nvPr/>
        </p:nvSpPr>
        <p:spPr>
          <a:xfrm>
            <a:off x="2070861" y="1938273"/>
            <a:ext cx="1479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Q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1538605" y="1858898"/>
            <a:ext cx="765175" cy="1905"/>
          </a:xfrm>
          <a:custGeom>
            <a:avLst/>
            <a:gdLst/>
            <a:ahLst/>
            <a:cxnLst/>
            <a:rect l="l" t="t" r="r" b="b"/>
            <a:pathLst>
              <a:path w="765175" h="1905">
                <a:moveTo>
                  <a:pt x="0" y="1904"/>
                </a:moveTo>
                <a:lnTo>
                  <a:pt x="76517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1567180" y="2621533"/>
            <a:ext cx="752475" cy="0"/>
          </a:xfrm>
          <a:custGeom>
            <a:avLst/>
            <a:gdLst/>
            <a:ahLst/>
            <a:cxnLst/>
            <a:rect l="l" t="t" r="r" b="b"/>
            <a:pathLst>
              <a:path w="752475" h="0">
                <a:moveTo>
                  <a:pt x="0" y="0"/>
                </a:moveTo>
                <a:lnTo>
                  <a:pt x="752475" y="0"/>
                </a:lnTo>
              </a:path>
            </a:pathLst>
          </a:custGeom>
          <a:ln w="2920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1538605" y="1860803"/>
            <a:ext cx="8255" cy="768350"/>
          </a:xfrm>
          <a:custGeom>
            <a:avLst/>
            <a:gdLst/>
            <a:ahLst/>
            <a:cxnLst/>
            <a:rect l="l" t="t" r="r" b="b"/>
            <a:pathLst>
              <a:path w="8255" h="768350">
                <a:moveTo>
                  <a:pt x="8254" y="0"/>
                </a:moveTo>
                <a:lnTo>
                  <a:pt x="0" y="768350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2304414" y="1851278"/>
            <a:ext cx="0" cy="771525"/>
          </a:xfrm>
          <a:custGeom>
            <a:avLst/>
            <a:gdLst/>
            <a:ahLst/>
            <a:cxnLst/>
            <a:rect l="l" t="t" r="r" b="b"/>
            <a:pathLst>
              <a:path w="0" h="771525">
                <a:moveTo>
                  <a:pt x="0" y="0"/>
                </a:moveTo>
                <a:lnTo>
                  <a:pt x="0" y="7715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3340608" y="2066543"/>
            <a:ext cx="291084" cy="19507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 txBox="1"/>
          <p:nvPr/>
        </p:nvSpPr>
        <p:spPr>
          <a:xfrm>
            <a:off x="3419983" y="2046477"/>
            <a:ext cx="12573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B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3059112" y="2178621"/>
            <a:ext cx="267017" cy="20510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3092132" y="1876996"/>
            <a:ext cx="295275" cy="31432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 txBox="1"/>
          <p:nvPr/>
        </p:nvSpPr>
        <p:spPr>
          <a:xfrm>
            <a:off x="3180714" y="1912366"/>
            <a:ext cx="1377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D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3622547" y="2337815"/>
            <a:ext cx="275844" cy="204216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 txBox="1"/>
          <p:nvPr/>
        </p:nvSpPr>
        <p:spPr>
          <a:xfrm>
            <a:off x="3702177" y="2285745"/>
            <a:ext cx="1390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11904" sz="2100" spc="-1357">
                <a:latin typeface="Cambria Math"/>
                <a:cs typeface="Cambria Math"/>
              </a:rPr>
              <a:t>𝐐</a:t>
            </a:r>
            <a:r>
              <a:rPr dirty="0" sz="1400" spc="48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3574732" y="1876996"/>
            <a:ext cx="295275" cy="30225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 txBox="1"/>
          <p:nvPr/>
        </p:nvSpPr>
        <p:spPr>
          <a:xfrm>
            <a:off x="3664077" y="1912366"/>
            <a:ext cx="1479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Q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3130550" y="1832228"/>
            <a:ext cx="765175" cy="1905"/>
          </a:xfrm>
          <a:custGeom>
            <a:avLst/>
            <a:gdLst/>
            <a:ahLst/>
            <a:cxnLst/>
            <a:rect l="l" t="t" r="r" b="b"/>
            <a:pathLst>
              <a:path w="765175" h="1905">
                <a:moveTo>
                  <a:pt x="0" y="1904"/>
                </a:moveTo>
                <a:lnTo>
                  <a:pt x="76517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3130550" y="2592958"/>
            <a:ext cx="768350" cy="3810"/>
          </a:xfrm>
          <a:custGeom>
            <a:avLst/>
            <a:gdLst/>
            <a:ahLst/>
            <a:cxnLst/>
            <a:rect l="l" t="t" r="r" b="b"/>
            <a:pathLst>
              <a:path w="768350" h="3810">
                <a:moveTo>
                  <a:pt x="0" y="0"/>
                </a:moveTo>
                <a:lnTo>
                  <a:pt x="768350" y="3809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3130550" y="1834133"/>
            <a:ext cx="8255" cy="768350"/>
          </a:xfrm>
          <a:custGeom>
            <a:avLst/>
            <a:gdLst/>
            <a:ahLst/>
            <a:cxnLst/>
            <a:rect l="l" t="t" r="r" b="b"/>
            <a:pathLst>
              <a:path w="8255" h="768350">
                <a:moveTo>
                  <a:pt x="8255" y="0"/>
                </a:moveTo>
                <a:lnTo>
                  <a:pt x="0" y="768350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3896359" y="1824608"/>
            <a:ext cx="0" cy="771525"/>
          </a:xfrm>
          <a:custGeom>
            <a:avLst/>
            <a:gdLst/>
            <a:ahLst/>
            <a:cxnLst/>
            <a:rect l="l" t="t" r="r" b="b"/>
            <a:pathLst>
              <a:path w="0" h="771525">
                <a:moveTo>
                  <a:pt x="0" y="0"/>
                </a:moveTo>
                <a:lnTo>
                  <a:pt x="0" y="7715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5452109" y="2468498"/>
            <a:ext cx="0" cy="1300480"/>
          </a:xfrm>
          <a:custGeom>
            <a:avLst/>
            <a:gdLst/>
            <a:ahLst/>
            <a:cxnLst/>
            <a:rect l="l" t="t" r="r" b="b"/>
            <a:pathLst>
              <a:path w="0" h="1300479">
                <a:moveTo>
                  <a:pt x="0" y="0"/>
                </a:moveTo>
                <a:lnTo>
                  <a:pt x="0" y="1300479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6772656" y="1662683"/>
            <a:ext cx="475488" cy="19507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 txBox="1"/>
          <p:nvPr/>
        </p:nvSpPr>
        <p:spPr>
          <a:xfrm>
            <a:off x="6852919" y="1642618"/>
            <a:ext cx="2197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Q</a:t>
            </a:r>
            <a:r>
              <a:rPr dirty="0" baseline="-12345" sz="1350" b="1">
                <a:latin typeface="Calibri"/>
                <a:cs typeface="Calibri"/>
              </a:rPr>
              <a:t>D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962342" y="2553906"/>
            <a:ext cx="609600" cy="314325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 txBox="1"/>
          <p:nvPr/>
        </p:nvSpPr>
        <p:spPr>
          <a:xfrm>
            <a:off x="1049832" y="2589021"/>
            <a:ext cx="29210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CL</a:t>
            </a:r>
            <a:r>
              <a:rPr dirty="0" sz="1400" b="1">
                <a:latin typeface="Calibri"/>
                <a:cs typeface="Calibri"/>
              </a:rPr>
              <a:t>K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6858634" y="1230883"/>
            <a:ext cx="635" cy="2640330"/>
          </a:xfrm>
          <a:custGeom>
            <a:avLst/>
            <a:gdLst/>
            <a:ahLst/>
            <a:cxnLst/>
            <a:rect l="l" t="t" r="r" b="b"/>
            <a:pathLst>
              <a:path w="634" h="2640329">
                <a:moveTo>
                  <a:pt x="0" y="2640329"/>
                </a:moveTo>
                <a:lnTo>
                  <a:pt x="63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6663690" y="1959863"/>
            <a:ext cx="312420" cy="635"/>
          </a:xfrm>
          <a:custGeom>
            <a:avLst/>
            <a:gdLst/>
            <a:ahLst/>
            <a:cxnLst/>
            <a:rect l="l" t="t" r="r" b="b"/>
            <a:pathLst>
              <a:path w="312420" h="635">
                <a:moveTo>
                  <a:pt x="312419" y="0"/>
                </a:moveTo>
                <a:lnTo>
                  <a:pt x="0" y="635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2461260" y="1699259"/>
            <a:ext cx="480060" cy="205740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 txBox="1"/>
          <p:nvPr/>
        </p:nvSpPr>
        <p:spPr>
          <a:xfrm>
            <a:off x="2540635" y="1679194"/>
            <a:ext cx="21717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Q</a:t>
            </a:r>
            <a:r>
              <a:rPr dirty="0" baseline="-12345" sz="1350" b="1">
                <a:latin typeface="Calibri"/>
                <a:cs typeface="Calibri"/>
              </a:rPr>
              <a:t>A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3960876" y="1699259"/>
            <a:ext cx="411479" cy="205740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 txBox="1"/>
          <p:nvPr/>
        </p:nvSpPr>
        <p:spPr>
          <a:xfrm>
            <a:off x="4040504" y="1679194"/>
            <a:ext cx="211454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Q</a:t>
            </a:r>
            <a:r>
              <a:rPr dirty="0" baseline="-12345" sz="1350" b="1">
                <a:latin typeface="Calibri"/>
                <a:cs typeface="Calibri"/>
              </a:rPr>
              <a:t>B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5420677" y="1636966"/>
            <a:ext cx="474345" cy="314325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 txBox="1"/>
          <p:nvPr/>
        </p:nvSpPr>
        <p:spPr>
          <a:xfrm>
            <a:off x="5510021" y="1671573"/>
            <a:ext cx="208279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Q</a:t>
            </a:r>
            <a:r>
              <a:rPr dirty="0" baseline="-12345" sz="1350" b="1">
                <a:latin typeface="Calibri"/>
                <a:cs typeface="Calibri"/>
              </a:rPr>
              <a:t>C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2819400" y="2720339"/>
            <a:ext cx="512063" cy="320040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2866644" y="2721863"/>
            <a:ext cx="358139" cy="316991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4405884" y="2851403"/>
            <a:ext cx="502920" cy="304800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4514088" y="2852927"/>
            <a:ext cx="292608" cy="301752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3922776" y="2862071"/>
            <a:ext cx="473963" cy="245364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3982211" y="2862071"/>
            <a:ext cx="321563" cy="236220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2427732" y="3444239"/>
            <a:ext cx="521207" cy="269748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2496311" y="3445763"/>
            <a:ext cx="361188" cy="256031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5719571" y="3206495"/>
            <a:ext cx="457200" cy="254507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5780532" y="3206495"/>
            <a:ext cx="303275" cy="254507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2446972" y="2952051"/>
            <a:ext cx="511810" cy="388620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2516123" y="3006851"/>
            <a:ext cx="332231" cy="237744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2461260" y="3323208"/>
            <a:ext cx="3381375" cy="0"/>
          </a:xfrm>
          <a:custGeom>
            <a:avLst/>
            <a:gdLst/>
            <a:ahLst/>
            <a:cxnLst/>
            <a:rect l="l" t="t" r="r" b="b"/>
            <a:pathLst>
              <a:path w="3381375" h="0">
                <a:moveTo>
                  <a:pt x="0" y="0"/>
                </a:moveTo>
                <a:lnTo>
                  <a:pt x="338137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5662295" y="2218943"/>
            <a:ext cx="635" cy="510540"/>
          </a:xfrm>
          <a:custGeom>
            <a:avLst/>
            <a:gdLst/>
            <a:ahLst/>
            <a:cxnLst/>
            <a:rect l="l" t="t" r="r" b="b"/>
            <a:pathLst>
              <a:path w="635" h="510539">
                <a:moveTo>
                  <a:pt x="0" y="0"/>
                </a:moveTo>
                <a:lnTo>
                  <a:pt x="634" y="510540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5647690" y="2218943"/>
            <a:ext cx="194945" cy="0"/>
          </a:xfrm>
          <a:custGeom>
            <a:avLst/>
            <a:gdLst/>
            <a:ahLst/>
            <a:cxnLst/>
            <a:rect l="l" t="t" r="r" b="b"/>
            <a:pathLst>
              <a:path w="194945" h="0">
                <a:moveTo>
                  <a:pt x="19494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2392679" y="3394963"/>
            <a:ext cx="3435985" cy="635"/>
          </a:xfrm>
          <a:custGeom>
            <a:avLst/>
            <a:gdLst/>
            <a:ahLst/>
            <a:cxnLst/>
            <a:rect l="l" t="t" r="r" b="b"/>
            <a:pathLst>
              <a:path w="3435985" h="635">
                <a:moveTo>
                  <a:pt x="3435984" y="0"/>
                </a:moveTo>
                <a:lnTo>
                  <a:pt x="0" y="63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6057900" y="3354323"/>
            <a:ext cx="179705" cy="0"/>
          </a:xfrm>
          <a:custGeom>
            <a:avLst/>
            <a:gdLst/>
            <a:ahLst/>
            <a:cxnLst/>
            <a:rect l="l" t="t" r="r" b="b"/>
            <a:pathLst>
              <a:path w="179704" h="0">
                <a:moveTo>
                  <a:pt x="0" y="0"/>
                </a:moveTo>
                <a:lnTo>
                  <a:pt x="17970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6238240" y="3090163"/>
            <a:ext cx="0" cy="271145"/>
          </a:xfrm>
          <a:custGeom>
            <a:avLst/>
            <a:gdLst/>
            <a:ahLst/>
            <a:cxnLst/>
            <a:rect l="l" t="t" r="r" b="b"/>
            <a:pathLst>
              <a:path w="0" h="271145">
                <a:moveTo>
                  <a:pt x="0" y="271145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5791200" y="3089528"/>
            <a:ext cx="447040" cy="635"/>
          </a:xfrm>
          <a:custGeom>
            <a:avLst/>
            <a:gdLst/>
            <a:ahLst/>
            <a:cxnLst/>
            <a:rect l="l" t="t" r="r" b="b"/>
            <a:pathLst>
              <a:path w="447039" h="635">
                <a:moveTo>
                  <a:pt x="0" y="0"/>
                </a:moveTo>
                <a:lnTo>
                  <a:pt x="447039" y="63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5777229" y="1992883"/>
            <a:ext cx="144145" cy="0"/>
          </a:xfrm>
          <a:custGeom>
            <a:avLst/>
            <a:gdLst/>
            <a:ahLst/>
            <a:cxnLst/>
            <a:rect l="l" t="t" r="r" b="b"/>
            <a:pathLst>
              <a:path w="144145" h="0">
                <a:moveTo>
                  <a:pt x="0" y="0"/>
                </a:moveTo>
                <a:lnTo>
                  <a:pt x="14414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2413000" y="2478023"/>
            <a:ext cx="0" cy="1043305"/>
          </a:xfrm>
          <a:custGeom>
            <a:avLst/>
            <a:gdLst/>
            <a:ahLst/>
            <a:cxnLst/>
            <a:rect l="l" t="t" r="r" b="b"/>
            <a:pathLst>
              <a:path w="0" h="1043304">
                <a:moveTo>
                  <a:pt x="0" y="1043304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2456179" y="3052063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0" y="0"/>
                </a:moveTo>
                <a:lnTo>
                  <a:pt x="10795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2460625" y="2024633"/>
            <a:ext cx="0" cy="1017905"/>
          </a:xfrm>
          <a:custGeom>
            <a:avLst/>
            <a:gdLst/>
            <a:ahLst/>
            <a:cxnLst/>
            <a:rect l="l" t="t" r="r" b="b"/>
            <a:pathLst>
              <a:path w="0" h="1017905">
                <a:moveTo>
                  <a:pt x="0" y="0"/>
                </a:moveTo>
                <a:lnTo>
                  <a:pt x="0" y="101790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2461260" y="3156203"/>
            <a:ext cx="115570" cy="1270"/>
          </a:xfrm>
          <a:custGeom>
            <a:avLst/>
            <a:gdLst/>
            <a:ahLst/>
            <a:cxnLst/>
            <a:rect l="l" t="t" r="r" b="b"/>
            <a:pathLst>
              <a:path w="115569" h="1269">
                <a:moveTo>
                  <a:pt x="-12700" y="635"/>
                </a:moveTo>
                <a:lnTo>
                  <a:pt x="128270" y="635"/>
                </a:lnTo>
              </a:path>
            </a:pathLst>
          </a:custGeom>
          <a:ln w="2667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2470530" y="3156584"/>
            <a:ext cx="0" cy="179705"/>
          </a:xfrm>
          <a:custGeom>
            <a:avLst/>
            <a:gdLst/>
            <a:ahLst/>
            <a:cxnLst/>
            <a:rect l="l" t="t" r="r" b="b"/>
            <a:pathLst>
              <a:path w="0" h="179704">
                <a:moveTo>
                  <a:pt x="0" y="0"/>
                </a:moveTo>
                <a:lnTo>
                  <a:pt x="0" y="17970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2413000" y="3511803"/>
            <a:ext cx="144145" cy="0"/>
          </a:xfrm>
          <a:custGeom>
            <a:avLst/>
            <a:gdLst/>
            <a:ahLst/>
            <a:cxnLst/>
            <a:rect l="l" t="t" r="r" b="b"/>
            <a:pathLst>
              <a:path w="144144" h="0">
                <a:moveTo>
                  <a:pt x="0" y="0"/>
                </a:moveTo>
                <a:lnTo>
                  <a:pt x="14414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2460625" y="3763898"/>
            <a:ext cx="2988310" cy="0"/>
          </a:xfrm>
          <a:custGeom>
            <a:avLst/>
            <a:gdLst/>
            <a:ahLst/>
            <a:cxnLst/>
            <a:rect l="l" t="t" r="r" b="b"/>
            <a:pathLst>
              <a:path w="2988310" h="0">
                <a:moveTo>
                  <a:pt x="298831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2451735" y="3631818"/>
            <a:ext cx="115570" cy="1270"/>
          </a:xfrm>
          <a:custGeom>
            <a:avLst/>
            <a:gdLst/>
            <a:ahLst/>
            <a:cxnLst/>
            <a:rect l="l" t="t" r="r" b="b"/>
            <a:pathLst>
              <a:path w="115569" h="1270">
                <a:moveTo>
                  <a:pt x="-12700" y="634"/>
                </a:moveTo>
                <a:lnTo>
                  <a:pt x="128270" y="634"/>
                </a:lnTo>
              </a:path>
            </a:pathLst>
          </a:custGeom>
          <a:ln w="2667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2470785" y="3633088"/>
            <a:ext cx="0" cy="130810"/>
          </a:xfrm>
          <a:custGeom>
            <a:avLst/>
            <a:gdLst/>
            <a:ahLst/>
            <a:cxnLst/>
            <a:rect l="l" t="t" r="r" b="b"/>
            <a:pathLst>
              <a:path w="0" h="130810">
                <a:moveTo>
                  <a:pt x="0" y="0"/>
                </a:moveTo>
                <a:lnTo>
                  <a:pt x="0" y="13081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3119754" y="3015233"/>
            <a:ext cx="0" cy="865505"/>
          </a:xfrm>
          <a:custGeom>
            <a:avLst/>
            <a:gdLst/>
            <a:ahLst/>
            <a:cxnLst/>
            <a:rect l="l" t="t" r="r" b="b"/>
            <a:pathLst>
              <a:path w="0" h="865504">
                <a:moveTo>
                  <a:pt x="0" y="0"/>
                </a:moveTo>
                <a:lnTo>
                  <a:pt x="0" y="86550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3119754" y="3871213"/>
            <a:ext cx="3743960" cy="0"/>
          </a:xfrm>
          <a:custGeom>
            <a:avLst/>
            <a:gdLst/>
            <a:ahLst/>
            <a:cxnLst/>
            <a:rect l="l" t="t" r="r" b="b"/>
            <a:pathLst>
              <a:path w="3743959" h="0">
                <a:moveTo>
                  <a:pt x="374396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2827020" y="3109213"/>
            <a:ext cx="179705" cy="0"/>
          </a:xfrm>
          <a:custGeom>
            <a:avLst/>
            <a:gdLst/>
            <a:ahLst/>
            <a:cxnLst/>
            <a:rect l="l" t="t" r="r" b="b"/>
            <a:pathLst>
              <a:path w="179705" h="0">
                <a:moveTo>
                  <a:pt x="0" y="0"/>
                </a:moveTo>
                <a:lnTo>
                  <a:pt x="17970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/>
          <p:nvPr/>
        </p:nvSpPr>
        <p:spPr>
          <a:xfrm>
            <a:off x="2997200" y="3028568"/>
            <a:ext cx="0" cy="87630"/>
          </a:xfrm>
          <a:custGeom>
            <a:avLst/>
            <a:gdLst/>
            <a:ahLst/>
            <a:cxnLst/>
            <a:rect l="l" t="t" r="r" b="b"/>
            <a:pathLst>
              <a:path w="0" h="87630">
                <a:moveTo>
                  <a:pt x="0" y="8763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/>
          <p:nvPr/>
        </p:nvSpPr>
        <p:spPr>
          <a:xfrm>
            <a:off x="2828289" y="3550538"/>
            <a:ext cx="1147445" cy="0"/>
          </a:xfrm>
          <a:custGeom>
            <a:avLst/>
            <a:gdLst/>
            <a:ahLst/>
            <a:cxnLst/>
            <a:rect l="l" t="t" r="r" b="b"/>
            <a:pathLst>
              <a:path w="1147445" h="0">
                <a:moveTo>
                  <a:pt x="0" y="0"/>
                </a:moveTo>
                <a:lnTo>
                  <a:pt x="114744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3058795" y="3013963"/>
            <a:ext cx="0" cy="539750"/>
          </a:xfrm>
          <a:custGeom>
            <a:avLst/>
            <a:gdLst/>
            <a:ahLst/>
            <a:cxnLst/>
            <a:rect l="l" t="t" r="r" b="b"/>
            <a:pathLst>
              <a:path w="0" h="539750">
                <a:moveTo>
                  <a:pt x="0" y="53975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/>
          <p:nvPr/>
        </p:nvSpPr>
        <p:spPr>
          <a:xfrm>
            <a:off x="4401184" y="3090163"/>
            <a:ext cx="635" cy="790575"/>
          </a:xfrm>
          <a:custGeom>
            <a:avLst/>
            <a:gdLst/>
            <a:ahLst/>
            <a:cxnLst/>
            <a:rect l="l" t="t" r="r" b="b"/>
            <a:pathLst>
              <a:path w="635" h="790575">
                <a:moveTo>
                  <a:pt x="0" y="0"/>
                </a:moveTo>
                <a:lnTo>
                  <a:pt x="635" y="79057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3956050" y="3052063"/>
            <a:ext cx="0" cy="501650"/>
          </a:xfrm>
          <a:custGeom>
            <a:avLst/>
            <a:gdLst/>
            <a:ahLst/>
            <a:cxnLst/>
            <a:rect l="l" t="t" r="r" b="b"/>
            <a:pathLst>
              <a:path w="0" h="501650">
                <a:moveTo>
                  <a:pt x="0" y="50165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/>
          <p:nvPr/>
        </p:nvSpPr>
        <p:spPr>
          <a:xfrm>
            <a:off x="3942079" y="3039998"/>
            <a:ext cx="107950" cy="1270"/>
          </a:xfrm>
          <a:custGeom>
            <a:avLst/>
            <a:gdLst/>
            <a:ahLst/>
            <a:cxnLst/>
            <a:rect l="l" t="t" r="r" b="b"/>
            <a:pathLst>
              <a:path w="107950" h="1269">
                <a:moveTo>
                  <a:pt x="-12700" y="634"/>
                </a:moveTo>
                <a:lnTo>
                  <a:pt x="120650" y="634"/>
                </a:lnTo>
              </a:path>
            </a:pathLst>
          </a:custGeom>
          <a:ln w="2666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/>
          <p:nvPr/>
        </p:nvSpPr>
        <p:spPr>
          <a:xfrm>
            <a:off x="4274184" y="2965703"/>
            <a:ext cx="284480" cy="635"/>
          </a:xfrm>
          <a:custGeom>
            <a:avLst/>
            <a:gdLst/>
            <a:ahLst/>
            <a:cxnLst/>
            <a:rect l="l" t="t" r="r" b="b"/>
            <a:pathLst>
              <a:path w="284479" h="635">
                <a:moveTo>
                  <a:pt x="0" y="0"/>
                </a:moveTo>
                <a:lnTo>
                  <a:pt x="284479" y="634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/>
          <p:nvPr/>
        </p:nvSpPr>
        <p:spPr>
          <a:xfrm>
            <a:off x="4401184" y="3090163"/>
            <a:ext cx="142240" cy="0"/>
          </a:xfrm>
          <a:custGeom>
            <a:avLst/>
            <a:gdLst/>
            <a:ahLst/>
            <a:cxnLst/>
            <a:rect l="l" t="t" r="r" b="b"/>
            <a:pathLst>
              <a:path w="142239" h="0">
                <a:moveTo>
                  <a:pt x="0" y="0"/>
                </a:moveTo>
                <a:lnTo>
                  <a:pt x="14223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/>
          <p:nvPr/>
        </p:nvSpPr>
        <p:spPr>
          <a:xfrm>
            <a:off x="905255" y="1485899"/>
            <a:ext cx="562356" cy="384048"/>
          </a:xfrm>
          <a:prstGeom prst="rect">
            <a:avLst/>
          </a:prstGeom>
          <a:blipFill>
            <a:blip r:embed="rId2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4" name="object 114"/>
          <p:cNvSpPr/>
          <p:nvPr/>
        </p:nvSpPr>
        <p:spPr>
          <a:xfrm>
            <a:off x="1018032" y="1505711"/>
            <a:ext cx="358140" cy="362712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/>
          <p:nvPr/>
        </p:nvSpPr>
        <p:spPr>
          <a:xfrm>
            <a:off x="1102994" y="1230883"/>
            <a:ext cx="635" cy="304165"/>
          </a:xfrm>
          <a:custGeom>
            <a:avLst/>
            <a:gdLst/>
            <a:ahLst/>
            <a:cxnLst/>
            <a:rect l="l" t="t" r="r" b="b"/>
            <a:pathLst>
              <a:path w="634" h="304165">
                <a:moveTo>
                  <a:pt x="635" y="0"/>
                </a:moveTo>
                <a:lnTo>
                  <a:pt x="0" y="304165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6" name="object 116"/>
          <p:cNvSpPr/>
          <p:nvPr/>
        </p:nvSpPr>
        <p:spPr>
          <a:xfrm>
            <a:off x="5300345" y="1988438"/>
            <a:ext cx="347345" cy="4445"/>
          </a:xfrm>
          <a:custGeom>
            <a:avLst/>
            <a:gdLst/>
            <a:ahLst/>
            <a:cxnLst/>
            <a:rect l="l" t="t" r="r" b="b"/>
            <a:pathLst>
              <a:path w="347345" h="4444">
                <a:moveTo>
                  <a:pt x="347344" y="4445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7" name="object 117"/>
          <p:cNvSpPr/>
          <p:nvPr/>
        </p:nvSpPr>
        <p:spPr>
          <a:xfrm>
            <a:off x="1327785" y="2728848"/>
            <a:ext cx="4333875" cy="1905"/>
          </a:xfrm>
          <a:custGeom>
            <a:avLst/>
            <a:gdLst/>
            <a:ahLst/>
            <a:cxnLst/>
            <a:rect l="l" t="t" r="r" b="b"/>
            <a:pathLst>
              <a:path w="4333875" h="1905">
                <a:moveTo>
                  <a:pt x="4333875" y="1904"/>
                </a:moveTo>
                <a:lnTo>
                  <a:pt x="0" y="0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8" name="object 118"/>
          <p:cNvSpPr/>
          <p:nvPr/>
        </p:nvSpPr>
        <p:spPr>
          <a:xfrm>
            <a:off x="4297045" y="2245613"/>
            <a:ext cx="194945" cy="0"/>
          </a:xfrm>
          <a:custGeom>
            <a:avLst/>
            <a:gdLst/>
            <a:ahLst/>
            <a:cxnLst/>
            <a:rect l="l" t="t" r="r" b="b"/>
            <a:pathLst>
              <a:path w="194945" h="0">
                <a:moveTo>
                  <a:pt x="194944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9" name="object 119"/>
          <p:cNvSpPr/>
          <p:nvPr/>
        </p:nvSpPr>
        <p:spPr>
          <a:xfrm>
            <a:off x="1200785" y="1390903"/>
            <a:ext cx="0" cy="153670"/>
          </a:xfrm>
          <a:custGeom>
            <a:avLst/>
            <a:gdLst/>
            <a:ahLst/>
            <a:cxnLst/>
            <a:rect l="l" t="t" r="r" b="b"/>
            <a:pathLst>
              <a:path w="0" h="153669">
                <a:moveTo>
                  <a:pt x="0" y="0"/>
                </a:moveTo>
                <a:lnTo>
                  <a:pt x="0" y="15367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0" name="object 120"/>
          <p:cNvSpPr/>
          <p:nvPr/>
        </p:nvSpPr>
        <p:spPr>
          <a:xfrm>
            <a:off x="4295140" y="2232278"/>
            <a:ext cx="0" cy="502284"/>
          </a:xfrm>
          <a:custGeom>
            <a:avLst/>
            <a:gdLst/>
            <a:ahLst/>
            <a:cxnLst/>
            <a:rect l="l" t="t" r="r" b="b"/>
            <a:pathLst>
              <a:path w="0" h="502285">
                <a:moveTo>
                  <a:pt x="0" y="0"/>
                </a:moveTo>
                <a:lnTo>
                  <a:pt x="0" y="50228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1" name="object 121"/>
          <p:cNvSpPr/>
          <p:nvPr/>
        </p:nvSpPr>
        <p:spPr>
          <a:xfrm>
            <a:off x="3975734" y="2006853"/>
            <a:ext cx="0" cy="949960"/>
          </a:xfrm>
          <a:custGeom>
            <a:avLst/>
            <a:gdLst/>
            <a:ahLst/>
            <a:cxnLst/>
            <a:rect l="l" t="t" r="r" b="b"/>
            <a:pathLst>
              <a:path w="0" h="949960">
                <a:moveTo>
                  <a:pt x="0" y="0"/>
                </a:moveTo>
                <a:lnTo>
                  <a:pt x="0" y="949959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2" name="object 122"/>
          <p:cNvSpPr/>
          <p:nvPr/>
        </p:nvSpPr>
        <p:spPr>
          <a:xfrm>
            <a:off x="2294254" y="2034158"/>
            <a:ext cx="284480" cy="635"/>
          </a:xfrm>
          <a:custGeom>
            <a:avLst/>
            <a:gdLst/>
            <a:ahLst/>
            <a:cxnLst/>
            <a:rect l="l" t="t" r="r" b="b"/>
            <a:pathLst>
              <a:path w="284480" h="635">
                <a:moveTo>
                  <a:pt x="0" y="0"/>
                </a:moveTo>
                <a:lnTo>
                  <a:pt x="284480" y="634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3" name="object 123"/>
          <p:cNvSpPr/>
          <p:nvPr/>
        </p:nvSpPr>
        <p:spPr>
          <a:xfrm>
            <a:off x="2896235" y="2260853"/>
            <a:ext cx="635" cy="467995"/>
          </a:xfrm>
          <a:custGeom>
            <a:avLst/>
            <a:gdLst/>
            <a:ahLst/>
            <a:cxnLst/>
            <a:rect l="l" t="t" r="r" b="b"/>
            <a:pathLst>
              <a:path w="635" h="467994">
                <a:moveTo>
                  <a:pt x="0" y="0"/>
                </a:moveTo>
                <a:lnTo>
                  <a:pt x="634" y="46799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4" name="object 124"/>
          <p:cNvSpPr/>
          <p:nvPr/>
        </p:nvSpPr>
        <p:spPr>
          <a:xfrm>
            <a:off x="2881629" y="2260853"/>
            <a:ext cx="194945" cy="0"/>
          </a:xfrm>
          <a:custGeom>
            <a:avLst/>
            <a:gdLst/>
            <a:ahLst/>
            <a:cxnLst/>
            <a:rect l="l" t="t" r="r" b="b"/>
            <a:pathLst>
              <a:path w="194944" h="0">
                <a:moveTo>
                  <a:pt x="194944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5" name="object 125"/>
          <p:cNvSpPr/>
          <p:nvPr/>
        </p:nvSpPr>
        <p:spPr>
          <a:xfrm>
            <a:off x="1184910" y="1395983"/>
            <a:ext cx="4333875" cy="1905"/>
          </a:xfrm>
          <a:custGeom>
            <a:avLst/>
            <a:gdLst/>
            <a:ahLst/>
            <a:cxnLst/>
            <a:rect l="l" t="t" r="r" b="b"/>
            <a:pathLst>
              <a:path w="4333875" h="1905">
                <a:moveTo>
                  <a:pt x="4333875" y="1904"/>
                </a:moveTo>
                <a:lnTo>
                  <a:pt x="0" y="0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6" name="object 126"/>
          <p:cNvSpPr/>
          <p:nvPr/>
        </p:nvSpPr>
        <p:spPr>
          <a:xfrm>
            <a:off x="1083944" y="1229613"/>
            <a:ext cx="5784215" cy="1270"/>
          </a:xfrm>
          <a:custGeom>
            <a:avLst/>
            <a:gdLst/>
            <a:ahLst/>
            <a:cxnLst/>
            <a:rect l="l" t="t" r="r" b="b"/>
            <a:pathLst>
              <a:path w="5784215" h="1269">
                <a:moveTo>
                  <a:pt x="5784214" y="0"/>
                </a:moveTo>
                <a:lnTo>
                  <a:pt x="0" y="127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7" name="object 127"/>
          <p:cNvSpPr/>
          <p:nvPr/>
        </p:nvSpPr>
        <p:spPr>
          <a:xfrm>
            <a:off x="1165542" y="1833879"/>
            <a:ext cx="0" cy="179705"/>
          </a:xfrm>
          <a:custGeom>
            <a:avLst/>
            <a:gdLst/>
            <a:ahLst/>
            <a:cxnLst/>
            <a:rect l="l" t="t" r="r" b="b"/>
            <a:pathLst>
              <a:path w="0" h="179705">
                <a:moveTo>
                  <a:pt x="0" y="179704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8" name="object 128"/>
          <p:cNvSpPr/>
          <p:nvPr/>
        </p:nvSpPr>
        <p:spPr>
          <a:xfrm>
            <a:off x="3895725" y="2006853"/>
            <a:ext cx="222885" cy="0"/>
          </a:xfrm>
          <a:custGeom>
            <a:avLst/>
            <a:gdLst/>
            <a:ahLst/>
            <a:cxnLst/>
            <a:rect l="l" t="t" r="r" b="b"/>
            <a:pathLst>
              <a:path w="222885" h="0">
                <a:moveTo>
                  <a:pt x="0" y="0"/>
                </a:moveTo>
                <a:lnTo>
                  <a:pt x="22288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9" name="object 129"/>
          <p:cNvSpPr/>
          <p:nvPr/>
        </p:nvSpPr>
        <p:spPr>
          <a:xfrm>
            <a:off x="2360929" y="2486913"/>
            <a:ext cx="284480" cy="635"/>
          </a:xfrm>
          <a:custGeom>
            <a:avLst/>
            <a:gdLst/>
            <a:ahLst/>
            <a:cxnLst/>
            <a:rect l="l" t="t" r="r" b="b"/>
            <a:pathLst>
              <a:path w="284480" h="635">
                <a:moveTo>
                  <a:pt x="0" y="0"/>
                </a:moveTo>
                <a:lnTo>
                  <a:pt x="284480" y="63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0" name="object 130"/>
          <p:cNvSpPr/>
          <p:nvPr/>
        </p:nvSpPr>
        <p:spPr>
          <a:xfrm>
            <a:off x="5286375" y="2467863"/>
            <a:ext cx="284480" cy="635"/>
          </a:xfrm>
          <a:custGeom>
            <a:avLst/>
            <a:gdLst/>
            <a:ahLst/>
            <a:cxnLst/>
            <a:rect l="l" t="t" r="r" b="b"/>
            <a:pathLst>
              <a:path w="284479" h="635">
                <a:moveTo>
                  <a:pt x="0" y="0"/>
                </a:moveTo>
                <a:lnTo>
                  <a:pt x="284479" y="63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1" name="object 131"/>
          <p:cNvSpPr/>
          <p:nvPr/>
        </p:nvSpPr>
        <p:spPr>
          <a:xfrm>
            <a:off x="3058795" y="2034793"/>
            <a:ext cx="5080" cy="723900"/>
          </a:xfrm>
          <a:custGeom>
            <a:avLst/>
            <a:gdLst/>
            <a:ahLst/>
            <a:cxnLst/>
            <a:rect l="l" t="t" r="r" b="b"/>
            <a:pathLst>
              <a:path w="5080" h="723900">
                <a:moveTo>
                  <a:pt x="5080" y="72390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2" name="object 132"/>
          <p:cNvSpPr/>
          <p:nvPr/>
        </p:nvSpPr>
        <p:spPr>
          <a:xfrm>
            <a:off x="3054350" y="2034158"/>
            <a:ext cx="74930" cy="1270"/>
          </a:xfrm>
          <a:custGeom>
            <a:avLst/>
            <a:gdLst/>
            <a:ahLst/>
            <a:cxnLst/>
            <a:rect l="l" t="t" r="r" b="b"/>
            <a:pathLst>
              <a:path w="74930" h="1269">
                <a:moveTo>
                  <a:pt x="0" y="0"/>
                </a:moveTo>
                <a:lnTo>
                  <a:pt x="74930" y="127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3" name="object 133"/>
          <p:cNvSpPr/>
          <p:nvPr/>
        </p:nvSpPr>
        <p:spPr>
          <a:xfrm>
            <a:off x="3962400" y="2936493"/>
            <a:ext cx="74930" cy="1270"/>
          </a:xfrm>
          <a:custGeom>
            <a:avLst/>
            <a:gdLst/>
            <a:ahLst/>
            <a:cxnLst/>
            <a:rect l="l" t="t" r="r" b="b"/>
            <a:pathLst>
              <a:path w="74929" h="1269">
                <a:moveTo>
                  <a:pt x="0" y="0"/>
                </a:moveTo>
                <a:lnTo>
                  <a:pt x="74929" y="127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4" name="object 134"/>
          <p:cNvSpPr/>
          <p:nvPr/>
        </p:nvSpPr>
        <p:spPr>
          <a:xfrm>
            <a:off x="4775834" y="3016503"/>
            <a:ext cx="179705" cy="0"/>
          </a:xfrm>
          <a:custGeom>
            <a:avLst/>
            <a:gdLst/>
            <a:ahLst/>
            <a:cxnLst/>
            <a:rect l="l" t="t" r="r" b="b"/>
            <a:pathLst>
              <a:path w="179704" h="0">
                <a:moveTo>
                  <a:pt x="0" y="0"/>
                </a:moveTo>
                <a:lnTo>
                  <a:pt x="17970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5" name="object 135"/>
          <p:cNvSpPr/>
          <p:nvPr/>
        </p:nvSpPr>
        <p:spPr>
          <a:xfrm>
            <a:off x="4946015" y="2619628"/>
            <a:ext cx="635" cy="403860"/>
          </a:xfrm>
          <a:custGeom>
            <a:avLst/>
            <a:gdLst/>
            <a:ahLst/>
            <a:cxnLst/>
            <a:rect l="l" t="t" r="r" b="b"/>
            <a:pathLst>
              <a:path w="635" h="403860">
                <a:moveTo>
                  <a:pt x="635" y="403859"/>
                </a:moveTo>
                <a:lnTo>
                  <a:pt x="0" y="0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6" name="object 136"/>
          <p:cNvSpPr/>
          <p:nvPr/>
        </p:nvSpPr>
        <p:spPr>
          <a:xfrm>
            <a:off x="4199254" y="2629153"/>
            <a:ext cx="756285" cy="0"/>
          </a:xfrm>
          <a:custGeom>
            <a:avLst/>
            <a:gdLst/>
            <a:ahLst/>
            <a:cxnLst/>
            <a:rect l="l" t="t" r="r" b="b"/>
            <a:pathLst>
              <a:path w="756285" h="0">
                <a:moveTo>
                  <a:pt x="0" y="0"/>
                </a:moveTo>
                <a:lnTo>
                  <a:pt x="75628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7" name="object 137"/>
          <p:cNvSpPr/>
          <p:nvPr/>
        </p:nvSpPr>
        <p:spPr>
          <a:xfrm>
            <a:off x="4208779" y="2024633"/>
            <a:ext cx="635" cy="612140"/>
          </a:xfrm>
          <a:custGeom>
            <a:avLst/>
            <a:gdLst/>
            <a:ahLst/>
            <a:cxnLst/>
            <a:rect l="l" t="t" r="r" b="b"/>
            <a:pathLst>
              <a:path w="635" h="612139">
                <a:moveTo>
                  <a:pt x="635" y="61214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8" name="object 138"/>
          <p:cNvSpPr/>
          <p:nvPr/>
        </p:nvSpPr>
        <p:spPr>
          <a:xfrm>
            <a:off x="4199890" y="2024633"/>
            <a:ext cx="358775" cy="635"/>
          </a:xfrm>
          <a:custGeom>
            <a:avLst/>
            <a:gdLst/>
            <a:ahLst/>
            <a:cxnLst/>
            <a:rect l="l" t="t" r="r" b="b"/>
            <a:pathLst>
              <a:path w="358775" h="635">
                <a:moveTo>
                  <a:pt x="0" y="0"/>
                </a:moveTo>
                <a:lnTo>
                  <a:pt x="358775" y="63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9" name="object 139"/>
          <p:cNvSpPr/>
          <p:nvPr/>
        </p:nvSpPr>
        <p:spPr>
          <a:xfrm>
            <a:off x="6663372" y="2372931"/>
            <a:ext cx="81280" cy="81280"/>
          </a:xfrm>
          <a:prstGeom prst="rect">
            <a:avLst/>
          </a:prstGeom>
          <a:blipFill>
            <a:blip r:embed="rId3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0" name="object 140"/>
          <p:cNvSpPr/>
          <p:nvPr/>
        </p:nvSpPr>
        <p:spPr>
          <a:xfrm>
            <a:off x="3889057" y="2482151"/>
            <a:ext cx="81279" cy="81279"/>
          </a:xfrm>
          <a:prstGeom prst="rect">
            <a:avLst/>
          </a:prstGeom>
          <a:blipFill>
            <a:blip r:embed="rId3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1" name="object 141"/>
          <p:cNvSpPr/>
          <p:nvPr/>
        </p:nvSpPr>
        <p:spPr>
          <a:xfrm>
            <a:off x="1415414" y="2297048"/>
            <a:ext cx="62865" cy="635"/>
          </a:xfrm>
          <a:custGeom>
            <a:avLst/>
            <a:gdLst/>
            <a:ahLst/>
            <a:cxnLst/>
            <a:rect l="l" t="t" r="r" b="b"/>
            <a:pathLst>
              <a:path w="62865" h="635">
                <a:moveTo>
                  <a:pt x="-12699" y="317"/>
                </a:moveTo>
                <a:lnTo>
                  <a:pt x="75565" y="317"/>
                </a:lnTo>
              </a:path>
            </a:pathLst>
          </a:custGeom>
          <a:ln w="2603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2" name="object 142"/>
          <p:cNvSpPr/>
          <p:nvPr/>
        </p:nvSpPr>
        <p:spPr>
          <a:xfrm>
            <a:off x="1424305" y="2283713"/>
            <a:ext cx="0" cy="445134"/>
          </a:xfrm>
          <a:custGeom>
            <a:avLst/>
            <a:gdLst/>
            <a:ahLst/>
            <a:cxnLst/>
            <a:rect l="l" t="t" r="r" b="b"/>
            <a:pathLst>
              <a:path w="0" h="445135">
                <a:moveTo>
                  <a:pt x="0" y="0"/>
                </a:moveTo>
                <a:lnTo>
                  <a:pt x="0" y="44513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3" name="object 143"/>
          <p:cNvSpPr/>
          <p:nvPr/>
        </p:nvSpPr>
        <p:spPr>
          <a:xfrm>
            <a:off x="5509895" y="1388363"/>
            <a:ext cx="8890" cy="1934845"/>
          </a:xfrm>
          <a:custGeom>
            <a:avLst/>
            <a:gdLst/>
            <a:ahLst/>
            <a:cxnLst/>
            <a:rect l="l" t="t" r="r" b="b"/>
            <a:pathLst>
              <a:path w="8889" h="1934845">
                <a:moveTo>
                  <a:pt x="8889" y="1934845"/>
                </a:moveTo>
                <a:lnTo>
                  <a:pt x="0" y="0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4" name="object 144"/>
          <p:cNvSpPr/>
          <p:nvPr/>
        </p:nvSpPr>
        <p:spPr>
          <a:xfrm>
            <a:off x="1163955" y="2013203"/>
            <a:ext cx="382905" cy="0"/>
          </a:xfrm>
          <a:custGeom>
            <a:avLst/>
            <a:gdLst/>
            <a:ahLst/>
            <a:cxnLst/>
            <a:rect l="l" t="t" r="r" b="b"/>
            <a:pathLst>
              <a:path w="382905" h="0">
                <a:moveTo>
                  <a:pt x="382904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5" name="object 145"/>
          <p:cNvSpPr/>
          <p:nvPr/>
        </p:nvSpPr>
        <p:spPr>
          <a:xfrm>
            <a:off x="2374582" y="3342576"/>
            <a:ext cx="81280" cy="8127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6" name="object 146"/>
          <p:cNvSpPr/>
          <p:nvPr/>
        </p:nvSpPr>
        <p:spPr>
          <a:xfrm>
            <a:off x="5480367" y="1950021"/>
            <a:ext cx="81280" cy="8127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7" name="object 147"/>
          <p:cNvSpPr/>
          <p:nvPr/>
        </p:nvSpPr>
        <p:spPr>
          <a:xfrm>
            <a:off x="4363402" y="3823271"/>
            <a:ext cx="81280" cy="8127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8" name="object 148"/>
          <p:cNvSpPr/>
          <p:nvPr/>
        </p:nvSpPr>
        <p:spPr>
          <a:xfrm>
            <a:off x="3010852" y="3496246"/>
            <a:ext cx="81280" cy="8127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9" name="object 149"/>
          <p:cNvSpPr/>
          <p:nvPr/>
        </p:nvSpPr>
        <p:spPr>
          <a:xfrm>
            <a:off x="2413317" y="1992566"/>
            <a:ext cx="81280" cy="8127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0" name="object 150"/>
          <p:cNvSpPr/>
          <p:nvPr/>
        </p:nvSpPr>
        <p:spPr>
          <a:xfrm>
            <a:off x="2369820" y="2445003"/>
            <a:ext cx="71755" cy="71755"/>
          </a:xfrm>
          <a:custGeom>
            <a:avLst/>
            <a:gdLst/>
            <a:ahLst/>
            <a:cxnLst/>
            <a:rect l="l" t="t" r="r" b="b"/>
            <a:pathLst>
              <a:path w="71755" h="71755">
                <a:moveTo>
                  <a:pt x="35941" y="0"/>
                </a:moveTo>
                <a:lnTo>
                  <a:pt x="21913" y="2829"/>
                </a:lnTo>
                <a:lnTo>
                  <a:pt x="10493" y="10541"/>
                </a:lnTo>
                <a:lnTo>
                  <a:pt x="2811" y="21967"/>
                </a:lnTo>
                <a:lnTo>
                  <a:pt x="0" y="35940"/>
                </a:lnTo>
                <a:lnTo>
                  <a:pt x="2811" y="49895"/>
                </a:lnTo>
                <a:lnTo>
                  <a:pt x="10493" y="61277"/>
                </a:lnTo>
                <a:lnTo>
                  <a:pt x="21913" y="68945"/>
                </a:lnTo>
                <a:lnTo>
                  <a:pt x="35941" y="71754"/>
                </a:lnTo>
                <a:lnTo>
                  <a:pt x="49895" y="68945"/>
                </a:lnTo>
                <a:lnTo>
                  <a:pt x="61277" y="61277"/>
                </a:lnTo>
                <a:lnTo>
                  <a:pt x="68945" y="49895"/>
                </a:lnTo>
                <a:lnTo>
                  <a:pt x="71755" y="35940"/>
                </a:lnTo>
                <a:lnTo>
                  <a:pt x="68945" y="21967"/>
                </a:lnTo>
                <a:lnTo>
                  <a:pt x="61277" y="10541"/>
                </a:lnTo>
                <a:lnTo>
                  <a:pt x="49895" y="2829"/>
                </a:lnTo>
                <a:lnTo>
                  <a:pt x="3594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1" name="object 151"/>
          <p:cNvSpPr/>
          <p:nvPr/>
        </p:nvSpPr>
        <p:spPr>
          <a:xfrm>
            <a:off x="2369820" y="2445003"/>
            <a:ext cx="71755" cy="71755"/>
          </a:xfrm>
          <a:custGeom>
            <a:avLst/>
            <a:gdLst/>
            <a:ahLst/>
            <a:cxnLst/>
            <a:rect l="l" t="t" r="r" b="b"/>
            <a:pathLst>
              <a:path w="71755" h="71755">
                <a:moveTo>
                  <a:pt x="0" y="35940"/>
                </a:moveTo>
                <a:lnTo>
                  <a:pt x="2811" y="21967"/>
                </a:lnTo>
                <a:lnTo>
                  <a:pt x="10493" y="10540"/>
                </a:lnTo>
                <a:lnTo>
                  <a:pt x="21913" y="2829"/>
                </a:lnTo>
                <a:lnTo>
                  <a:pt x="35941" y="0"/>
                </a:lnTo>
                <a:lnTo>
                  <a:pt x="49895" y="2829"/>
                </a:lnTo>
                <a:lnTo>
                  <a:pt x="61277" y="10541"/>
                </a:lnTo>
                <a:lnTo>
                  <a:pt x="68945" y="21967"/>
                </a:lnTo>
                <a:lnTo>
                  <a:pt x="71755" y="35940"/>
                </a:lnTo>
                <a:lnTo>
                  <a:pt x="68945" y="49895"/>
                </a:lnTo>
                <a:lnTo>
                  <a:pt x="61277" y="61277"/>
                </a:lnTo>
                <a:lnTo>
                  <a:pt x="49895" y="68945"/>
                </a:lnTo>
                <a:lnTo>
                  <a:pt x="35941" y="71754"/>
                </a:lnTo>
                <a:lnTo>
                  <a:pt x="21913" y="68945"/>
                </a:lnTo>
                <a:lnTo>
                  <a:pt x="10493" y="61277"/>
                </a:lnTo>
                <a:lnTo>
                  <a:pt x="2811" y="49895"/>
                </a:lnTo>
                <a:lnTo>
                  <a:pt x="0" y="3594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2" name="object 152"/>
          <p:cNvSpPr/>
          <p:nvPr/>
        </p:nvSpPr>
        <p:spPr>
          <a:xfrm>
            <a:off x="3941762" y="1964626"/>
            <a:ext cx="81279" cy="8127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3" name="object 153"/>
          <p:cNvSpPr/>
          <p:nvPr/>
        </p:nvSpPr>
        <p:spPr>
          <a:xfrm>
            <a:off x="5394959" y="2434843"/>
            <a:ext cx="86360" cy="71755"/>
          </a:xfrm>
          <a:custGeom>
            <a:avLst/>
            <a:gdLst/>
            <a:ahLst/>
            <a:cxnLst/>
            <a:rect l="l" t="t" r="r" b="b"/>
            <a:pathLst>
              <a:path w="86360" h="71755">
                <a:moveTo>
                  <a:pt x="43179" y="0"/>
                </a:moveTo>
                <a:lnTo>
                  <a:pt x="26360" y="2829"/>
                </a:lnTo>
                <a:lnTo>
                  <a:pt x="12636" y="10541"/>
                </a:lnTo>
                <a:lnTo>
                  <a:pt x="3389" y="21967"/>
                </a:lnTo>
                <a:lnTo>
                  <a:pt x="0" y="35941"/>
                </a:lnTo>
                <a:lnTo>
                  <a:pt x="3389" y="49895"/>
                </a:lnTo>
                <a:lnTo>
                  <a:pt x="12636" y="61277"/>
                </a:lnTo>
                <a:lnTo>
                  <a:pt x="26360" y="68945"/>
                </a:lnTo>
                <a:lnTo>
                  <a:pt x="43179" y="71755"/>
                </a:lnTo>
                <a:lnTo>
                  <a:pt x="59999" y="68945"/>
                </a:lnTo>
                <a:lnTo>
                  <a:pt x="73723" y="61277"/>
                </a:lnTo>
                <a:lnTo>
                  <a:pt x="82970" y="49895"/>
                </a:lnTo>
                <a:lnTo>
                  <a:pt x="86360" y="35941"/>
                </a:lnTo>
                <a:lnTo>
                  <a:pt x="82970" y="21967"/>
                </a:lnTo>
                <a:lnTo>
                  <a:pt x="73723" y="10541"/>
                </a:lnTo>
                <a:lnTo>
                  <a:pt x="59999" y="2829"/>
                </a:lnTo>
                <a:lnTo>
                  <a:pt x="4317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4" name="object 154"/>
          <p:cNvSpPr/>
          <p:nvPr/>
        </p:nvSpPr>
        <p:spPr>
          <a:xfrm>
            <a:off x="5394959" y="2434843"/>
            <a:ext cx="86360" cy="71755"/>
          </a:xfrm>
          <a:custGeom>
            <a:avLst/>
            <a:gdLst/>
            <a:ahLst/>
            <a:cxnLst/>
            <a:rect l="l" t="t" r="r" b="b"/>
            <a:pathLst>
              <a:path w="86360" h="71755">
                <a:moveTo>
                  <a:pt x="0" y="35941"/>
                </a:moveTo>
                <a:lnTo>
                  <a:pt x="3389" y="21967"/>
                </a:lnTo>
                <a:lnTo>
                  <a:pt x="12636" y="10541"/>
                </a:lnTo>
                <a:lnTo>
                  <a:pt x="26360" y="2829"/>
                </a:lnTo>
                <a:lnTo>
                  <a:pt x="43179" y="0"/>
                </a:lnTo>
                <a:lnTo>
                  <a:pt x="59999" y="2829"/>
                </a:lnTo>
                <a:lnTo>
                  <a:pt x="73723" y="10541"/>
                </a:lnTo>
                <a:lnTo>
                  <a:pt x="82970" y="21967"/>
                </a:lnTo>
                <a:lnTo>
                  <a:pt x="86360" y="35941"/>
                </a:lnTo>
                <a:lnTo>
                  <a:pt x="82970" y="49895"/>
                </a:lnTo>
                <a:lnTo>
                  <a:pt x="73723" y="61277"/>
                </a:lnTo>
                <a:lnTo>
                  <a:pt x="59999" y="68945"/>
                </a:lnTo>
                <a:lnTo>
                  <a:pt x="43179" y="71755"/>
                </a:lnTo>
                <a:lnTo>
                  <a:pt x="26360" y="68945"/>
                </a:lnTo>
                <a:lnTo>
                  <a:pt x="12636" y="61277"/>
                </a:lnTo>
                <a:lnTo>
                  <a:pt x="3389" y="49895"/>
                </a:lnTo>
                <a:lnTo>
                  <a:pt x="0" y="35941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5" name="object 155"/>
          <p:cNvSpPr/>
          <p:nvPr/>
        </p:nvSpPr>
        <p:spPr>
          <a:xfrm>
            <a:off x="4250372" y="2677096"/>
            <a:ext cx="95885" cy="81279"/>
          </a:xfrm>
          <a:prstGeom prst="rect">
            <a:avLst/>
          </a:prstGeom>
          <a:blipFill>
            <a:blip r:embed="rId3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6" name="object 156"/>
          <p:cNvSpPr/>
          <p:nvPr/>
        </p:nvSpPr>
        <p:spPr>
          <a:xfrm>
            <a:off x="2842577" y="2685986"/>
            <a:ext cx="95885" cy="81279"/>
          </a:xfrm>
          <a:prstGeom prst="rect">
            <a:avLst/>
          </a:prstGeom>
          <a:blipFill>
            <a:blip r:embed="rId3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7" name="object 157"/>
          <p:cNvSpPr/>
          <p:nvPr/>
        </p:nvSpPr>
        <p:spPr>
          <a:xfrm>
            <a:off x="1381442" y="2680906"/>
            <a:ext cx="95884" cy="81280"/>
          </a:xfrm>
          <a:prstGeom prst="rect">
            <a:avLst/>
          </a:prstGeom>
          <a:blipFill>
            <a:blip r:embed="rId3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8" name="object 158"/>
          <p:cNvSpPr/>
          <p:nvPr/>
        </p:nvSpPr>
        <p:spPr>
          <a:xfrm>
            <a:off x="6810692" y="1920811"/>
            <a:ext cx="81279" cy="8127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9" name="object 159"/>
          <p:cNvSpPr/>
          <p:nvPr/>
        </p:nvSpPr>
        <p:spPr>
          <a:xfrm>
            <a:off x="5298440" y="2434843"/>
            <a:ext cx="71755" cy="71755"/>
          </a:xfrm>
          <a:custGeom>
            <a:avLst/>
            <a:gdLst/>
            <a:ahLst/>
            <a:cxnLst/>
            <a:rect l="l" t="t" r="r" b="b"/>
            <a:pathLst>
              <a:path w="71754" h="71755">
                <a:moveTo>
                  <a:pt x="35940" y="0"/>
                </a:moveTo>
                <a:lnTo>
                  <a:pt x="21913" y="2829"/>
                </a:lnTo>
                <a:lnTo>
                  <a:pt x="10493" y="10541"/>
                </a:lnTo>
                <a:lnTo>
                  <a:pt x="2811" y="21967"/>
                </a:lnTo>
                <a:lnTo>
                  <a:pt x="0" y="35941"/>
                </a:lnTo>
                <a:lnTo>
                  <a:pt x="2811" y="49895"/>
                </a:lnTo>
                <a:lnTo>
                  <a:pt x="10493" y="61277"/>
                </a:lnTo>
                <a:lnTo>
                  <a:pt x="21913" y="68945"/>
                </a:lnTo>
                <a:lnTo>
                  <a:pt x="35940" y="71755"/>
                </a:lnTo>
                <a:lnTo>
                  <a:pt x="49895" y="68945"/>
                </a:lnTo>
                <a:lnTo>
                  <a:pt x="61277" y="61277"/>
                </a:lnTo>
                <a:lnTo>
                  <a:pt x="68945" y="49895"/>
                </a:lnTo>
                <a:lnTo>
                  <a:pt x="71755" y="35941"/>
                </a:lnTo>
                <a:lnTo>
                  <a:pt x="68945" y="21967"/>
                </a:lnTo>
                <a:lnTo>
                  <a:pt x="61277" y="10541"/>
                </a:lnTo>
                <a:lnTo>
                  <a:pt x="49895" y="2829"/>
                </a:lnTo>
                <a:lnTo>
                  <a:pt x="3594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0" name="object 160"/>
          <p:cNvSpPr/>
          <p:nvPr/>
        </p:nvSpPr>
        <p:spPr>
          <a:xfrm>
            <a:off x="5298440" y="2434843"/>
            <a:ext cx="71755" cy="71755"/>
          </a:xfrm>
          <a:custGeom>
            <a:avLst/>
            <a:gdLst/>
            <a:ahLst/>
            <a:cxnLst/>
            <a:rect l="l" t="t" r="r" b="b"/>
            <a:pathLst>
              <a:path w="71754" h="71755">
                <a:moveTo>
                  <a:pt x="0" y="35941"/>
                </a:moveTo>
                <a:lnTo>
                  <a:pt x="2811" y="21967"/>
                </a:lnTo>
                <a:lnTo>
                  <a:pt x="10493" y="10541"/>
                </a:lnTo>
                <a:lnTo>
                  <a:pt x="21913" y="2829"/>
                </a:lnTo>
                <a:lnTo>
                  <a:pt x="35940" y="0"/>
                </a:lnTo>
                <a:lnTo>
                  <a:pt x="49895" y="2829"/>
                </a:lnTo>
                <a:lnTo>
                  <a:pt x="61277" y="10541"/>
                </a:lnTo>
                <a:lnTo>
                  <a:pt x="68945" y="21967"/>
                </a:lnTo>
                <a:lnTo>
                  <a:pt x="71755" y="35941"/>
                </a:lnTo>
                <a:lnTo>
                  <a:pt x="68945" y="49895"/>
                </a:lnTo>
                <a:lnTo>
                  <a:pt x="61277" y="61277"/>
                </a:lnTo>
                <a:lnTo>
                  <a:pt x="49895" y="68945"/>
                </a:lnTo>
                <a:lnTo>
                  <a:pt x="35940" y="71755"/>
                </a:lnTo>
                <a:lnTo>
                  <a:pt x="21913" y="68945"/>
                </a:lnTo>
                <a:lnTo>
                  <a:pt x="10493" y="61277"/>
                </a:lnTo>
                <a:lnTo>
                  <a:pt x="2811" y="49895"/>
                </a:lnTo>
                <a:lnTo>
                  <a:pt x="0" y="35941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1" name="object 161"/>
          <p:cNvSpPr/>
          <p:nvPr/>
        </p:nvSpPr>
        <p:spPr>
          <a:xfrm>
            <a:off x="2298700" y="2449448"/>
            <a:ext cx="71755" cy="71755"/>
          </a:xfrm>
          <a:custGeom>
            <a:avLst/>
            <a:gdLst/>
            <a:ahLst/>
            <a:cxnLst/>
            <a:rect l="l" t="t" r="r" b="b"/>
            <a:pathLst>
              <a:path w="71755" h="71755">
                <a:moveTo>
                  <a:pt x="35941" y="0"/>
                </a:moveTo>
                <a:lnTo>
                  <a:pt x="21913" y="2829"/>
                </a:lnTo>
                <a:lnTo>
                  <a:pt x="10493" y="10541"/>
                </a:lnTo>
                <a:lnTo>
                  <a:pt x="2811" y="21967"/>
                </a:lnTo>
                <a:lnTo>
                  <a:pt x="0" y="35940"/>
                </a:lnTo>
                <a:lnTo>
                  <a:pt x="2811" y="49895"/>
                </a:lnTo>
                <a:lnTo>
                  <a:pt x="10493" y="61277"/>
                </a:lnTo>
                <a:lnTo>
                  <a:pt x="21913" y="68945"/>
                </a:lnTo>
                <a:lnTo>
                  <a:pt x="35941" y="71754"/>
                </a:lnTo>
                <a:lnTo>
                  <a:pt x="49895" y="68945"/>
                </a:lnTo>
                <a:lnTo>
                  <a:pt x="61277" y="61277"/>
                </a:lnTo>
                <a:lnTo>
                  <a:pt x="68945" y="49895"/>
                </a:lnTo>
                <a:lnTo>
                  <a:pt x="71755" y="35940"/>
                </a:lnTo>
                <a:lnTo>
                  <a:pt x="68945" y="21967"/>
                </a:lnTo>
                <a:lnTo>
                  <a:pt x="61277" y="10541"/>
                </a:lnTo>
                <a:lnTo>
                  <a:pt x="49895" y="2829"/>
                </a:lnTo>
                <a:lnTo>
                  <a:pt x="3594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2" name="object 162"/>
          <p:cNvSpPr/>
          <p:nvPr/>
        </p:nvSpPr>
        <p:spPr>
          <a:xfrm>
            <a:off x="2298700" y="2449448"/>
            <a:ext cx="71755" cy="71755"/>
          </a:xfrm>
          <a:custGeom>
            <a:avLst/>
            <a:gdLst/>
            <a:ahLst/>
            <a:cxnLst/>
            <a:rect l="l" t="t" r="r" b="b"/>
            <a:pathLst>
              <a:path w="71755" h="71755">
                <a:moveTo>
                  <a:pt x="0" y="35940"/>
                </a:moveTo>
                <a:lnTo>
                  <a:pt x="2811" y="21967"/>
                </a:lnTo>
                <a:lnTo>
                  <a:pt x="10493" y="10540"/>
                </a:lnTo>
                <a:lnTo>
                  <a:pt x="21913" y="2829"/>
                </a:lnTo>
                <a:lnTo>
                  <a:pt x="35941" y="0"/>
                </a:lnTo>
                <a:lnTo>
                  <a:pt x="49895" y="2829"/>
                </a:lnTo>
                <a:lnTo>
                  <a:pt x="61277" y="10541"/>
                </a:lnTo>
                <a:lnTo>
                  <a:pt x="68945" y="21967"/>
                </a:lnTo>
                <a:lnTo>
                  <a:pt x="71755" y="35940"/>
                </a:lnTo>
                <a:lnTo>
                  <a:pt x="68945" y="49895"/>
                </a:lnTo>
                <a:lnTo>
                  <a:pt x="61277" y="61277"/>
                </a:lnTo>
                <a:lnTo>
                  <a:pt x="49895" y="68945"/>
                </a:lnTo>
                <a:lnTo>
                  <a:pt x="35941" y="71754"/>
                </a:lnTo>
                <a:lnTo>
                  <a:pt x="21913" y="68945"/>
                </a:lnTo>
                <a:lnTo>
                  <a:pt x="10493" y="61277"/>
                </a:lnTo>
                <a:lnTo>
                  <a:pt x="2811" y="49895"/>
                </a:lnTo>
                <a:lnTo>
                  <a:pt x="0" y="3594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3" name="object 163"/>
          <p:cNvSpPr/>
          <p:nvPr/>
        </p:nvSpPr>
        <p:spPr>
          <a:xfrm>
            <a:off x="2282951" y="4155947"/>
            <a:ext cx="3203448" cy="222504"/>
          </a:xfrm>
          <a:prstGeom prst="rect">
            <a:avLst/>
          </a:prstGeom>
          <a:blipFill>
            <a:blip r:embed="rId3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4" name="object 164"/>
          <p:cNvSpPr txBox="1"/>
          <p:nvPr/>
        </p:nvSpPr>
        <p:spPr>
          <a:xfrm>
            <a:off x="1129080" y="4123571"/>
            <a:ext cx="5304790" cy="499237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591310">
              <a:lnSpc>
                <a:spcPct val="100000"/>
              </a:lnSpc>
              <a:spcBef>
                <a:spcPts val="130"/>
              </a:spcBef>
            </a:pPr>
            <a:r>
              <a:rPr dirty="0" sz="1450" spc="-25" b="1" i="1">
                <a:latin typeface="Cambria Math"/>
                <a:cs typeface="Cambria Math"/>
              </a:rPr>
              <a:t>Fig.15 </a:t>
            </a:r>
            <a:r>
              <a:rPr dirty="0" sz="1450" spc="-20" b="1" i="1">
                <a:latin typeface="Cambria Math"/>
                <a:cs typeface="Cambria Math"/>
              </a:rPr>
              <a:t>(0, 2, </a:t>
            </a:r>
            <a:r>
              <a:rPr dirty="0" sz="1450" spc="-15" b="1" i="1">
                <a:latin typeface="Cambria Math"/>
                <a:cs typeface="Cambria Math"/>
              </a:rPr>
              <a:t>6, 9, 7, 3 D</a:t>
            </a:r>
            <a:r>
              <a:rPr dirty="0" sz="1450" spc="-70" b="1" i="1">
                <a:latin typeface="Cambria Math"/>
                <a:cs typeface="Cambria Math"/>
              </a:rPr>
              <a:t> </a:t>
            </a:r>
            <a:r>
              <a:rPr dirty="0" sz="1450" spc="-25" b="1" i="1">
                <a:latin typeface="Cambria Math"/>
                <a:cs typeface="Cambria Math"/>
              </a:rPr>
              <a:t>counter</a:t>
            </a:r>
            <a:endParaRPr sz="145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35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</a:pPr>
            <a:r>
              <a:rPr dirty="0" sz="1400" spc="-5">
                <a:latin typeface="Calibri"/>
                <a:cs typeface="Calibri"/>
              </a:rPr>
              <a:t>HW</a:t>
            </a:r>
            <a:r>
              <a:rPr dirty="0" baseline="-12345" sz="1350" spc="-7">
                <a:latin typeface="Calibri"/>
                <a:cs typeface="Calibri"/>
              </a:rPr>
              <a:t>12</a:t>
            </a:r>
            <a:r>
              <a:rPr dirty="0" sz="1400" spc="-5">
                <a:latin typeface="Calibri"/>
                <a:cs typeface="Calibri"/>
              </a:rPr>
              <a:t>: </a:t>
            </a:r>
            <a:r>
              <a:rPr dirty="0" sz="1400">
                <a:latin typeface="Calibri"/>
                <a:cs typeface="Calibri"/>
              </a:rPr>
              <a:t>design a </a:t>
            </a:r>
            <a:r>
              <a:rPr dirty="0" sz="1400" spc="-10">
                <a:latin typeface="Calibri"/>
                <a:cs typeface="Calibri"/>
              </a:rPr>
              <a:t>(</a:t>
            </a:r>
            <a:r>
              <a:rPr dirty="0" sz="1450" spc="-10" b="1" i="1">
                <a:latin typeface="Cambria Math"/>
                <a:cs typeface="Cambria Math"/>
              </a:rPr>
              <a:t>JK</a:t>
            </a:r>
            <a:r>
              <a:rPr dirty="0" sz="1400" spc="-10">
                <a:latin typeface="Calibri"/>
                <a:cs typeface="Calibri"/>
              </a:rPr>
              <a:t>) </a:t>
            </a:r>
            <a:r>
              <a:rPr dirty="0" sz="1400" spc="-5">
                <a:latin typeface="Calibri"/>
                <a:cs typeface="Calibri"/>
              </a:rPr>
              <a:t>synchronous counter </a:t>
            </a:r>
            <a:r>
              <a:rPr dirty="0" sz="1400">
                <a:latin typeface="Calibri"/>
                <a:cs typeface="Calibri"/>
              </a:rPr>
              <a:t>that </a:t>
            </a:r>
            <a:r>
              <a:rPr dirty="0" sz="1400" spc="-5">
                <a:latin typeface="Calibri"/>
                <a:cs typeface="Calibri"/>
              </a:rPr>
              <a:t>has the counts (</a:t>
            </a:r>
            <a:r>
              <a:rPr dirty="0" sz="1450" spc="-5" b="1" i="1">
                <a:latin typeface="Cambria Math"/>
                <a:cs typeface="Cambria Math"/>
              </a:rPr>
              <a:t>0, </a:t>
            </a:r>
            <a:r>
              <a:rPr dirty="0" sz="1450" spc="-15" b="1" i="1">
                <a:latin typeface="Cambria Math"/>
                <a:cs typeface="Cambria Math"/>
              </a:rPr>
              <a:t>5, 4,</a:t>
            </a:r>
            <a:r>
              <a:rPr dirty="0" sz="1450" spc="114" b="1" i="1">
                <a:latin typeface="Cambria Math"/>
                <a:cs typeface="Cambria Math"/>
              </a:rPr>
              <a:t> </a:t>
            </a:r>
            <a:r>
              <a:rPr dirty="0" sz="1400" spc="-5">
                <a:latin typeface="Calibri"/>
                <a:cs typeface="Calibri"/>
              </a:rPr>
              <a:t>and</a:t>
            </a:r>
            <a:endParaRPr sz="1400">
              <a:latin typeface="Calibri"/>
              <a:cs typeface="Calibri"/>
            </a:endParaRPr>
          </a:p>
          <a:p>
            <a:pPr algn="just" marL="204470" indent="-191770">
              <a:lnSpc>
                <a:spcPct val="100000"/>
              </a:lnSpc>
              <a:spcBef>
                <a:spcPts val="830"/>
              </a:spcBef>
              <a:buSzPct val="103571"/>
              <a:buFont typeface="Cambria Math"/>
              <a:buAutoNum type="arabicParenR" startAt="7"/>
              <a:tabLst>
                <a:tab pos="205104" algn="l"/>
              </a:tabLst>
            </a:pPr>
            <a:r>
              <a:rPr dirty="0" sz="1400" spc="-5">
                <a:latin typeface="Calibri"/>
                <a:cs typeface="Calibri"/>
              </a:rPr>
              <a:t>with </a:t>
            </a:r>
            <a:r>
              <a:rPr dirty="0" sz="1400">
                <a:latin typeface="Calibri"/>
                <a:cs typeface="Calibri"/>
              </a:rPr>
              <a:t>positive </a:t>
            </a:r>
            <a:r>
              <a:rPr dirty="0" sz="1400" spc="-5">
                <a:latin typeface="Calibri"/>
                <a:cs typeface="Calibri"/>
              </a:rPr>
              <a:t>edge clock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pulse.</a:t>
            </a:r>
            <a:endParaRPr sz="1400">
              <a:latin typeface="Calibri"/>
              <a:cs typeface="Calibri"/>
            </a:endParaRPr>
          </a:p>
          <a:p>
            <a:pPr algn="just" marL="12700">
              <a:lnSpc>
                <a:spcPct val="100000"/>
              </a:lnSpc>
              <a:spcBef>
                <a:spcPts val="815"/>
              </a:spcBef>
            </a:pPr>
            <a:r>
              <a:rPr dirty="0" sz="1400" spc="-5">
                <a:latin typeface="Calibri"/>
                <a:cs typeface="Calibri"/>
              </a:rPr>
              <a:t>HW</a:t>
            </a:r>
            <a:r>
              <a:rPr dirty="0" baseline="-12345" sz="1350" spc="-7">
                <a:latin typeface="Calibri"/>
                <a:cs typeface="Calibri"/>
              </a:rPr>
              <a:t>13</a:t>
            </a:r>
            <a:r>
              <a:rPr dirty="0" sz="1400" spc="-5">
                <a:latin typeface="Calibri"/>
                <a:cs typeface="Calibri"/>
              </a:rPr>
              <a:t>:</a:t>
            </a:r>
            <a:r>
              <a:rPr dirty="0" sz="1400" spc="9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design</a:t>
            </a:r>
            <a:r>
              <a:rPr dirty="0" sz="1400" spc="10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(</a:t>
            </a:r>
            <a:r>
              <a:rPr dirty="0" sz="1450" spc="-10" b="1" i="1">
                <a:latin typeface="Cambria Math"/>
                <a:cs typeface="Cambria Math"/>
              </a:rPr>
              <a:t>T</a:t>
            </a:r>
            <a:r>
              <a:rPr dirty="0" sz="1400" spc="-10">
                <a:latin typeface="Calibri"/>
                <a:cs typeface="Calibri"/>
              </a:rPr>
              <a:t>)</a:t>
            </a:r>
            <a:r>
              <a:rPr dirty="0" sz="1400" spc="1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synchronous</a:t>
            </a:r>
            <a:r>
              <a:rPr dirty="0" sz="1400" spc="1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counter</a:t>
            </a:r>
            <a:r>
              <a:rPr dirty="0" sz="1400" spc="1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that</a:t>
            </a:r>
            <a:r>
              <a:rPr dirty="0" sz="1400" spc="1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has</a:t>
            </a:r>
            <a:r>
              <a:rPr dirty="0" sz="1400" spc="10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the</a:t>
            </a:r>
            <a:r>
              <a:rPr dirty="0" sz="1400" spc="1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counts</a:t>
            </a:r>
            <a:r>
              <a:rPr dirty="0" sz="1400" spc="95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(</a:t>
            </a:r>
            <a:r>
              <a:rPr dirty="0" sz="1450" spc="-15" b="1" i="1">
                <a:latin typeface="Cambria Math"/>
                <a:cs typeface="Cambria Math"/>
              </a:rPr>
              <a:t>5,</a:t>
            </a:r>
            <a:r>
              <a:rPr dirty="0" sz="1450" spc="70" b="1" i="1">
                <a:latin typeface="Cambria Math"/>
                <a:cs typeface="Cambria Math"/>
              </a:rPr>
              <a:t> </a:t>
            </a:r>
            <a:r>
              <a:rPr dirty="0" sz="1450" spc="-20" b="1" i="1">
                <a:latin typeface="Cambria Math"/>
                <a:cs typeface="Cambria Math"/>
              </a:rPr>
              <a:t>10,</a:t>
            </a:r>
            <a:r>
              <a:rPr dirty="0" sz="1450" spc="85" b="1" i="1">
                <a:latin typeface="Cambria Math"/>
                <a:cs typeface="Cambria Math"/>
              </a:rPr>
              <a:t> </a:t>
            </a:r>
            <a:r>
              <a:rPr dirty="0" sz="1450" spc="-25" b="1" i="1">
                <a:latin typeface="Cambria Math"/>
                <a:cs typeface="Cambria Math"/>
              </a:rPr>
              <a:t>12,</a:t>
            </a:r>
            <a:r>
              <a:rPr dirty="0" sz="1450" spc="80" b="1" i="1">
                <a:latin typeface="Cambria Math"/>
                <a:cs typeface="Cambria Math"/>
              </a:rPr>
              <a:t> </a:t>
            </a:r>
            <a:r>
              <a:rPr dirty="0" sz="1450" spc="-15" b="1" i="1">
                <a:latin typeface="Cambria Math"/>
                <a:cs typeface="Cambria Math"/>
              </a:rPr>
              <a:t>0,</a:t>
            </a:r>
            <a:endParaRPr sz="1450">
              <a:latin typeface="Cambria Math"/>
              <a:cs typeface="Cambria Math"/>
            </a:endParaRPr>
          </a:p>
          <a:p>
            <a:pPr algn="just" marL="12700">
              <a:lnSpc>
                <a:spcPct val="100000"/>
              </a:lnSpc>
              <a:spcBef>
                <a:spcPts val="830"/>
              </a:spcBef>
            </a:pPr>
            <a:r>
              <a:rPr dirty="0" sz="1450" spc="-15" b="1" i="1">
                <a:latin typeface="Cambria Math"/>
                <a:cs typeface="Cambria Math"/>
              </a:rPr>
              <a:t>1, </a:t>
            </a:r>
            <a:r>
              <a:rPr dirty="0" sz="1400" spc="-5">
                <a:latin typeface="Calibri"/>
                <a:cs typeface="Calibri"/>
              </a:rPr>
              <a:t>and</a:t>
            </a:r>
            <a:r>
              <a:rPr dirty="0" sz="1400" spc="-30">
                <a:latin typeface="Calibri"/>
                <a:cs typeface="Calibri"/>
              </a:rPr>
              <a:t> </a:t>
            </a:r>
            <a:r>
              <a:rPr dirty="0" sz="1450" spc="-10" b="1" i="1">
                <a:latin typeface="Cambria Math"/>
                <a:cs typeface="Cambria Math"/>
              </a:rPr>
              <a:t>6</a:t>
            </a:r>
            <a:r>
              <a:rPr dirty="0" sz="1400" spc="-10">
                <a:latin typeface="Calibri"/>
                <a:cs typeface="Calibri"/>
              </a:rPr>
              <a:t>).</a:t>
            </a:r>
            <a:endParaRPr sz="1400">
              <a:latin typeface="Calibri"/>
              <a:cs typeface="Calibri"/>
            </a:endParaRPr>
          </a:p>
          <a:p>
            <a:pPr lvl="1" marL="469265" indent="-228600">
              <a:lnSpc>
                <a:spcPct val="100000"/>
              </a:lnSpc>
              <a:spcBef>
                <a:spcPts val="860"/>
              </a:spcBef>
              <a:buFont typeface="Wingdings"/>
              <a:buChar char=""/>
              <a:tabLst>
                <a:tab pos="469900" algn="l"/>
              </a:tabLst>
            </a:pPr>
            <a:r>
              <a:rPr dirty="0" u="heavy" sz="1600" spc="-10" b="1" i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Shift </a:t>
            </a:r>
            <a:r>
              <a:rPr dirty="0" u="heavy" sz="1600" spc="-5" b="1" i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Register Counters</a:t>
            </a:r>
            <a:endParaRPr sz="1600">
              <a:latin typeface="Calibri"/>
              <a:cs typeface="Calibri"/>
            </a:endParaRPr>
          </a:p>
          <a:p>
            <a:pPr algn="just" marL="12700" marR="5715">
              <a:lnSpc>
                <a:spcPct val="152600"/>
              </a:lnSpc>
              <a:spcBef>
                <a:spcPts val="455"/>
              </a:spcBef>
            </a:pPr>
            <a:r>
              <a:rPr dirty="0" sz="1400">
                <a:latin typeface="Calibri"/>
                <a:cs typeface="Calibri"/>
              </a:rPr>
              <a:t>We </a:t>
            </a:r>
            <a:r>
              <a:rPr dirty="0" sz="1400" spc="-5">
                <a:latin typeface="Calibri"/>
                <a:cs typeface="Calibri"/>
              </a:rPr>
              <a:t>have seen that </a:t>
            </a:r>
            <a:r>
              <a:rPr dirty="0" sz="1400">
                <a:latin typeface="Calibri"/>
                <a:cs typeface="Calibri"/>
              </a:rPr>
              <a:t>both </a:t>
            </a:r>
            <a:r>
              <a:rPr dirty="0" sz="1400" spc="-5">
                <a:latin typeface="Calibri"/>
                <a:cs typeface="Calibri"/>
              </a:rPr>
              <a:t>counters and shift </a:t>
            </a:r>
            <a:r>
              <a:rPr dirty="0" sz="1400">
                <a:latin typeface="Calibri"/>
                <a:cs typeface="Calibri"/>
              </a:rPr>
              <a:t>registers are </a:t>
            </a:r>
            <a:r>
              <a:rPr dirty="0" sz="1400" spc="-5">
                <a:latin typeface="Calibri"/>
                <a:cs typeface="Calibri"/>
              </a:rPr>
              <a:t>some kinds of  cascade arrangement of flip-flops. </a:t>
            </a:r>
            <a:r>
              <a:rPr dirty="0" sz="1400">
                <a:latin typeface="Calibri"/>
                <a:cs typeface="Calibri"/>
              </a:rPr>
              <a:t>A </a:t>
            </a:r>
            <a:r>
              <a:rPr dirty="0" sz="1400" spc="-5">
                <a:latin typeface="Calibri"/>
                <a:cs typeface="Calibri"/>
              </a:rPr>
              <a:t>shift </a:t>
            </a:r>
            <a:r>
              <a:rPr dirty="0" sz="1400">
                <a:latin typeface="Calibri"/>
                <a:cs typeface="Calibri"/>
              </a:rPr>
              <a:t>register, </a:t>
            </a:r>
            <a:r>
              <a:rPr dirty="0" sz="1400" spc="-5">
                <a:latin typeface="Calibri"/>
                <a:cs typeface="Calibri"/>
              </a:rPr>
              <a:t>unlike </a:t>
            </a:r>
            <a:r>
              <a:rPr dirty="0" sz="1400">
                <a:latin typeface="Calibri"/>
                <a:cs typeface="Calibri"/>
              </a:rPr>
              <a:t>a </a:t>
            </a:r>
            <a:r>
              <a:rPr dirty="0" sz="1400" spc="-5">
                <a:latin typeface="Calibri"/>
                <a:cs typeface="Calibri"/>
              </a:rPr>
              <a:t>counter, has  no specified sequence of states. However, </a:t>
            </a:r>
            <a:r>
              <a:rPr dirty="0" sz="1400">
                <a:latin typeface="Calibri"/>
                <a:cs typeface="Calibri"/>
              </a:rPr>
              <a:t>if </a:t>
            </a:r>
            <a:r>
              <a:rPr dirty="0" sz="1400" spc="-5">
                <a:latin typeface="Calibri"/>
                <a:cs typeface="Calibri"/>
              </a:rPr>
              <a:t>the serial output of the shift  </a:t>
            </a:r>
            <a:r>
              <a:rPr dirty="0" sz="1400">
                <a:latin typeface="Calibri"/>
                <a:cs typeface="Calibri"/>
              </a:rPr>
              <a:t>register is </a:t>
            </a:r>
            <a:r>
              <a:rPr dirty="0" sz="1400" spc="-5">
                <a:latin typeface="Calibri"/>
                <a:cs typeface="Calibri"/>
              </a:rPr>
              <a:t>fed back </a:t>
            </a:r>
            <a:r>
              <a:rPr dirty="0" sz="1400">
                <a:latin typeface="Calibri"/>
                <a:cs typeface="Calibri"/>
              </a:rPr>
              <a:t>to </a:t>
            </a:r>
            <a:r>
              <a:rPr dirty="0" sz="1400" spc="-5">
                <a:latin typeface="Calibri"/>
                <a:cs typeface="Calibri"/>
              </a:rPr>
              <a:t>the serial input, </a:t>
            </a:r>
            <a:r>
              <a:rPr dirty="0" sz="1400">
                <a:latin typeface="Calibri"/>
                <a:cs typeface="Calibri"/>
              </a:rPr>
              <a:t>we </a:t>
            </a:r>
            <a:r>
              <a:rPr dirty="0" sz="1400" spc="-5">
                <a:latin typeface="Calibri"/>
                <a:cs typeface="Calibri"/>
              </a:rPr>
              <a:t>do </a:t>
            </a:r>
            <a:r>
              <a:rPr dirty="0" sz="1400">
                <a:latin typeface="Calibri"/>
                <a:cs typeface="Calibri"/>
              </a:rPr>
              <a:t>get a </a:t>
            </a:r>
            <a:r>
              <a:rPr dirty="0" sz="1400" spc="-5">
                <a:latin typeface="Calibri"/>
                <a:cs typeface="Calibri"/>
              </a:rPr>
              <a:t>circuit that </a:t>
            </a:r>
            <a:r>
              <a:rPr dirty="0" sz="1400">
                <a:latin typeface="Calibri"/>
                <a:cs typeface="Calibri"/>
              </a:rPr>
              <a:t>exhibits a  </a:t>
            </a:r>
            <a:r>
              <a:rPr dirty="0" sz="1400" spc="-5">
                <a:latin typeface="Calibri"/>
                <a:cs typeface="Calibri"/>
              </a:rPr>
              <a:t>specified sequence of states. The resulting circuits </a:t>
            </a:r>
            <a:r>
              <a:rPr dirty="0" sz="1400">
                <a:latin typeface="Calibri"/>
                <a:cs typeface="Calibri"/>
              </a:rPr>
              <a:t>are known as </a:t>
            </a:r>
            <a:r>
              <a:rPr dirty="0" sz="1400" spc="-5">
                <a:latin typeface="Calibri"/>
                <a:cs typeface="Calibri"/>
              </a:rPr>
              <a:t>shift  </a:t>
            </a:r>
            <a:r>
              <a:rPr dirty="0" sz="1400">
                <a:latin typeface="Calibri"/>
                <a:cs typeface="Calibri"/>
              </a:rPr>
              <a:t>register </a:t>
            </a:r>
            <a:r>
              <a:rPr dirty="0" sz="1400" spc="-5">
                <a:latin typeface="Calibri"/>
                <a:cs typeface="Calibri"/>
              </a:rPr>
              <a:t>counters. Depending upon the nature of the feedback, </a:t>
            </a:r>
            <a:r>
              <a:rPr dirty="0" sz="1400">
                <a:latin typeface="Calibri"/>
                <a:cs typeface="Calibri"/>
              </a:rPr>
              <a:t>we </a:t>
            </a:r>
            <a:r>
              <a:rPr dirty="0" sz="1400" spc="-5">
                <a:latin typeface="Calibri"/>
                <a:cs typeface="Calibri"/>
              </a:rPr>
              <a:t>have  </a:t>
            </a:r>
            <a:r>
              <a:rPr dirty="0" sz="1400">
                <a:latin typeface="Calibri"/>
                <a:cs typeface="Calibri"/>
              </a:rPr>
              <a:t>two </a:t>
            </a:r>
            <a:r>
              <a:rPr dirty="0" sz="1400" spc="-5">
                <a:latin typeface="Calibri"/>
                <a:cs typeface="Calibri"/>
              </a:rPr>
              <a:t>types of shift register counter, namely the </a:t>
            </a:r>
            <a:r>
              <a:rPr dirty="0" sz="1400">
                <a:latin typeface="Calibri"/>
                <a:cs typeface="Calibri"/>
              </a:rPr>
              <a:t>ring </a:t>
            </a:r>
            <a:r>
              <a:rPr dirty="0" sz="1400" spc="-5">
                <a:latin typeface="Calibri"/>
                <a:cs typeface="Calibri"/>
              </a:rPr>
              <a:t>counter and the shift  counter, </a:t>
            </a:r>
            <a:r>
              <a:rPr dirty="0" sz="1400">
                <a:latin typeface="Calibri"/>
                <a:cs typeface="Calibri"/>
              </a:rPr>
              <a:t>also </a:t>
            </a:r>
            <a:r>
              <a:rPr dirty="0" sz="1400" spc="-5">
                <a:latin typeface="Calibri"/>
                <a:cs typeface="Calibri"/>
              </a:rPr>
              <a:t>called </a:t>
            </a:r>
            <a:r>
              <a:rPr dirty="0" sz="1400" spc="-10">
                <a:latin typeface="Calibri"/>
                <a:cs typeface="Calibri"/>
              </a:rPr>
              <a:t>the </a:t>
            </a:r>
            <a:r>
              <a:rPr dirty="0" sz="1400" spc="-5">
                <a:latin typeface="Calibri"/>
                <a:cs typeface="Calibri"/>
              </a:rPr>
              <a:t>Johnson counter. These </a:t>
            </a:r>
            <a:r>
              <a:rPr dirty="0" sz="1400">
                <a:latin typeface="Calibri"/>
                <a:cs typeface="Calibri"/>
              </a:rPr>
              <a:t>are </a:t>
            </a:r>
            <a:r>
              <a:rPr dirty="0" sz="1400" spc="-5">
                <a:latin typeface="Calibri"/>
                <a:cs typeface="Calibri"/>
              </a:rPr>
              <a:t>briefly described </a:t>
            </a:r>
            <a:r>
              <a:rPr dirty="0" sz="1400">
                <a:latin typeface="Calibri"/>
                <a:cs typeface="Calibri"/>
              </a:rPr>
              <a:t>in  </a:t>
            </a:r>
            <a:r>
              <a:rPr dirty="0" sz="1400" spc="-5">
                <a:latin typeface="Calibri"/>
                <a:cs typeface="Calibri"/>
              </a:rPr>
              <a:t>the </a:t>
            </a:r>
            <a:r>
              <a:rPr dirty="0" sz="1400">
                <a:latin typeface="Calibri"/>
                <a:cs typeface="Calibri"/>
              </a:rPr>
              <a:t>following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paragraphs.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65" name="object 165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3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6" name="object 16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05"/>
              </a:lnSpc>
            </a:pPr>
            <a:r>
              <a:rPr dirty="0"/>
              <a:t>1</a:t>
            </a:r>
            <a:r>
              <a:rPr dirty="0"/>
              <a:t>8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43321" y="437488"/>
            <a:ext cx="1727835" cy="580390"/>
          </a:xfrm>
          <a:prstGeom prst="rect">
            <a:avLst/>
          </a:prstGeom>
        </p:spPr>
        <p:txBody>
          <a:bodyPr wrap="square" lIns="0" tIns="762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</a:t>
            </a:r>
            <a:endParaRPr sz="1400">
              <a:latin typeface="Lucida Calligraphy"/>
              <a:cs typeface="Lucida Calligraphy"/>
            </a:endParaRPr>
          </a:p>
          <a:p>
            <a:pPr marL="446405">
              <a:lnSpc>
                <a:spcPct val="100000"/>
              </a:lnSpc>
              <a:spcBef>
                <a:spcPts val="505"/>
              </a:spcBef>
            </a:pPr>
            <a:r>
              <a:rPr dirty="0" sz="1400" i="1">
                <a:latin typeface="Lucida Calligraphy"/>
                <a:cs typeface="Lucida Calligraphy"/>
              </a:rPr>
              <a:t>Y.</a:t>
            </a:r>
            <a:r>
              <a:rPr dirty="0" sz="1400" spc="-1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004316" y="527303"/>
            <a:ext cx="1514856" cy="52882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174800" y="454668"/>
            <a:ext cx="1175385" cy="582930"/>
          </a:xfrm>
          <a:prstGeom prst="rect">
            <a:avLst/>
          </a:prstGeom>
        </p:spPr>
        <p:txBody>
          <a:bodyPr wrap="square" lIns="0" tIns="7747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61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one:</a:t>
            </a:r>
            <a:endParaRPr sz="1400">
              <a:latin typeface="Lucida Calligraphy"/>
              <a:cs typeface="Lucida Calligraphy"/>
            </a:endParaRPr>
          </a:p>
          <a:p>
            <a:pPr algn="ctr">
              <a:lnSpc>
                <a:spcPct val="100000"/>
              </a:lnSpc>
              <a:spcBef>
                <a:spcPts val="515"/>
              </a:spcBef>
            </a:pPr>
            <a:r>
              <a:rPr dirty="0" sz="1400" spc="-5" i="1">
                <a:latin typeface="Lucida Calligraphy"/>
                <a:cs typeface="Lucida Calligraphy"/>
              </a:rPr>
              <a:t>Counters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29080" y="1301241"/>
            <a:ext cx="5306695" cy="69684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0665">
              <a:lnSpc>
                <a:spcPct val="100000"/>
              </a:lnSpc>
              <a:spcBef>
                <a:spcPts val="100"/>
              </a:spcBef>
            </a:pPr>
            <a:r>
              <a:rPr dirty="0" sz="1400" spc="-5" b="1" i="1">
                <a:latin typeface="Calibri"/>
                <a:cs typeface="Calibri"/>
              </a:rPr>
              <a:t>1- </a:t>
            </a:r>
            <a:r>
              <a:rPr dirty="0" sz="1400" b="1" i="1">
                <a:latin typeface="Calibri"/>
                <a:cs typeface="Calibri"/>
              </a:rPr>
              <a:t>Ring</a:t>
            </a:r>
            <a:r>
              <a:rPr dirty="0" sz="1400" spc="20" b="1" i="1">
                <a:latin typeface="Calibri"/>
                <a:cs typeface="Calibri"/>
              </a:rPr>
              <a:t> </a:t>
            </a:r>
            <a:r>
              <a:rPr dirty="0" sz="1400" spc="-5" b="1" i="1">
                <a:latin typeface="Calibri"/>
                <a:cs typeface="Calibri"/>
              </a:rPr>
              <a:t>Counter</a:t>
            </a:r>
            <a:endParaRPr sz="1400">
              <a:latin typeface="Calibri"/>
              <a:cs typeface="Calibri"/>
            </a:endParaRPr>
          </a:p>
          <a:p>
            <a:pPr marL="212090">
              <a:lnSpc>
                <a:spcPct val="100000"/>
              </a:lnSpc>
              <a:spcBef>
                <a:spcPts val="25"/>
              </a:spcBef>
            </a:pPr>
            <a:r>
              <a:rPr dirty="0" sz="1400">
                <a:latin typeface="Calibri"/>
                <a:cs typeface="Calibri"/>
              </a:rPr>
              <a:t>A ring </a:t>
            </a:r>
            <a:r>
              <a:rPr dirty="0" sz="1400" spc="-5">
                <a:latin typeface="Calibri"/>
                <a:cs typeface="Calibri"/>
              </a:rPr>
              <a:t>counter </a:t>
            </a:r>
            <a:r>
              <a:rPr dirty="0" sz="1400">
                <a:latin typeface="Calibri"/>
                <a:cs typeface="Calibri"/>
              </a:rPr>
              <a:t>is </a:t>
            </a:r>
            <a:r>
              <a:rPr dirty="0" sz="1400" spc="-5">
                <a:latin typeface="Calibri"/>
                <a:cs typeface="Calibri"/>
              </a:rPr>
              <a:t>obtained from </a:t>
            </a:r>
            <a:r>
              <a:rPr dirty="0" sz="1400">
                <a:latin typeface="Calibri"/>
                <a:cs typeface="Calibri"/>
              </a:rPr>
              <a:t>a </a:t>
            </a:r>
            <a:r>
              <a:rPr dirty="0" sz="1400" spc="-5">
                <a:latin typeface="Calibri"/>
                <a:cs typeface="Calibri"/>
              </a:rPr>
              <a:t>shift </a:t>
            </a:r>
            <a:r>
              <a:rPr dirty="0" sz="1400">
                <a:latin typeface="Calibri"/>
                <a:cs typeface="Calibri"/>
              </a:rPr>
              <a:t>register </a:t>
            </a:r>
            <a:r>
              <a:rPr dirty="0" sz="1400" spc="-5">
                <a:latin typeface="Calibri"/>
                <a:cs typeface="Calibri"/>
              </a:rPr>
              <a:t>by directly</a:t>
            </a:r>
            <a:r>
              <a:rPr dirty="0" sz="1400" spc="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feeding</a:t>
            </a:r>
            <a:endParaRPr sz="1400">
              <a:latin typeface="Calibri"/>
              <a:cs typeface="Calibri"/>
            </a:endParaRPr>
          </a:p>
          <a:p>
            <a:pPr algn="just" marL="12700" marR="5080">
              <a:lnSpc>
                <a:spcPct val="149800"/>
              </a:lnSpc>
              <a:spcBef>
                <a:spcPts val="55"/>
              </a:spcBef>
            </a:pPr>
            <a:r>
              <a:rPr dirty="0" sz="1400" spc="-5">
                <a:latin typeface="Calibri"/>
                <a:cs typeface="Calibri"/>
              </a:rPr>
              <a:t>back the true output of the output </a:t>
            </a:r>
            <a:r>
              <a:rPr dirty="0" sz="1400">
                <a:latin typeface="Calibri"/>
                <a:cs typeface="Calibri"/>
              </a:rPr>
              <a:t>flip-flop to </a:t>
            </a:r>
            <a:r>
              <a:rPr dirty="0" sz="1400" spc="-5">
                <a:latin typeface="Calibri"/>
                <a:cs typeface="Calibri"/>
              </a:rPr>
              <a:t>the data input </a:t>
            </a:r>
            <a:r>
              <a:rPr dirty="0" sz="1400">
                <a:latin typeface="Calibri"/>
                <a:cs typeface="Calibri"/>
              </a:rPr>
              <a:t>terminal </a:t>
            </a:r>
            <a:r>
              <a:rPr dirty="0" sz="1400" spc="-5">
                <a:latin typeface="Calibri"/>
                <a:cs typeface="Calibri"/>
              </a:rPr>
              <a:t>of  the input flip-flop. If </a:t>
            </a:r>
            <a:r>
              <a:rPr dirty="0" sz="1450" spc="-15" b="1" i="1">
                <a:latin typeface="Cambria Math"/>
                <a:cs typeface="Cambria Math"/>
              </a:rPr>
              <a:t>D </a:t>
            </a:r>
            <a:r>
              <a:rPr dirty="0" sz="1400" spc="-5">
                <a:latin typeface="Calibri"/>
                <a:cs typeface="Calibri"/>
              </a:rPr>
              <a:t>flip-flops are </a:t>
            </a:r>
            <a:r>
              <a:rPr dirty="0" sz="1400" spc="-10">
                <a:latin typeface="Calibri"/>
                <a:cs typeface="Calibri"/>
              </a:rPr>
              <a:t>being </a:t>
            </a:r>
            <a:r>
              <a:rPr dirty="0" sz="1400" spc="-5">
                <a:latin typeface="Calibri"/>
                <a:cs typeface="Calibri"/>
              </a:rPr>
              <a:t>used </a:t>
            </a:r>
            <a:r>
              <a:rPr dirty="0" sz="1400">
                <a:latin typeface="Calibri"/>
                <a:cs typeface="Calibri"/>
              </a:rPr>
              <a:t>to </a:t>
            </a:r>
            <a:r>
              <a:rPr dirty="0" sz="1400" spc="-5">
                <a:latin typeface="Calibri"/>
                <a:cs typeface="Calibri"/>
              </a:rPr>
              <a:t>construct the shift  </a:t>
            </a:r>
            <a:r>
              <a:rPr dirty="0" sz="1400">
                <a:latin typeface="Calibri"/>
                <a:cs typeface="Calibri"/>
              </a:rPr>
              <a:t>register, </a:t>
            </a:r>
            <a:r>
              <a:rPr dirty="0" sz="1400" spc="-5">
                <a:latin typeface="Calibri"/>
                <a:cs typeface="Calibri"/>
              </a:rPr>
              <a:t>the </a:t>
            </a:r>
            <a:r>
              <a:rPr dirty="0" sz="1400">
                <a:latin typeface="Calibri"/>
                <a:cs typeface="Calibri"/>
              </a:rPr>
              <a:t>ring </a:t>
            </a:r>
            <a:r>
              <a:rPr dirty="0" sz="1400" spc="-5">
                <a:latin typeface="Calibri"/>
                <a:cs typeface="Calibri"/>
              </a:rPr>
              <a:t>counter, </a:t>
            </a:r>
            <a:r>
              <a:rPr dirty="0" sz="1400">
                <a:latin typeface="Calibri"/>
                <a:cs typeface="Calibri"/>
              </a:rPr>
              <a:t>also called a </a:t>
            </a:r>
            <a:r>
              <a:rPr dirty="0" sz="1400" spc="-5">
                <a:latin typeface="Calibri"/>
                <a:cs typeface="Calibri"/>
              </a:rPr>
              <a:t>circulating </a:t>
            </a:r>
            <a:r>
              <a:rPr dirty="0" sz="1400">
                <a:latin typeface="Calibri"/>
                <a:cs typeface="Calibri"/>
              </a:rPr>
              <a:t>register, </a:t>
            </a:r>
            <a:r>
              <a:rPr dirty="0" sz="1400" spc="-5">
                <a:latin typeface="Calibri"/>
                <a:cs typeface="Calibri"/>
              </a:rPr>
              <a:t>can be  constructed by feeding back the </a:t>
            </a:r>
            <a:r>
              <a:rPr dirty="0" sz="1450" spc="-15" b="1" i="1">
                <a:latin typeface="Cambria Math"/>
                <a:cs typeface="Cambria Math"/>
              </a:rPr>
              <a:t>Q </a:t>
            </a:r>
            <a:r>
              <a:rPr dirty="0" sz="1400" spc="-5">
                <a:latin typeface="Calibri"/>
                <a:cs typeface="Calibri"/>
              </a:rPr>
              <a:t>output of the output flip-flop back </a:t>
            </a:r>
            <a:r>
              <a:rPr dirty="0" sz="1400">
                <a:latin typeface="Calibri"/>
                <a:cs typeface="Calibri"/>
              </a:rPr>
              <a:t>to  </a:t>
            </a:r>
            <a:r>
              <a:rPr dirty="0" sz="1400" spc="-5">
                <a:latin typeface="Calibri"/>
                <a:cs typeface="Calibri"/>
              </a:rPr>
              <a:t>the </a:t>
            </a:r>
            <a:r>
              <a:rPr dirty="0" sz="1400">
                <a:latin typeface="Calibri"/>
                <a:cs typeface="Calibri"/>
              </a:rPr>
              <a:t>D </a:t>
            </a:r>
            <a:r>
              <a:rPr dirty="0" sz="1400" spc="-5">
                <a:latin typeface="Calibri"/>
                <a:cs typeface="Calibri"/>
              </a:rPr>
              <a:t>input of the input flip-flop. If </a:t>
            </a:r>
            <a:r>
              <a:rPr dirty="0" sz="1450" spc="-20" b="1" i="1">
                <a:latin typeface="Cambria Math"/>
                <a:cs typeface="Cambria Math"/>
              </a:rPr>
              <a:t>JK </a:t>
            </a:r>
            <a:r>
              <a:rPr dirty="0" sz="1400" spc="-5">
                <a:latin typeface="Calibri"/>
                <a:cs typeface="Calibri"/>
              </a:rPr>
              <a:t>flip-flops </a:t>
            </a:r>
            <a:r>
              <a:rPr dirty="0" sz="1400">
                <a:latin typeface="Calibri"/>
                <a:cs typeface="Calibri"/>
              </a:rPr>
              <a:t>are </a:t>
            </a:r>
            <a:r>
              <a:rPr dirty="0" sz="1400" spc="-5">
                <a:latin typeface="Calibri"/>
                <a:cs typeface="Calibri"/>
              </a:rPr>
              <a:t>being used, </a:t>
            </a:r>
            <a:r>
              <a:rPr dirty="0" sz="1400" spc="-10">
                <a:latin typeface="Calibri"/>
                <a:cs typeface="Calibri"/>
              </a:rPr>
              <a:t>the </a:t>
            </a:r>
            <a:r>
              <a:rPr dirty="0" sz="1450" spc="-15" b="1" i="1">
                <a:latin typeface="Cambria Math"/>
                <a:cs typeface="Cambria Math"/>
              </a:rPr>
              <a:t>Q </a:t>
            </a:r>
            <a:r>
              <a:rPr dirty="0" sz="1400" spc="-5">
                <a:latin typeface="Calibri"/>
                <a:cs typeface="Calibri"/>
              </a:rPr>
              <a:t>and  </a:t>
            </a:r>
            <a:r>
              <a:rPr dirty="0" sz="1450" spc="-15" b="1" i="1">
                <a:latin typeface="Cambria Math"/>
                <a:cs typeface="Cambria Math"/>
              </a:rPr>
              <a:t>Q </a:t>
            </a:r>
            <a:r>
              <a:rPr dirty="0" sz="1400" spc="-5">
                <a:latin typeface="Calibri"/>
                <a:cs typeface="Calibri"/>
              </a:rPr>
              <a:t>outputs of the output </a:t>
            </a:r>
            <a:r>
              <a:rPr dirty="0" sz="1400">
                <a:latin typeface="Calibri"/>
                <a:cs typeface="Calibri"/>
              </a:rPr>
              <a:t>flip-flop are </a:t>
            </a:r>
            <a:r>
              <a:rPr dirty="0" sz="1400" spc="-5">
                <a:latin typeface="Calibri"/>
                <a:cs typeface="Calibri"/>
              </a:rPr>
              <a:t>respectively fed back </a:t>
            </a:r>
            <a:r>
              <a:rPr dirty="0" sz="1400">
                <a:latin typeface="Calibri"/>
                <a:cs typeface="Calibri"/>
              </a:rPr>
              <a:t>to </a:t>
            </a:r>
            <a:r>
              <a:rPr dirty="0" sz="1400" spc="-5">
                <a:latin typeface="Calibri"/>
                <a:cs typeface="Calibri"/>
              </a:rPr>
              <a:t>the </a:t>
            </a:r>
            <a:r>
              <a:rPr dirty="0" sz="1400">
                <a:latin typeface="Calibri"/>
                <a:cs typeface="Calibri"/>
              </a:rPr>
              <a:t>J </a:t>
            </a:r>
            <a:r>
              <a:rPr dirty="0" sz="1400" spc="5">
                <a:latin typeface="Calibri"/>
                <a:cs typeface="Calibri"/>
              </a:rPr>
              <a:t>and </a:t>
            </a:r>
            <a:r>
              <a:rPr dirty="0" sz="1400">
                <a:latin typeface="Calibri"/>
                <a:cs typeface="Calibri"/>
              </a:rPr>
              <a:t>K  </a:t>
            </a:r>
            <a:r>
              <a:rPr dirty="0" sz="1400" spc="-5">
                <a:latin typeface="Calibri"/>
                <a:cs typeface="Calibri"/>
              </a:rPr>
              <a:t>inputs of the </a:t>
            </a:r>
            <a:r>
              <a:rPr dirty="0" sz="1400">
                <a:latin typeface="Calibri"/>
                <a:cs typeface="Calibri"/>
              </a:rPr>
              <a:t>input </a:t>
            </a:r>
            <a:r>
              <a:rPr dirty="0" sz="1400" spc="-5">
                <a:latin typeface="Calibri"/>
                <a:cs typeface="Calibri"/>
              </a:rPr>
              <a:t>flip-flop. Figure 11.45 shows the </a:t>
            </a:r>
            <a:r>
              <a:rPr dirty="0" sz="1400">
                <a:latin typeface="Calibri"/>
                <a:cs typeface="Calibri"/>
              </a:rPr>
              <a:t>logic </a:t>
            </a:r>
            <a:r>
              <a:rPr dirty="0" sz="1400" spc="-5">
                <a:latin typeface="Calibri"/>
                <a:cs typeface="Calibri"/>
              </a:rPr>
              <a:t>diagram of </a:t>
            </a:r>
            <a:r>
              <a:rPr dirty="0" sz="1400">
                <a:latin typeface="Calibri"/>
                <a:cs typeface="Calibri"/>
              </a:rPr>
              <a:t>a  </a:t>
            </a:r>
            <a:r>
              <a:rPr dirty="0" sz="1400" spc="-5">
                <a:latin typeface="Calibri"/>
                <a:cs typeface="Calibri"/>
              </a:rPr>
              <a:t>four-bit ring counter. Let us assume that flip-flop </a:t>
            </a:r>
            <a:r>
              <a:rPr dirty="0" sz="1450" spc="-20" b="1" i="1">
                <a:latin typeface="Cambria Math"/>
                <a:cs typeface="Cambria Math"/>
              </a:rPr>
              <a:t>FF0 </a:t>
            </a:r>
            <a:r>
              <a:rPr dirty="0" sz="1400" spc="-10">
                <a:latin typeface="Calibri"/>
                <a:cs typeface="Calibri"/>
              </a:rPr>
              <a:t>is </a:t>
            </a:r>
            <a:r>
              <a:rPr dirty="0" sz="1400" spc="-5">
                <a:latin typeface="Calibri"/>
                <a:cs typeface="Calibri"/>
              </a:rPr>
              <a:t>initially set </a:t>
            </a:r>
            <a:r>
              <a:rPr dirty="0" sz="1400" spc="-10">
                <a:latin typeface="Calibri"/>
                <a:cs typeface="Calibri"/>
              </a:rPr>
              <a:t>to  </a:t>
            </a:r>
            <a:r>
              <a:rPr dirty="0" sz="1400" spc="-5">
                <a:latin typeface="Calibri"/>
                <a:cs typeface="Calibri"/>
              </a:rPr>
              <a:t>the </a:t>
            </a:r>
            <a:r>
              <a:rPr dirty="0" sz="1400">
                <a:latin typeface="Calibri"/>
                <a:cs typeface="Calibri"/>
              </a:rPr>
              <a:t>logic </a:t>
            </a:r>
            <a:r>
              <a:rPr dirty="0" sz="1450" spc="-15" b="1" i="1">
                <a:latin typeface="Cambria Math"/>
                <a:cs typeface="Cambria Math"/>
              </a:rPr>
              <a:t>‘1’ </a:t>
            </a:r>
            <a:r>
              <a:rPr dirty="0" sz="1400" spc="-5">
                <a:latin typeface="Calibri"/>
                <a:cs typeface="Calibri"/>
              </a:rPr>
              <a:t>state and </a:t>
            </a:r>
            <a:r>
              <a:rPr dirty="0" sz="1400">
                <a:latin typeface="Calibri"/>
                <a:cs typeface="Calibri"/>
              </a:rPr>
              <a:t>all </a:t>
            </a:r>
            <a:r>
              <a:rPr dirty="0" sz="1400" spc="-5">
                <a:latin typeface="Calibri"/>
                <a:cs typeface="Calibri"/>
              </a:rPr>
              <a:t>other flip-flops </a:t>
            </a:r>
            <a:r>
              <a:rPr dirty="0" sz="1400">
                <a:latin typeface="Calibri"/>
                <a:cs typeface="Calibri"/>
              </a:rPr>
              <a:t>are reset to </a:t>
            </a:r>
            <a:r>
              <a:rPr dirty="0" sz="1400" spc="-5">
                <a:latin typeface="Calibri"/>
                <a:cs typeface="Calibri"/>
              </a:rPr>
              <a:t>the </a:t>
            </a:r>
            <a:r>
              <a:rPr dirty="0" sz="1400">
                <a:latin typeface="Calibri"/>
                <a:cs typeface="Calibri"/>
              </a:rPr>
              <a:t>logic </a:t>
            </a:r>
            <a:r>
              <a:rPr dirty="0" sz="1450" spc="-15" b="1" i="1">
                <a:latin typeface="Cambria Math"/>
                <a:cs typeface="Cambria Math"/>
              </a:rPr>
              <a:t>‘0’ </a:t>
            </a:r>
            <a:r>
              <a:rPr dirty="0" sz="1400" spc="-10">
                <a:latin typeface="Calibri"/>
                <a:cs typeface="Calibri"/>
              </a:rPr>
              <a:t>state.  </a:t>
            </a:r>
            <a:r>
              <a:rPr dirty="0" sz="1400" spc="-5">
                <a:latin typeface="Calibri"/>
                <a:cs typeface="Calibri"/>
              </a:rPr>
              <a:t>The counter output </a:t>
            </a:r>
            <a:r>
              <a:rPr dirty="0" sz="1400">
                <a:latin typeface="Calibri"/>
                <a:cs typeface="Calibri"/>
              </a:rPr>
              <a:t>is therefore </a:t>
            </a:r>
            <a:r>
              <a:rPr dirty="0" sz="1450" spc="-20" b="1" i="1">
                <a:latin typeface="Cambria Math"/>
                <a:cs typeface="Cambria Math"/>
              </a:rPr>
              <a:t>1000</a:t>
            </a:r>
            <a:r>
              <a:rPr dirty="0" sz="1400" spc="-20">
                <a:latin typeface="Calibri"/>
                <a:cs typeface="Calibri"/>
              </a:rPr>
              <a:t>. </a:t>
            </a:r>
            <a:r>
              <a:rPr dirty="0" sz="1400" spc="-5">
                <a:latin typeface="Calibri"/>
                <a:cs typeface="Calibri"/>
              </a:rPr>
              <a:t>With the </a:t>
            </a:r>
            <a:r>
              <a:rPr dirty="0" sz="1400">
                <a:latin typeface="Calibri"/>
                <a:cs typeface="Calibri"/>
              </a:rPr>
              <a:t>first </a:t>
            </a:r>
            <a:r>
              <a:rPr dirty="0" sz="1400" spc="-5">
                <a:latin typeface="Calibri"/>
                <a:cs typeface="Calibri"/>
              </a:rPr>
              <a:t>clock pulse, this </a:t>
            </a:r>
            <a:r>
              <a:rPr dirty="0" sz="1450" spc="-15" b="1" i="1">
                <a:latin typeface="Cambria Math"/>
                <a:cs typeface="Cambria Math"/>
              </a:rPr>
              <a:t>‘1’  </a:t>
            </a:r>
            <a:r>
              <a:rPr dirty="0" sz="1400">
                <a:latin typeface="Calibri"/>
                <a:cs typeface="Calibri"/>
              </a:rPr>
              <a:t>gets </a:t>
            </a:r>
            <a:r>
              <a:rPr dirty="0" sz="1400" spc="-5">
                <a:latin typeface="Calibri"/>
                <a:cs typeface="Calibri"/>
              </a:rPr>
              <a:t>shifted </a:t>
            </a:r>
            <a:r>
              <a:rPr dirty="0" sz="1400">
                <a:latin typeface="Calibri"/>
                <a:cs typeface="Calibri"/>
              </a:rPr>
              <a:t>to </a:t>
            </a:r>
            <a:r>
              <a:rPr dirty="0" sz="1400" spc="-5">
                <a:latin typeface="Calibri"/>
                <a:cs typeface="Calibri"/>
              </a:rPr>
              <a:t>the second flip-flop output and the counter output  becomes </a:t>
            </a:r>
            <a:r>
              <a:rPr dirty="0" sz="1450" spc="-20" b="1" i="1">
                <a:latin typeface="Cambria Math"/>
                <a:cs typeface="Cambria Math"/>
              </a:rPr>
              <a:t>0100</a:t>
            </a:r>
            <a:r>
              <a:rPr dirty="0" sz="1400" spc="-20">
                <a:latin typeface="Calibri"/>
                <a:cs typeface="Calibri"/>
              </a:rPr>
              <a:t>. </a:t>
            </a:r>
            <a:r>
              <a:rPr dirty="0" sz="1400" spc="-5">
                <a:latin typeface="Calibri"/>
                <a:cs typeface="Calibri"/>
              </a:rPr>
              <a:t>Similarly, with the second and third clock </a:t>
            </a:r>
            <a:r>
              <a:rPr dirty="0" sz="1400">
                <a:latin typeface="Calibri"/>
                <a:cs typeface="Calibri"/>
              </a:rPr>
              <a:t>pulses, </a:t>
            </a:r>
            <a:r>
              <a:rPr dirty="0" sz="1400" spc="-5">
                <a:latin typeface="Calibri"/>
                <a:cs typeface="Calibri"/>
              </a:rPr>
              <a:t>the  counter output </a:t>
            </a:r>
            <a:r>
              <a:rPr dirty="0" sz="1400">
                <a:latin typeface="Calibri"/>
                <a:cs typeface="Calibri"/>
              </a:rPr>
              <a:t>will </a:t>
            </a:r>
            <a:r>
              <a:rPr dirty="0" sz="1400" spc="-5">
                <a:latin typeface="Calibri"/>
                <a:cs typeface="Calibri"/>
              </a:rPr>
              <a:t>become </a:t>
            </a:r>
            <a:r>
              <a:rPr dirty="0" sz="1450" spc="-25" b="1" i="1">
                <a:latin typeface="Cambria Math"/>
                <a:cs typeface="Cambria Math"/>
              </a:rPr>
              <a:t>0010 </a:t>
            </a:r>
            <a:r>
              <a:rPr dirty="0" sz="1400" spc="-5">
                <a:latin typeface="Calibri"/>
                <a:cs typeface="Calibri"/>
              </a:rPr>
              <a:t>and </a:t>
            </a:r>
            <a:r>
              <a:rPr dirty="0" sz="1450" spc="-20" b="1" i="1">
                <a:latin typeface="Cambria Math"/>
                <a:cs typeface="Cambria Math"/>
              </a:rPr>
              <a:t>0001</a:t>
            </a:r>
            <a:r>
              <a:rPr dirty="0" sz="1400" spc="-20">
                <a:latin typeface="Calibri"/>
                <a:cs typeface="Calibri"/>
              </a:rPr>
              <a:t>. </a:t>
            </a:r>
            <a:r>
              <a:rPr dirty="0" sz="1400">
                <a:latin typeface="Calibri"/>
                <a:cs typeface="Calibri"/>
              </a:rPr>
              <a:t>With </a:t>
            </a:r>
            <a:r>
              <a:rPr dirty="0" sz="1400" spc="-5">
                <a:latin typeface="Calibri"/>
                <a:cs typeface="Calibri"/>
              </a:rPr>
              <a:t>the fourth clock pulse,  the counter output </a:t>
            </a:r>
            <a:r>
              <a:rPr dirty="0" sz="1400">
                <a:latin typeface="Calibri"/>
                <a:cs typeface="Calibri"/>
              </a:rPr>
              <a:t>will </a:t>
            </a:r>
            <a:r>
              <a:rPr dirty="0" sz="1400" spc="-5">
                <a:latin typeface="Calibri"/>
                <a:cs typeface="Calibri"/>
              </a:rPr>
              <a:t>again become </a:t>
            </a:r>
            <a:r>
              <a:rPr dirty="0" sz="1450" spc="-20" b="1" i="1">
                <a:latin typeface="Cambria Math"/>
                <a:cs typeface="Cambria Math"/>
              </a:rPr>
              <a:t>1000</a:t>
            </a:r>
            <a:r>
              <a:rPr dirty="0" sz="1400" spc="-20">
                <a:latin typeface="Calibri"/>
                <a:cs typeface="Calibri"/>
              </a:rPr>
              <a:t>. </a:t>
            </a:r>
            <a:r>
              <a:rPr dirty="0" sz="1400" spc="-5">
                <a:latin typeface="Calibri"/>
                <a:cs typeface="Calibri"/>
              </a:rPr>
              <a:t>The count cycle repeats </a:t>
            </a:r>
            <a:r>
              <a:rPr dirty="0" sz="1400">
                <a:latin typeface="Calibri"/>
                <a:cs typeface="Calibri"/>
              </a:rPr>
              <a:t>in  </a:t>
            </a:r>
            <a:r>
              <a:rPr dirty="0" sz="1400" spc="-5">
                <a:latin typeface="Calibri"/>
                <a:cs typeface="Calibri"/>
              </a:rPr>
              <a:t>the subsequent clock pulses. Circulating </a:t>
            </a:r>
            <a:r>
              <a:rPr dirty="0" sz="1400">
                <a:latin typeface="Calibri"/>
                <a:cs typeface="Calibri"/>
              </a:rPr>
              <a:t>registers </a:t>
            </a:r>
            <a:r>
              <a:rPr dirty="0" sz="1400" spc="-5">
                <a:latin typeface="Calibri"/>
                <a:cs typeface="Calibri"/>
              </a:rPr>
              <a:t>of this type find wide  application </a:t>
            </a:r>
            <a:r>
              <a:rPr dirty="0" sz="1400">
                <a:latin typeface="Calibri"/>
                <a:cs typeface="Calibri"/>
              </a:rPr>
              <a:t>in </a:t>
            </a:r>
            <a:r>
              <a:rPr dirty="0" sz="1400" spc="-5">
                <a:latin typeface="Calibri"/>
                <a:cs typeface="Calibri"/>
              </a:rPr>
              <a:t>the control section of microprocessor-based systems  </a:t>
            </a:r>
            <a:r>
              <a:rPr dirty="0" sz="1400">
                <a:latin typeface="Calibri"/>
                <a:cs typeface="Calibri"/>
              </a:rPr>
              <a:t>where </a:t>
            </a:r>
            <a:r>
              <a:rPr dirty="0" sz="1400" spc="-5">
                <a:latin typeface="Calibri"/>
                <a:cs typeface="Calibri"/>
              </a:rPr>
              <a:t>one event should follow the other. The </a:t>
            </a:r>
            <a:r>
              <a:rPr dirty="0" sz="1400">
                <a:latin typeface="Calibri"/>
                <a:cs typeface="Calibri"/>
              </a:rPr>
              <a:t>timing </a:t>
            </a:r>
            <a:r>
              <a:rPr dirty="0" sz="1400" spc="-5">
                <a:latin typeface="Calibri"/>
                <a:cs typeface="Calibri"/>
              </a:rPr>
              <a:t>waveforms for the  circulating </a:t>
            </a:r>
            <a:r>
              <a:rPr dirty="0" sz="1400">
                <a:latin typeface="Calibri"/>
                <a:cs typeface="Calibri"/>
              </a:rPr>
              <a:t>register </a:t>
            </a:r>
            <a:r>
              <a:rPr dirty="0" sz="1400" spc="-5">
                <a:latin typeface="Calibri"/>
                <a:cs typeface="Calibri"/>
              </a:rPr>
              <a:t>of Figure (16), </a:t>
            </a:r>
            <a:r>
              <a:rPr dirty="0" sz="1400">
                <a:latin typeface="Calibri"/>
                <a:cs typeface="Calibri"/>
              </a:rPr>
              <a:t>as </a:t>
            </a:r>
            <a:r>
              <a:rPr dirty="0" sz="1400" spc="-5">
                <a:latin typeface="Calibri"/>
                <a:cs typeface="Calibri"/>
              </a:rPr>
              <a:t>shown </a:t>
            </a:r>
            <a:r>
              <a:rPr dirty="0" sz="1400">
                <a:latin typeface="Calibri"/>
                <a:cs typeface="Calibri"/>
              </a:rPr>
              <a:t>in </a:t>
            </a:r>
            <a:r>
              <a:rPr dirty="0" sz="1400" spc="-5">
                <a:latin typeface="Calibri"/>
                <a:cs typeface="Calibri"/>
              </a:rPr>
              <a:t>Figure (17), further  </a:t>
            </a:r>
            <a:r>
              <a:rPr dirty="0" sz="1400">
                <a:latin typeface="Calibri"/>
                <a:cs typeface="Calibri"/>
              </a:rPr>
              <a:t>illustrate </a:t>
            </a:r>
            <a:r>
              <a:rPr dirty="0" sz="1400" spc="-5">
                <a:latin typeface="Calibri"/>
                <a:cs typeface="Calibri"/>
              </a:rPr>
              <a:t>their utility </a:t>
            </a:r>
            <a:r>
              <a:rPr dirty="0" sz="1400">
                <a:latin typeface="Calibri"/>
                <a:cs typeface="Calibri"/>
              </a:rPr>
              <a:t>as a </a:t>
            </a:r>
            <a:r>
              <a:rPr dirty="0" sz="1400" spc="-5">
                <a:latin typeface="Calibri"/>
                <a:cs typeface="Calibri"/>
              </a:rPr>
              <a:t>control element </a:t>
            </a:r>
            <a:r>
              <a:rPr dirty="0" sz="1400">
                <a:latin typeface="Calibri"/>
                <a:cs typeface="Calibri"/>
              </a:rPr>
              <a:t>in a digital </a:t>
            </a:r>
            <a:r>
              <a:rPr dirty="0" sz="1400" spc="-5">
                <a:latin typeface="Calibri"/>
                <a:cs typeface="Calibri"/>
              </a:rPr>
              <a:t>system </a:t>
            </a:r>
            <a:r>
              <a:rPr dirty="0" sz="1400" spc="-10">
                <a:latin typeface="Calibri"/>
                <a:cs typeface="Calibri"/>
              </a:rPr>
              <a:t>to </a:t>
            </a:r>
            <a:r>
              <a:rPr dirty="0" sz="1400">
                <a:latin typeface="Calibri"/>
                <a:cs typeface="Calibri"/>
              </a:rPr>
              <a:t>generate  </a:t>
            </a:r>
            <a:r>
              <a:rPr dirty="0" sz="1400" spc="-5">
                <a:latin typeface="Calibri"/>
                <a:cs typeface="Calibri"/>
              </a:rPr>
              <a:t>control pulses that must occur one </a:t>
            </a:r>
            <a:r>
              <a:rPr dirty="0" sz="1400">
                <a:latin typeface="Calibri"/>
                <a:cs typeface="Calibri"/>
              </a:rPr>
              <a:t>after the </a:t>
            </a:r>
            <a:r>
              <a:rPr dirty="0" sz="1400" spc="-5">
                <a:latin typeface="Calibri"/>
                <a:cs typeface="Calibri"/>
              </a:rPr>
              <a:t>other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sequentially.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05"/>
              </a:lnSpc>
            </a:pPr>
            <a:r>
              <a:rPr dirty="0"/>
              <a:t>1</a:t>
            </a:r>
            <a:r>
              <a:rPr dirty="0"/>
              <a:t>9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43321" y="437488"/>
            <a:ext cx="1727835" cy="580390"/>
          </a:xfrm>
          <a:prstGeom prst="rect">
            <a:avLst/>
          </a:prstGeom>
        </p:spPr>
        <p:txBody>
          <a:bodyPr wrap="square" lIns="0" tIns="762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</a:t>
            </a:r>
            <a:endParaRPr sz="1400">
              <a:latin typeface="Lucida Calligraphy"/>
              <a:cs typeface="Lucida Calligraphy"/>
            </a:endParaRPr>
          </a:p>
          <a:p>
            <a:pPr marL="446405">
              <a:lnSpc>
                <a:spcPct val="100000"/>
              </a:lnSpc>
              <a:spcBef>
                <a:spcPts val="505"/>
              </a:spcBef>
            </a:pPr>
            <a:r>
              <a:rPr dirty="0" sz="1400" i="1">
                <a:latin typeface="Lucida Calligraphy"/>
                <a:cs typeface="Lucida Calligraphy"/>
              </a:rPr>
              <a:t>Y.</a:t>
            </a:r>
            <a:r>
              <a:rPr dirty="0" sz="1400" spc="-1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004316" y="527303"/>
            <a:ext cx="1514856" cy="52882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174800" y="454668"/>
            <a:ext cx="1175385" cy="582930"/>
          </a:xfrm>
          <a:prstGeom prst="rect">
            <a:avLst/>
          </a:prstGeom>
        </p:spPr>
        <p:txBody>
          <a:bodyPr wrap="square" lIns="0" tIns="7747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61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one:</a:t>
            </a:r>
            <a:endParaRPr sz="1400">
              <a:latin typeface="Lucida Calligraphy"/>
              <a:cs typeface="Lucida Calligraphy"/>
            </a:endParaRPr>
          </a:p>
          <a:p>
            <a:pPr algn="ctr">
              <a:lnSpc>
                <a:spcPct val="100000"/>
              </a:lnSpc>
              <a:spcBef>
                <a:spcPts val="515"/>
              </a:spcBef>
            </a:pPr>
            <a:r>
              <a:rPr dirty="0" sz="1400" spc="-5" i="1">
                <a:latin typeface="Lucida Calligraphy"/>
                <a:cs typeface="Lucida Calligraphy"/>
              </a:rPr>
              <a:t>Counters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29080" y="1190599"/>
            <a:ext cx="5306060" cy="8271509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just" marL="12700" marR="5715">
              <a:lnSpc>
                <a:spcPct val="152600"/>
              </a:lnSpc>
              <a:spcBef>
                <a:spcPts val="90"/>
              </a:spcBef>
            </a:pPr>
            <a:r>
              <a:rPr dirty="0" sz="1400" spc="-5">
                <a:latin typeface="Calibri"/>
                <a:cs typeface="Calibri"/>
              </a:rPr>
              <a:t>second flip-flop, the output of the second flip-flop feeds the </a:t>
            </a:r>
            <a:r>
              <a:rPr dirty="0" sz="1400" spc="-10">
                <a:latin typeface="Calibri"/>
                <a:cs typeface="Calibri"/>
              </a:rPr>
              <a:t>clock </a:t>
            </a:r>
            <a:r>
              <a:rPr dirty="0" sz="1400" spc="-5">
                <a:latin typeface="Calibri"/>
                <a:cs typeface="Calibri"/>
              </a:rPr>
              <a:t>input  of the third flip-flop and so on. These counters </a:t>
            </a:r>
            <a:r>
              <a:rPr dirty="0" sz="1400">
                <a:latin typeface="Calibri"/>
                <a:cs typeface="Calibri"/>
              </a:rPr>
              <a:t>are </a:t>
            </a:r>
            <a:r>
              <a:rPr dirty="0" sz="1400" spc="-5">
                <a:latin typeface="Calibri"/>
                <a:cs typeface="Calibri"/>
              </a:rPr>
              <a:t>used </a:t>
            </a:r>
            <a:r>
              <a:rPr dirty="0" sz="1400">
                <a:latin typeface="Calibri"/>
                <a:cs typeface="Calibri"/>
              </a:rPr>
              <a:t>to design </a:t>
            </a:r>
            <a:r>
              <a:rPr dirty="0" sz="1400" spc="-5">
                <a:latin typeface="Calibri"/>
                <a:cs typeface="Calibri"/>
              </a:rPr>
              <a:t>the  up-counters, down-counters. Asynchronous counters has the following  properties:</a:t>
            </a:r>
            <a:endParaRPr sz="1400">
              <a:latin typeface="Calibri"/>
              <a:cs typeface="Calibri"/>
            </a:endParaRPr>
          </a:p>
          <a:p>
            <a:pPr marL="240665" marR="2357120">
              <a:lnSpc>
                <a:spcPts val="2570"/>
              </a:lnSpc>
              <a:spcBef>
                <a:spcPts val="220"/>
              </a:spcBef>
            </a:pPr>
            <a:r>
              <a:rPr dirty="0" sz="1400" spc="-5">
                <a:latin typeface="Calibri"/>
                <a:cs typeface="Calibri"/>
              </a:rPr>
              <a:t>1- </a:t>
            </a:r>
            <a:r>
              <a:rPr dirty="0" sz="1400">
                <a:latin typeface="Calibri"/>
                <a:cs typeface="Calibri"/>
              </a:rPr>
              <a:t>are also </a:t>
            </a:r>
            <a:r>
              <a:rPr dirty="0" sz="1400" spc="-5">
                <a:latin typeface="Calibri"/>
                <a:cs typeface="Calibri"/>
              </a:rPr>
              <a:t>known </a:t>
            </a:r>
            <a:r>
              <a:rPr dirty="0" sz="1400">
                <a:latin typeface="Calibri"/>
                <a:cs typeface="Calibri"/>
              </a:rPr>
              <a:t>as </a:t>
            </a:r>
            <a:r>
              <a:rPr dirty="0" sz="1400" spc="-5">
                <a:latin typeface="Calibri"/>
                <a:cs typeface="Calibri"/>
              </a:rPr>
              <a:t>ripple counters;  2- </a:t>
            </a:r>
            <a:r>
              <a:rPr dirty="0" sz="1400">
                <a:latin typeface="Calibri"/>
                <a:cs typeface="Calibri"/>
              </a:rPr>
              <a:t>are very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simple;</a:t>
            </a:r>
            <a:endParaRPr sz="1400">
              <a:latin typeface="Calibri"/>
              <a:cs typeface="Calibri"/>
            </a:endParaRPr>
          </a:p>
          <a:p>
            <a:pPr marL="469265" indent="-228600">
              <a:lnSpc>
                <a:spcPct val="100000"/>
              </a:lnSpc>
              <a:spcBef>
                <a:spcPts val="640"/>
              </a:spcBef>
              <a:buAutoNum type="arabicPlain" startAt="3"/>
              <a:tabLst>
                <a:tab pos="469900" algn="l"/>
              </a:tabLst>
            </a:pPr>
            <a:r>
              <a:rPr dirty="0" sz="1400" spc="-5">
                <a:latin typeface="Calibri"/>
                <a:cs typeface="Calibri"/>
              </a:rPr>
              <a:t>use the </a:t>
            </a:r>
            <a:r>
              <a:rPr dirty="0" sz="1400">
                <a:latin typeface="Calibri"/>
                <a:cs typeface="Calibri"/>
              </a:rPr>
              <a:t>minimum </a:t>
            </a:r>
            <a:r>
              <a:rPr dirty="0" sz="1400" spc="-5">
                <a:latin typeface="Calibri"/>
                <a:cs typeface="Calibri"/>
              </a:rPr>
              <a:t>possible </a:t>
            </a:r>
            <a:r>
              <a:rPr dirty="0" sz="1400">
                <a:latin typeface="Calibri"/>
                <a:cs typeface="Calibri"/>
              </a:rPr>
              <a:t>hardware </a:t>
            </a:r>
            <a:r>
              <a:rPr dirty="0" sz="1400" spc="-10">
                <a:latin typeface="Calibri"/>
                <a:cs typeface="Calibri"/>
              </a:rPr>
              <a:t>(logic</a:t>
            </a:r>
            <a:r>
              <a:rPr dirty="0" sz="1400" spc="-4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gates);</a:t>
            </a:r>
            <a:endParaRPr sz="1400">
              <a:latin typeface="Calibri"/>
              <a:cs typeface="Calibri"/>
            </a:endParaRPr>
          </a:p>
          <a:p>
            <a:pPr marL="469265" marR="8255" indent="-228600">
              <a:lnSpc>
                <a:spcPct val="152900"/>
              </a:lnSpc>
              <a:buAutoNum type="arabicPlain" startAt="3"/>
              <a:tabLst>
                <a:tab pos="469900" algn="l"/>
              </a:tabLst>
            </a:pPr>
            <a:r>
              <a:rPr dirty="0" sz="1400" spc="-5">
                <a:latin typeface="Calibri"/>
                <a:cs typeface="Calibri"/>
              </a:rPr>
              <a:t>employ flip-flops connected serially, with each one </a:t>
            </a:r>
            <a:r>
              <a:rPr dirty="0" sz="1400">
                <a:latin typeface="Calibri"/>
                <a:cs typeface="Calibri"/>
              </a:rPr>
              <a:t>triggering  </a:t>
            </a:r>
            <a:r>
              <a:rPr dirty="0" sz="1400" spc="-5">
                <a:latin typeface="Calibri"/>
                <a:cs typeface="Calibri"/>
              </a:rPr>
              <a:t>(clocking) </a:t>
            </a:r>
            <a:r>
              <a:rPr dirty="0" sz="1400">
                <a:latin typeface="Calibri"/>
                <a:cs typeface="Calibri"/>
              </a:rPr>
              <a:t>the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next;</a:t>
            </a:r>
            <a:endParaRPr sz="1400">
              <a:latin typeface="Calibri"/>
              <a:cs typeface="Calibri"/>
            </a:endParaRPr>
          </a:p>
          <a:p>
            <a:pPr marL="469265" marR="6985" indent="-228600">
              <a:lnSpc>
                <a:spcPts val="2570"/>
              </a:lnSpc>
              <a:spcBef>
                <a:spcPts val="220"/>
              </a:spcBef>
              <a:buFont typeface="Calibri"/>
              <a:buAutoNum type="arabicPlain" startAt="3"/>
              <a:tabLst>
                <a:tab pos="509905" algn="l"/>
              </a:tabLst>
            </a:pPr>
            <a:r>
              <a:rPr dirty="0"/>
              <a:t>	</a:t>
            </a:r>
            <a:r>
              <a:rPr dirty="0" sz="1400" spc="-5">
                <a:latin typeface="Calibri"/>
                <a:cs typeface="Calibri"/>
              </a:rPr>
              <a:t>have </a:t>
            </a:r>
            <a:r>
              <a:rPr dirty="0" sz="1400">
                <a:latin typeface="Calibri"/>
                <a:cs typeface="Calibri"/>
              </a:rPr>
              <a:t>an overall </a:t>
            </a:r>
            <a:r>
              <a:rPr dirty="0" sz="1400" spc="-5">
                <a:latin typeface="Calibri"/>
                <a:cs typeface="Calibri"/>
              </a:rPr>
              <a:t>count which 'ripples' through, meaning the </a:t>
            </a:r>
            <a:r>
              <a:rPr dirty="0" sz="1400">
                <a:latin typeface="Calibri"/>
                <a:cs typeface="Calibri"/>
              </a:rPr>
              <a:t>overall  </a:t>
            </a:r>
            <a:r>
              <a:rPr dirty="0" sz="1400" spc="-5">
                <a:latin typeface="Calibri"/>
                <a:cs typeface="Calibri"/>
              </a:rPr>
              <a:t>operation </a:t>
            </a:r>
            <a:r>
              <a:rPr dirty="0" sz="1400">
                <a:latin typeface="Calibri"/>
                <a:cs typeface="Calibri"/>
              </a:rPr>
              <a:t>is </a:t>
            </a:r>
            <a:r>
              <a:rPr dirty="0" sz="1400" spc="-5">
                <a:latin typeface="Calibri"/>
                <a:cs typeface="Calibri"/>
              </a:rPr>
              <a:t>relatively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slow;</a:t>
            </a:r>
            <a:endParaRPr sz="1400">
              <a:latin typeface="Calibri"/>
              <a:cs typeface="Calibri"/>
            </a:endParaRPr>
          </a:p>
          <a:p>
            <a:pPr marL="469265" indent="-228600">
              <a:lnSpc>
                <a:spcPct val="100000"/>
              </a:lnSpc>
              <a:spcBef>
                <a:spcPts val="645"/>
              </a:spcBef>
              <a:buFont typeface="Wingdings"/>
              <a:buChar char=""/>
              <a:tabLst>
                <a:tab pos="469900" algn="l"/>
              </a:tabLst>
            </a:pPr>
            <a:r>
              <a:rPr dirty="0" u="heavy" sz="1600" spc="-5" b="1" i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Propagation Delay in Ripple</a:t>
            </a:r>
            <a:r>
              <a:rPr dirty="0" u="heavy" sz="1600" spc="15" b="1" i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1600" spc="-5" b="1" i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Counters</a:t>
            </a:r>
            <a:endParaRPr sz="1600">
              <a:latin typeface="Calibri"/>
              <a:cs typeface="Calibri"/>
            </a:endParaRPr>
          </a:p>
          <a:p>
            <a:pPr algn="just" marL="12700" marR="5080" indent="199390">
              <a:lnSpc>
                <a:spcPct val="153000"/>
              </a:lnSpc>
              <a:spcBef>
                <a:spcPts val="440"/>
              </a:spcBef>
            </a:pPr>
            <a:r>
              <a:rPr dirty="0" sz="1400">
                <a:latin typeface="Calibri"/>
                <a:cs typeface="Calibri"/>
              </a:rPr>
              <a:t>A </a:t>
            </a:r>
            <a:r>
              <a:rPr dirty="0" sz="1400" spc="-5">
                <a:latin typeface="Calibri"/>
                <a:cs typeface="Calibri"/>
              </a:rPr>
              <a:t>major problem </a:t>
            </a:r>
            <a:r>
              <a:rPr dirty="0" sz="1400">
                <a:latin typeface="Calibri"/>
                <a:cs typeface="Calibri"/>
              </a:rPr>
              <a:t>with </a:t>
            </a:r>
            <a:r>
              <a:rPr dirty="0" sz="1400" spc="-5">
                <a:latin typeface="Calibri"/>
                <a:cs typeface="Calibri"/>
              </a:rPr>
              <a:t>ripple counters arises from the propagation  delay </a:t>
            </a:r>
            <a:r>
              <a:rPr dirty="0" sz="1400">
                <a:latin typeface="Calibri"/>
                <a:cs typeface="Calibri"/>
              </a:rPr>
              <a:t>of </a:t>
            </a:r>
            <a:r>
              <a:rPr dirty="0" sz="1400" spc="-5">
                <a:latin typeface="Calibri"/>
                <a:cs typeface="Calibri"/>
              </a:rPr>
              <a:t>the flip-flops constituting the counter. </a:t>
            </a:r>
            <a:r>
              <a:rPr dirty="0" sz="1400">
                <a:latin typeface="Calibri"/>
                <a:cs typeface="Calibri"/>
              </a:rPr>
              <a:t>An increased </a:t>
            </a:r>
            <a:r>
              <a:rPr dirty="0" sz="1400" spc="-5">
                <a:latin typeface="Calibri"/>
                <a:cs typeface="Calibri"/>
              </a:rPr>
              <a:t>propagation  delay puts </a:t>
            </a:r>
            <a:r>
              <a:rPr dirty="0" sz="1400">
                <a:latin typeface="Calibri"/>
                <a:cs typeface="Calibri"/>
              </a:rPr>
              <a:t>a limit </a:t>
            </a:r>
            <a:r>
              <a:rPr dirty="0" sz="1400" spc="-5">
                <a:latin typeface="Calibri"/>
                <a:cs typeface="Calibri"/>
              </a:rPr>
              <a:t>on the maximum frequency used </a:t>
            </a:r>
            <a:r>
              <a:rPr dirty="0" sz="1400">
                <a:latin typeface="Calibri"/>
                <a:cs typeface="Calibri"/>
              </a:rPr>
              <a:t>as </a:t>
            </a:r>
            <a:r>
              <a:rPr dirty="0" sz="1400" spc="-5">
                <a:latin typeface="Calibri"/>
                <a:cs typeface="Calibri"/>
              </a:rPr>
              <a:t>clock </a:t>
            </a:r>
            <a:r>
              <a:rPr dirty="0" sz="1400">
                <a:latin typeface="Calibri"/>
                <a:cs typeface="Calibri"/>
              </a:rPr>
              <a:t>input to </a:t>
            </a:r>
            <a:r>
              <a:rPr dirty="0" sz="1400" spc="-5">
                <a:latin typeface="Calibri"/>
                <a:cs typeface="Calibri"/>
              </a:rPr>
              <a:t>the  counter. </a:t>
            </a:r>
            <a:r>
              <a:rPr dirty="0" sz="1400">
                <a:latin typeface="Calibri"/>
                <a:cs typeface="Calibri"/>
              </a:rPr>
              <a:t>We </a:t>
            </a:r>
            <a:r>
              <a:rPr dirty="0" sz="1400" spc="-5">
                <a:latin typeface="Calibri"/>
                <a:cs typeface="Calibri"/>
              </a:rPr>
              <a:t>can </a:t>
            </a:r>
            <a:r>
              <a:rPr dirty="0" sz="1400">
                <a:latin typeface="Calibri"/>
                <a:cs typeface="Calibri"/>
              </a:rPr>
              <a:t>appreciate </a:t>
            </a:r>
            <a:r>
              <a:rPr dirty="0" sz="1400" spc="-5">
                <a:latin typeface="Calibri"/>
                <a:cs typeface="Calibri"/>
              </a:rPr>
              <a:t>that </a:t>
            </a:r>
            <a:r>
              <a:rPr dirty="0" sz="1400">
                <a:latin typeface="Calibri"/>
                <a:cs typeface="Calibri"/>
              </a:rPr>
              <a:t>the </a:t>
            </a:r>
            <a:r>
              <a:rPr dirty="0" sz="1400" spc="-5">
                <a:latin typeface="Calibri"/>
                <a:cs typeface="Calibri"/>
              </a:rPr>
              <a:t>clock signal time </a:t>
            </a:r>
            <a:r>
              <a:rPr dirty="0" sz="1400">
                <a:latin typeface="Calibri"/>
                <a:cs typeface="Calibri"/>
              </a:rPr>
              <a:t>period </a:t>
            </a:r>
            <a:r>
              <a:rPr dirty="0" sz="1400" spc="-5">
                <a:latin typeface="Calibri"/>
                <a:cs typeface="Calibri"/>
              </a:rPr>
              <a:t>must be  equal </a:t>
            </a:r>
            <a:r>
              <a:rPr dirty="0" sz="1400">
                <a:latin typeface="Calibri"/>
                <a:cs typeface="Calibri"/>
              </a:rPr>
              <a:t>to </a:t>
            </a:r>
            <a:r>
              <a:rPr dirty="0" sz="1400" spc="-5">
                <a:latin typeface="Calibri"/>
                <a:cs typeface="Calibri"/>
              </a:rPr>
              <a:t>or greater than the </a:t>
            </a:r>
            <a:r>
              <a:rPr dirty="0" sz="1400">
                <a:latin typeface="Calibri"/>
                <a:cs typeface="Calibri"/>
              </a:rPr>
              <a:t>total </a:t>
            </a:r>
            <a:r>
              <a:rPr dirty="0" sz="1400" spc="-5">
                <a:latin typeface="Calibri"/>
                <a:cs typeface="Calibri"/>
              </a:rPr>
              <a:t>propagation </a:t>
            </a:r>
            <a:r>
              <a:rPr dirty="0" sz="1400">
                <a:latin typeface="Calibri"/>
                <a:cs typeface="Calibri"/>
              </a:rPr>
              <a:t>delay. </a:t>
            </a:r>
            <a:r>
              <a:rPr dirty="0" sz="1400" spc="-5">
                <a:latin typeface="Calibri"/>
                <a:cs typeface="Calibri"/>
              </a:rPr>
              <a:t>The maximum clock  frequency </a:t>
            </a:r>
            <a:r>
              <a:rPr dirty="0" sz="1400">
                <a:latin typeface="Calibri"/>
                <a:cs typeface="Calibri"/>
              </a:rPr>
              <a:t>therefore </a:t>
            </a:r>
            <a:r>
              <a:rPr dirty="0" sz="1400" spc="-5">
                <a:latin typeface="Calibri"/>
                <a:cs typeface="Calibri"/>
              </a:rPr>
              <a:t>corresponds </a:t>
            </a:r>
            <a:r>
              <a:rPr dirty="0" sz="1400" spc="-10">
                <a:latin typeface="Calibri"/>
                <a:cs typeface="Calibri"/>
              </a:rPr>
              <a:t>to </a:t>
            </a:r>
            <a:r>
              <a:rPr dirty="0" sz="1400">
                <a:latin typeface="Calibri"/>
                <a:cs typeface="Calibri"/>
              </a:rPr>
              <a:t>a </a:t>
            </a:r>
            <a:r>
              <a:rPr dirty="0" sz="1400" spc="-5">
                <a:latin typeface="Calibri"/>
                <a:cs typeface="Calibri"/>
              </a:rPr>
              <a:t>time </a:t>
            </a:r>
            <a:r>
              <a:rPr dirty="0" sz="1400">
                <a:latin typeface="Calibri"/>
                <a:cs typeface="Calibri"/>
              </a:rPr>
              <a:t>period </a:t>
            </a:r>
            <a:r>
              <a:rPr dirty="0" sz="1400" spc="-5">
                <a:latin typeface="Calibri"/>
                <a:cs typeface="Calibri"/>
              </a:rPr>
              <a:t>that equals the total  propagation delay. If </a:t>
            </a:r>
            <a:r>
              <a:rPr dirty="0" sz="1400" spc="-5" b="1" i="1">
                <a:latin typeface="Times New Roman"/>
                <a:cs typeface="Times New Roman"/>
              </a:rPr>
              <a:t>t</a:t>
            </a:r>
            <a:r>
              <a:rPr dirty="0" baseline="-12345" sz="1350" spc="-7" b="1" i="1">
                <a:latin typeface="Times New Roman"/>
                <a:cs typeface="Times New Roman"/>
              </a:rPr>
              <a:t>pd </a:t>
            </a:r>
            <a:r>
              <a:rPr dirty="0" sz="1400">
                <a:latin typeface="Calibri"/>
                <a:cs typeface="Calibri"/>
              </a:rPr>
              <a:t>is </a:t>
            </a:r>
            <a:r>
              <a:rPr dirty="0" sz="1400" spc="-5">
                <a:latin typeface="Calibri"/>
                <a:cs typeface="Calibri"/>
              </a:rPr>
              <a:t>the propagation delay </a:t>
            </a:r>
            <a:r>
              <a:rPr dirty="0" sz="1400">
                <a:latin typeface="Calibri"/>
                <a:cs typeface="Calibri"/>
              </a:rPr>
              <a:t>in </a:t>
            </a:r>
            <a:r>
              <a:rPr dirty="0" sz="1400" spc="-5">
                <a:latin typeface="Calibri"/>
                <a:cs typeface="Calibri"/>
              </a:rPr>
              <a:t>each flip-flop, then, </a:t>
            </a:r>
            <a:r>
              <a:rPr dirty="0" sz="1400">
                <a:latin typeface="Calibri"/>
                <a:cs typeface="Calibri"/>
              </a:rPr>
              <a:t>in  a </a:t>
            </a:r>
            <a:r>
              <a:rPr dirty="0" sz="1400" spc="-5">
                <a:latin typeface="Calibri"/>
                <a:cs typeface="Calibri"/>
              </a:rPr>
              <a:t>counter </a:t>
            </a:r>
            <a:r>
              <a:rPr dirty="0" sz="1400">
                <a:latin typeface="Calibri"/>
                <a:cs typeface="Calibri"/>
              </a:rPr>
              <a:t>with </a:t>
            </a:r>
            <a:r>
              <a:rPr dirty="0" sz="1400" b="1" i="1">
                <a:latin typeface="Times New Roman"/>
                <a:cs typeface="Times New Roman"/>
              </a:rPr>
              <a:t>N </a:t>
            </a:r>
            <a:r>
              <a:rPr dirty="0" sz="1400" spc="-5">
                <a:latin typeface="Calibri"/>
                <a:cs typeface="Calibri"/>
              </a:rPr>
              <a:t>flip-flops </a:t>
            </a:r>
            <a:r>
              <a:rPr dirty="0" sz="1400">
                <a:latin typeface="Calibri"/>
                <a:cs typeface="Calibri"/>
              </a:rPr>
              <a:t>having a </a:t>
            </a:r>
            <a:r>
              <a:rPr dirty="0" sz="1400" spc="-5">
                <a:latin typeface="Calibri"/>
                <a:cs typeface="Calibri"/>
              </a:rPr>
              <a:t>modulus of </a:t>
            </a:r>
            <a:r>
              <a:rPr dirty="0" sz="1400">
                <a:latin typeface="Calibri"/>
                <a:cs typeface="Calibri"/>
              </a:rPr>
              <a:t>less </a:t>
            </a:r>
            <a:r>
              <a:rPr dirty="0" sz="1400" spc="-5">
                <a:latin typeface="Calibri"/>
                <a:cs typeface="Calibri"/>
              </a:rPr>
              <a:t>than or equal </a:t>
            </a:r>
            <a:r>
              <a:rPr dirty="0" sz="1400">
                <a:latin typeface="Calibri"/>
                <a:cs typeface="Calibri"/>
              </a:rPr>
              <a:t>to </a:t>
            </a:r>
            <a:r>
              <a:rPr dirty="0" sz="1400" b="1" i="1">
                <a:latin typeface="Times New Roman"/>
                <a:cs typeface="Times New Roman"/>
              </a:rPr>
              <a:t>2</a:t>
            </a:r>
            <a:r>
              <a:rPr dirty="0" baseline="40123" sz="1350" b="1" i="1">
                <a:latin typeface="Times New Roman"/>
                <a:cs typeface="Times New Roman"/>
              </a:rPr>
              <a:t>N</a:t>
            </a:r>
            <a:r>
              <a:rPr dirty="0" sz="1400">
                <a:latin typeface="Calibri"/>
                <a:cs typeface="Calibri"/>
              </a:rPr>
              <a:t>,  </a:t>
            </a:r>
            <a:r>
              <a:rPr dirty="0" sz="1400" spc="-5">
                <a:latin typeface="Calibri"/>
                <a:cs typeface="Calibri"/>
              </a:rPr>
              <a:t>the maximum usable clock frequency </a:t>
            </a:r>
            <a:r>
              <a:rPr dirty="0" sz="1400">
                <a:latin typeface="Calibri"/>
                <a:cs typeface="Calibri"/>
              </a:rPr>
              <a:t>is given </a:t>
            </a:r>
            <a:r>
              <a:rPr dirty="0" sz="1400" spc="-5">
                <a:latin typeface="Calibri"/>
                <a:cs typeface="Calibri"/>
              </a:rPr>
              <a:t>by </a:t>
            </a:r>
            <a:r>
              <a:rPr dirty="0" sz="1400" b="1" i="1">
                <a:latin typeface="Times New Roman"/>
                <a:cs typeface="Times New Roman"/>
              </a:rPr>
              <a:t>f</a:t>
            </a:r>
            <a:r>
              <a:rPr dirty="0" baseline="-12345" sz="1350" b="1" i="1">
                <a:latin typeface="Times New Roman"/>
                <a:cs typeface="Times New Roman"/>
              </a:rPr>
              <a:t>max </a:t>
            </a:r>
            <a:r>
              <a:rPr dirty="0" sz="1400" b="1" i="1">
                <a:latin typeface="Times New Roman"/>
                <a:cs typeface="Times New Roman"/>
              </a:rPr>
              <a:t>= </a:t>
            </a:r>
            <a:r>
              <a:rPr dirty="0" sz="1400" spc="-5" b="1" i="1">
                <a:latin typeface="Times New Roman"/>
                <a:cs typeface="Times New Roman"/>
              </a:rPr>
              <a:t>1/(N </a:t>
            </a:r>
            <a:r>
              <a:rPr dirty="0" sz="1450" spc="145" b="1" i="1">
                <a:latin typeface="Verdana"/>
                <a:cs typeface="Verdana"/>
              </a:rPr>
              <a:t>× </a:t>
            </a:r>
            <a:r>
              <a:rPr dirty="0" sz="1400" b="1" i="1">
                <a:latin typeface="Times New Roman"/>
                <a:cs typeface="Times New Roman"/>
              </a:rPr>
              <a:t>t</a:t>
            </a:r>
            <a:r>
              <a:rPr dirty="0" baseline="-12345" sz="1350" b="1" i="1">
                <a:latin typeface="Times New Roman"/>
                <a:cs typeface="Times New Roman"/>
              </a:rPr>
              <a:t>pd</a:t>
            </a:r>
            <a:r>
              <a:rPr dirty="0" sz="1400" b="1" i="1">
                <a:latin typeface="Times New Roman"/>
                <a:cs typeface="Times New Roman"/>
              </a:rPr>
              <a:t>)</a:t>
            </a:r>
            <a:r>
              <a:rPr dirty="0" sz="1400">
                <a:latin typeface="Calibri"/>
                <a:cs typeface="Calibri"/>
              </a:rPr>
              <a:t>.  </a:t>
            </a:r>
            <a:r>
              <a:rPr dirty="0" sz="1400" spc="-5">
                <a:latin typeface="Calibri"/>
                <a:cs typeface="Calibri"/>
              </a:rPr>
              <a:t>Often, </a:t>
            </a:r>
            <a:r>
              <a:rPr dirty="0" sz="1400">
                <a:latin typeface="Calibri"/>
                <a:cs typeface="Calibri"/>
              </a:rPr>
              <a:t>two </a:t>
            </a:r>
            <a:r>
              <a:rPr dirty="0" sz="1400" spc="-5">
                <a:latin typeface="Calibri"/>
                <a:cs typeface="Calibri"/>
              </a:rPr>
              <a:t>propagation delay times are specified </a:t>
            </a:r>
            <a:r>
              <a:rPr dirty="0" sz="1400">
                <a:latin typeface="Calibri"/>
                <a:cs typeface="Calibri"/>
              </a:rPr>
              <a:t>in </a:t>
            </a:r>
            <a:r>
              <a:rPr dirty="0" sz="1400" spc="-5">
                <a:latin typeface="Calibri"/>
                <a:cs typeface="Calibri"/>
              </a:rPr>
              <a:t>the case of flip-flops,  one for </a:t>
            </a:r>
            <a:r>
              <a:rPr dirty="0" sz="1400" spc="-5" b="1" i="1">
                <a:latin typeface="Times New Roman"/>
                <a:cs typeface="Times New Roman"/>
              </a:rPr>
              <a:t>LOW-</a:t>
            </a:r>
            <a:r>
              <a:rPr dirty="0" sz="1400" spc="-5">
                <a:latin typeface="Calibri"/>
                <a:cs typeface="Calibri"/>
              </a:rPr>
              <a:t>to</a:t>
            </a:r>
            <a:r>
              <a:rPr dirty="0" sz="1400" spc="-5" b="1" i="1">
                <a:latin typeface="Times New Roman"/>
                <a:cs typeface="Times New Roman"/>
              </a:rPr>
              <a:t>-HIGH </a:t>
            </a:r>
            <a:r>
              <a:rPr dirty="0" sz="1400" spc="-5">
                <a:latin typeface="Calibri"/>
                <a:cs typeface="Calibri"/>
              </a:rPr>
              <a:t>transition (</a:t>
            </a:r>
            <a:r>
              <a:rPr dirty="0" sz="1400" spc="-5" b="1" i="1">
                <a:latin typeface="Times New Roman"/>
                <a:cs typeface="Times New Roman"/>
              </a:rPr>
              <a:t>t</a:t>
            </a:r>
            <a:r>
              <a:rPr dirty="0" baseline="-12345" sz="1350" spc="-7" b="1" i="1">
                <a:latin typeface="Times New Roman"/>
                <a:cs typeface="Times New Roman"/>
              </a:rPr>
              <a:t>PLH</a:t>
            </a:r>
            <a:r>
              <a:rPr dirty="0" sz="1400" spc="-5" b="1" i="1">
                <a:latin typeface="Times New Roman"/>
                <a:cs typeface="Times New Roman"/>
              </a:rPr>
              <a:t>_ </a:t>
            </a:r>
            <a:r>
              <a:rPr dirty="0" sz="1400" spc="-5">
                <a:latin typeface="Calibri"/>
                <a:cs typeface="Calibri"/>
              </a:rPr>
              <a:t>and the other for </a:t>
            </a:r>
            <a:r>
              <a:rPr dirty="0" sz="1400" spc="-5" b="1" i="1">
                <a:latin typeface="Times New Roman"/>
                <a:cs typeface="Times New Roman"/>
              </a:rPr>
              <a:t>HIGH-</a:t>
            </a:r>
            <a:r>
              <a:rPr dirty="0" sz="1400" spc="-5">
                <a:latin typeface="Calibri"/>
                <a:cs typeface="Calibri"/>
              </a:rPr>
              <a:t>to-  </a:t>
            </a:r>
            <a:r>
              <a:rPr dirty="0" sz="1400" spc="-5" b="1" i="1">
                <a:latin typeface="Times New Roman"/>
                <a:cs typeface="Times New Roman"/>
              </a:rPr>
              <a:t>LOW </a:t>
            </a:r>
            <a:r>
              <a:rPr dirty="0" sz="1400" spc="-5">
                <a:latin typeface="Calibri"/>
                <a:cs typeface="Calibri"/>
              </a:rPr>
              <a:t>transition (</a:t>
            </a:r>
            <a:r>
              <a:rPr dirty="0" sz="1400" spc="-5" b="1" i="1">
                <a:latin typeface="Times New Roman"/>
                <a:cs typeface="Times New Roman"/>
              </a:rPr>
              <a:t>t</a:t>
            </a:r>
            <a:r>
              <a:rPr dirty="0" baseline="-12345" sz="1350" spc="-7" b="1" i="1">
                <a:latin typeface="Times New Roman"/>
                <a:cs typeface="Times New Roman"/>
              </a:rPr>
              <a:t>PHL</a:t>
            </a:r>
            <a:r>
              <a:rPr dirty="0" sz="1400" spc="-5">
                <a:latin typeface="Calibri"/>
                <a:cs typeface="Calibri"/>
              </a:rPr>
              <a:t>)at the output. In such </a:t>
            </a:r>
            <a:r>
              <a:rPr dirty="0" sz="1400">
                <a:latin typeface="Calibri"/>
                <a:cs typeface="Calibri"/>
              </a:rPr>
              <a:t>a </a:t>
            </a:r>
            <a:r>
              <a:rPr dirty="0" sz="1400" spc="-5">
                <a:latin typeface="Calibri"/>
                <a:cs typeface="Calibri"/>
              </a:rPr>
              <a:t>case, the </a:t>
            </a:r>
            <a:r>
              <a:rPr dirty="0" sz="1400">
                <a:latin typeface="Calibri"/>
                <a:cs typeface="Calibri"/>
              </a:rPr>
              <a:t>larger </a:t>
            </a:r>
            <a:r>
              <a:rPr dirty="0" sz="1400" spc="-5">
                <a:latin typeface="Calibri"/>
                <a:cs typeface="Calibri"/>
              </a:rPr>
              <a:t>of the </a:t>
            </a:r>
            <a:r>
              <a:rPr dirty="0" sz="1400">
                <a:latin typeface="Calibri"/>
                <a:cs typeface="Calibri"/>
              </a:rPr>
              <a:t>two  </a:t>
            </a:r>
            <a:r>
              <a:rPr dirty="0" sz="1400" spc="-5">
                <a:latin typeface="Calibri"/>
                <a:cs typeface="Calibri"/>
              </a:rPr>
              <a:t>should</a:t>
            </a:r>
            <a:r>
              <a:rPr dirty="0" sz="1400" spc="15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be</a:t>
            </a:r>
            <a:r>
              <a:rPr dirty="0" sz="1400" spc="16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considered</a:t>
            </a:r>
            <a:r>
              <a:rPr dirty="0" sz="1400" spc="16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for</a:t>
            </a:r>
            <a:r>
              <a:rPr dirty="0" sz="1400" spc="16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computing</a:t>
            </a:r>
            <a:r>
              <a:rPr dirty="0" sz="1400" spc="16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the</a:t>
            </a:r>
            <a:r>
              <a:rPr dirty="0" sz="1400" spc="17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maximum</a:t>
            </a:r>
            <a:r>
              <a:rPr dirty="0" sz="1400" spc="15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clock</a:t>
            </a:r>
            <a:r>
              <a:rPr dirty="0" sz="1400" spc="16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frequency.</a:t>
            </a:r>
            <a:r>
              <a:rPr dirty="0" sz="1400" spc="17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3694048" y="9799649"/>
            <a:ext cx="18034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2005"/>
              </a:lnSpc>
            </a:pPr>
            <a:fld id="{81D60167-4931-47E6-BA6A-407CBD079E47}" type="slidenum">
              <a:rPr dirty="0" sz="2000">
                <a:latin typeface="Calibri"/>
                <a:cs typeface="Calibri"/>
              </a:rPr>
              <a:t>1</a:t>
            </a:fld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43321" y="437488"/>
            <a:ext cx="1727835" cy="580390"/>
          </a:xfrm>
          <a:prstGeom prst="rect">
            <a:avLst/>
          </a:prstGeom>
        </p:spPr>
        <p:txBody>
          <a:bodyPr wrap="square" lIns="0" tIns="762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</a:t>
            </a:r>
            <a:endParaRPr sz="1400">
              <a:latin typeface="Lucida Calligraphy"/>
              <a:cs typeface="Lucida Calligraphy"/>
            </a:endParaRPr>
          </a:p>
          <a:p>
            <a:pPr marL="446405">
              <a:lnSpc>
                <a:spcPct val="100000"/>
              </a:lnSpc>
              <a:spcBef>
                <a:spcPts val="505"/>
              </a:spcBef>
            </a:pPr>
            <a:r>
              <a:rPr dirty="0" sz="1400" i="1">
                <a:latin typeface="Lucida Calligraphy"/>
                <a:cs typeface="Lucida Calligraphy"/>
              </a:rPr>
              <a:t>Y.</a:t>
            </a:r>
            <a:r>
              <a:rPr dirty="0" sz="1400" spc="-1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004316" y="527303"/>
            <a:ext cx="1514856" cy="52882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174800" y="454668"/>
            <a:ext cx="1175385" cy="582930"/>
          </a:xfrm>
          <a:prstGeom prst="rect">
            <a:avLst/>
          </a:prstGeom>
        </p:spPr>
        <p:txBody>
          <a:bodyPr wrap="square" lIns="0" tIns="7747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61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one:</a:t>
            </a:r>
            <a:endParaRPr sz="1400">
              <a:latin typeface="Lucida Calligraphy"/>
              <a:cs typeface="Lucida Calligraphy"/>
            </a:endParaRPr>
          </a:p>
          <a:p>
            <a:pPr algn="ctr">
              <a:lnSpc>
                <a:spcPct val="100000"/>
              </a:lnSpc>
              <a:spcBef>
                <a:spcPts val="515"/>
              </a:spcBef>
            </a:pPr>
            <a:r>
              <a:rPr dirty="0" sz="1400" spc="-5" i="1">
                <a:latin typeface="Lucida Calligraphy"/>
                <a:cs typeface="Lucida Calligraphy"/>
              </a:rPr>
              <a:t>Counters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837688" y="3639311"/>
            <a:ext cx="2543556" cy="22250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185416" y="3200399"/>
            <a:ext cx="467868" cy="22402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2264791" y="3180333"/>
            <a:ext cx="20574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Q</a:t>
            </a:r>
            <a:r>
              <a:rPr dirty="0" baseline="-12345" sz="1350" b="1">
                <a:latin typeface="Calibri"/>
                <a:cs typeface="Calibri"/>
              </a:rPr>
              <a:t>0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415284" y="3247643"/>
            <a:ext cx="400812" cy="22402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785359" y="3247643"/>
            <a:ext cx="420624" cy="22402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2917063" y="3227273"/>
            <a:ext cx="2174875" cy="63182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589915">
              <a:lnSpc>
                <a:spcPct val="100000"/>
              </a:lnSpc>
              <a:spcBef>
                <a:spcPts val="105"/>
              </a:spcBef>
              <a:tabLst>
                <a:tab pos="1960245" algn="l"/>
              </a:tabLst>
            </a:pPr>
            <a:r>
              <a:rPr dirty="0" sz="1400" spc="-5" b="1">
                <a:latin typeface="Calibri"/>
                <a:cs typeface="Calibri"/>
              </a:rPr>
              <a:t>Q</a:t>
            </a:r>
            <a:r>
              <a:rPr dirty="0" baseline="-12345" sz="1350" spc="-7" b="1">
                <a:latin typeface="Calibri"/>
                <a:cs typeface="Calibri"/>
              </a:rPr>
              <a:t>1	</a:t>
            </a:r>
            <a:r>
              <a:rPr dirty="0" sz="1400" spc="-5" b="1">
                <a:latin typeface="Calibri"/>
                <a:cs typeface="Calibri"/>
              </a:rPr>
              <a:t>Q</a:t>
            </a:r>
            <a:r>
              <a:rPr dirty="0" baseline="-12345" sz="1350" spc="-7" b="1">
                <a:latin typeface="Calibri"/>
                <a:cs typeface="Calibri"/>
              </a:rPr>
              <a:t>2</a:t>
            </a:r>
            <a:endParaRPr baseline="-12345" sz="135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-5">
                <a:latin typeface="Calibri"/>
                <a:cs typeface="Calibri"/>
              </a:rPr>
              <a:t>Fig </a:t>
            </a:r>
            <a:r>
              <a:rPr dirty="0" sz="1400">
                <a:latin typeface="Calibri"/>
                <a:cs typeface="Calibri"/>
              </a:rPr>
              <a:t>16 </a:t>
            </a:r>
            <a:r>
              <a:rPr dirty="0" sz="1400" spc="-5">
                <a:latin typeface="Calibri"/>
                <a:cs typeface="Calibri"/>
              </a:rPr>
              <a:t>four bits </a:t>
            </a:r>
            <a:r>
              <a:rPr dirty="0" sz="1400">
                <a:latin typeface="Calibri"/>
                <a:cs typeface="Calibri"/>
              </a:rPr>
              <a:t>D ring</a:t>
            </a:r>
            <a:r>
              <a:rPr dirty="0" sz="1400" spc="-6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counter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957315" y="3247643"/>
            <a:ext cx="400812" cy="22402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6037326" y="3227273"/>
            <a:ext cx="205740" cy="240029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 b="1">
                <a:latin typeface="Calibri"/>
                <a:cs typeface="Calibri"/>
              </a:rPr>
              <a:t>Q</a:t>
            </a:r>
            <a:r>
              <a:rPr dirty="0" baseline="-12345" sz="1350" b="1">
                <a:latin typeface="Calibri"/>
                <a:cs typeface="Calibri"/>
              </a:rPr>
              <a:t>3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089660" y="2581655"/>
            <a:ext cx="582167" cy="22250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168704" y="2561589"/>
            <a:ext cx="29210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CL</a:t>
            </a:r>
            <a:r>
              <a:rPr dirty="0" sz="1400" b="1">
                <a:latin typeface="Calibri"/>
                <a:cs typeface="Calibri"/>
              </a:rPr>
              <a:t>K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822704" y="1839467"/>
            <a:ext cx="257556" cy="222503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914398" y="1819401"/>
            <a:ext cx="1250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D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947227" y="2031936"/>
            <a:ext cx="438150" cy="333375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2048510" y="2066289"/>
            <a:ext cx="23622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F</a:t>
            </a:r>
            <a:r>
              <a:rPr dirty="0" sz="1400" spc="5" b="1">
                <a:latin typeface="Calibri"/>
                <a:cs typeface="Calibri"/>
              </a:rPr>
              <a:t>F</a:t>
            </a:r>
            <a:r>
              <a:rPr dirty="0" baseline="-12345" sz="1350" b="1">
                <a:latin typeface="Calibri"/>
                <a:cs typeface="Calibri"/>
              </a:rPr>
              <a:t>0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1894839" y="1836673"/>
            <a:ext cx="635" cy="657225"/>
          </a:xfrm>
          <a:custGeom>
            <a:avLst/>
            <a:gdLst/>
            <a:ahLst/>
            <a:cxnLst/>
            <a:rect l="l" t="t" r="r" b="b"/>
            <a:pathLst>
              <a:path w="635" h="657225">
                <a:moveTo>
                  <a:pt x="0" y="0"/>
                </a:moveTo>
                <a:lnTo>
                  <a:pt x="635" y="657225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390139" y="1836673"/>
            <a:ext cx="635" cy="657225"/>
          </a:xfrm>
          <a:custGeom>
            <a:avLst/>
            <a:gdLst/>
            <a:ahLst/>
            <a:cxnLst/>
            <a:rect l="l" t="t" r="r" b="b"/>
            <a:pathLst>
              <a:path w="635" h="657225">
                <a:moveTo>
                  <a:pt x="0" y="0"/>
                </a:moveTo>
                <a:lnTo>
                  <a:pt x="635" y="657225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885950" y="1837308"/>
            <a:ext cx="504825" cy="0"/>
          </a:xfrm>
          <a:custGeom>
            <a:avLst/>
            <a:gdLst/>
            <a:ahLst/>
            <a:cxnLst/>
            <a:rect l="l" t="t" r="r" b="b"/>
            <a:pathLst>
              <a:path w="504825" h="0">
                <a:moveTo>
                  <a:pt x="50482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885950" y="2493898"/>
            <a:ext cx="504825" cy="0"/>
          </a:xfrm>
          <a:custGeom>
            <a:avLst/>
            <a:gdLst/>
            <a:ahLst/>
            <a:cxnLst/>
            <a:rect l="l" t="t" r="r" b="b"/>
            <a:pathLst>
              <a:path w="504825" h="0">
                <a:moveTo>
                  <a:pt x="50482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888426" y="2107882"/>
            <a:ext cx="153669" cy="117475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108960" y="1848611"/>
            <a:ext cx="259079" cy="224027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3201035" y="1828545"/>
            <a:ext cx="1250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D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3233737" y="2042096"/>
            <a:ext cx="438150" cy="333375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3335146" y="2076957"/>
            <a:ext cx="23558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FF</a:t>
            </a:r>
            <a:r>
              <a:rPr dirty="0" baseline="-12345" sz="1350" b="1">
                <a:latin typeface="Calibri"/>
                <a:cs typeface="Calibri"/>
              </a:rPr>
              <a:t>0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3181350" y="1846833"/>
            <a:ext cx="635" cy="657225"/>
          </a:xfrm>
          <a:custGeom>
            <a:avLst/>
            <a:gdLst/>
            <a:ahLst/>
            <a:cxnLst/>
            <a:rect l="l" t="t" r="r" b="b"/>
            <a:pathLst>
              <a:path w="635" h="657225">
                <a:moveTo>
                  <a:pt x="0" y="0"/>
                </a:moveTo>
                <a:lnTo>
                  <a:pt x="635" y="657225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3676650" y="1846833"/>
            <a:ext cx="635" cy="657225"/>
          </a:xfrm>
          <a:custGeom>
            <a:avLst/>
            <a:gdLst/>
            <a:ahLst/>
            <a:cxnLst/>
            <a:rect l="l" t="t" r="r" b="b"/>
            <a:pathLst>
              <a:path w="635" h="657225">
                <a:moveTo>
                  <a:pt x="0" y="0"/>
                </a:moveTo>
                <a:lnTo>
                  <a:pt x="635" y="657225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3172460" y="1847468"/>
            <a:ext cx="504825" cy="0"/>
          </a:xfrm>
          <a:custGeom>
            <a:avLst/>
            <a:gdLst/>
            <a:ahLst/>
            <a:cxnLst/>
            <a:rect l="l" t="t" r="r" b="b"/>
            <a:pathLst>
              <a:path w="504825" h="0">
                <a:moveTo>
                  <a:pt x="50482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172460" y="2504058"/>
            <a:ext cx="504825" cy="0"/>
          </a:xfrm>
          <a:custGeom>
            <a:avLst/>
            <a:gdLst/>
            <a:ahLst/>
            <a:cxnLst/>
            <a:rect l="l" t="t" r="r" b="b"/>
            <a:pathLst>
              <a:path w="504825" h="0">
                <a:moveTo>
                  <a:pt x="50482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3174936" y="2118042"/>
            <a:ext cx="153670" cy="117475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5737859" y="1828799"/>
            <a:ext cx="259079" cy="224027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5830570" y="1808733"/>
            <a:ext cx="1250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D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5862637" y="2022411"/>
            <a:ext cx="438150" cy="333375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5964682" y="2057145"/>
            <a:ext cx="23558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FF</a:t>
            </a:r>
            <a:r>
              <a:rPr dirty="0" baseline="-12345" sz="1350" b="1">
                <a:latin typeface="Calibri"/>
                <a:cs typeface="Calibri"/>
              </a:rPr>
              <a:t>0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5810250" y="1827148"/>
            <a:ext cx="635" cy="657225"/>
          </a:xfrm>
          <a:custGeom>
            <a:avLst/>
            <a:gdLst/>
            <a:ahLst/>
            <a:cxnLst/>
            <a:rect l="l" t="t" r="r" b="b"/>
            <a:pathLst>
              <a:path w="635" h="657225">
                <a:moveTo>
                  <a:pt x="0" y="0"/>
                </a:moveTo>
                <a:lnTo>
                  <a:pt x="635" y="657225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6305550" y="1827148"/>
            <a:ext cx="635" cy="657225"/>
          </a:xfrm>
          <a:custGeom>
            <a:avLst/>
            <a:gdLst/>
            <a:ahLst/>
            <a:cxnLst/>
            <a:rect l="l" t="t" r="r" b="b"/>
            <a:pathLst>
              <a:path w="635" h="657225">
                <a:moveTo>
                  <a:pt x="0" y="0"/>
                </a:moveTo>
                <a:lnTo>
                  <a:pt x="635" y="657225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5801359" y="1827783"/>
            <a:ext cx="504825" cy="0"/>
          </a:xfrm>
          <a:custGeom>
            <a:avLst/>
            <a:gdLst/>
            <a:ahLst/>
            <a:cxnLst/>
            <a:rect l="l" t="t" r="r" b="b"/>
            <a:pathLst>
              <a:path w="504825" h="0">
                <a:moveTo>
                  <a:pt x="50482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5801359" y="2484373"/>
            <a:ext cx="504825" cy="0"/>
          </a:xfrm>
          <a:custGeom>
            <a:avLst/>
            <a:gdLst/>
            <a:ahLst/>
            <a:cxnLst/>
            <a:rect l="l" t="t" r="r" b="b"/>
            <a:pathLst>
              <a:path w="504825" h="0">
                <a:moveTo>
                  <a:pt x="50482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5803836" y="2098357"/>
            <a:ext cx="153670" cy="117475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4366259" y="1857755"/>
            <a:ext cx="259079" cy="222503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 txBox="1"/>
          <p:nvPr/>
        </p:nvSpPr>
        <p:spPr>
          <a:xfrm>
            <a:off x="4458589" y="1837689"/>
            <a:ext cx="1250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D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4491037" y="2050351"/>
            <a:ext cx="438150" cy="333375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 txBox="1"/>
          <p:nvPr/>
        </p:nvSpPr>
        <p:spPr>
          <a:xfrm>
            <a:off x="4592701" y="2084577"/>
            <a:ext cx="23558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FF</a:t>
            </a:r>
            <a:r>
              <a:rPr dirty="0" baseline="-12345" sz="1350" b="1">
                <a:latin typeface="Calibri"/>
                <a:cs typeface="Calibri"/>
              </a:rPr>
              <a:t>0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4438650" y="1855088"/>
            <a:ext cx="635" cy="657225"/>
          </a:xfrm>
          <a:custGeom>
            <a:avLst/>
            <a:gdLst/>
            <a:ahLst/>
            <a:cxnLst/>
            <a:rect l="l" t="t" r="r" b="b"/>
            <a:pathLst>
              <a:path w="635" h="657225">
                <a:moveTo>
                  <a:pt x="0" y="0"/>
                </a:moveTo>
                <a:lnTo>
                  <a:pt x="635" y="657225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4933950" y="1855088"/>
            <a:ext cx="635" cy="657225"/>
          </a:xfrm>
          <a:custGeom>
            <a:avLst/>
            <a:gdLst/>
            <a:ahLst/>
            <a:cxnLst/>
            <a:rect l="l" t="t" r="r" b="b"/>
            <a:pathLst>
              <a:path w="635" h="657225">
                <a:moveTo>
                  <a:pt x="0" y="0"/>
                </a:moveTo>
                <a:lnTo>
                  <a:pt x="635" y="657225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4429759" y="1855723"/>
            <a:ext cx="504825" cy="0"/>
          </a:xfrm>
          <a:custGeom>
            <a:avLst/>
            <a:gdLst/>
            <a:ahLst/>
            <a:cxnLst/>
            <a:rect l="l" t="t" r="r" b="b"/>
            <a:pathLst>
              <a:path w="504825" h="0">
                <a:moveTo>
                  <a:pt x="50482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4429759" y="2512313"/>
            <a:ext cx="504825" cy="0"/>
          </a:xfrm>
          <a:custGeom>
            <a:avLst/>
            <a:gdLst/>
            <a:ahLst/>
            <a:cxnLst/>
            <a:rect l="l" t="t" r="r" b="b"/>
            <a:pathLst>
              <a:path w="504825" h="0">
                <a:moveTo>
                  <a:pt x="50482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4432236" y="2126297"/>
            <a:ext cx="153670" cy="117475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1476375" y="2709163"/>
            <a:ext cx="4067175" cy="3175"/>
          </a:xfrm>
          <a:custGeom>
            <a:avLst/>
            <a:gdLst/>
            <a:ahLst/>
            <a:cxnLst/>
            <a:rect l="l" t="t" r="r" b="b"/>
            <a:pathLst>
              <a:path w="4067175" h="3175">
                <a:moveTo>
                  <a:pt x="4067175" y="3175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1676400" y="1563623"/>
            <a:ext cx="4762500" cy="5715"/>
          </a:xfrm>
          <a:custGeom>
            <a:avLst/>
            <a:gdLst/>
            <a:ahLst/>
            <a:cxnLst/>
            <a:rect l="l" t="t" r="r" b="b"/>
            <a:pathLst>
              <a:path w="4762500" h="5715">
                <a:moveTo>
                  <a:pt x="4762500" y="5714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2919095" y="2173223"/>
            <a:ext cx="635" cy="539750"/>
          </a:xfrm>
          <a:custGeom>
            <a:avLst/>
            <a:gdLst/>
            <a:ahLst/>
            <a:cxnLst/>
            <a:rect l="l" t="t" r="r" b="b"/>
            <a:pathLst>
              <a:path w="635" h="539750">
                <a:moveTo>
                  <a:pt x="635" y="0"/>
                </a:moveTo>
                <a:lnTo>
                  <a:pt x="0" y="539750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4191000" y="2192273"/>
            <a:ext cx="635" cy="539750"/>
          </a:xfrm>
          <a:custGeom>
            <a:avLst/>
            <a:gdLst/>
            <a:ahLst/>
            <a:cxnLst/>
            <a:rect l="l" t="t" r="r" b="b"/>
            <a:pathLst>
              <a:path w="635" h="539750">
                <a:moveTo>
                  <a:pt x="635" y="0"/>
                </a:moveTo>
                <a:lnTo>
                  <a:pt x="0" y="539750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5542915" y="2160523"/>
            <a:ext cx="635" cy="560070"/>
          </a:xfrm>
          <a:custGeom>
            <a:avLst/>
            <a:gdLst/>
            <a:ahLst/>
            <a:cxnLst/>
            <a:rect l="l" t="t" r="r" b="b"/>
            <a:pathLst>
              <a:path w="635" h="560069">
                <a:moveTo>
                  <a:pt x="635" y="0"/>
                </a:moveTo>
                <a:lnTo>
                  <a:pt x="0" y="560069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5538470" y="2159253"/>
            <a:ext cx="262890" cy="635"/>
          </a:xfrm>
          <a:custGeom>
            <a:avLst/>
            <a:gdLst/>
            <a:ahLst/>
            <a:cxnLst/>
            <a:rect l="l" t="t" r="r" b="b"/>
            <a:pathLst>
              <a:path w="262889" h="635">
                <a:moveTo>
                  <a:pt x="262889" y="0"/>
                </a:moveTo>
                <a:lnTo>
                  <a:pt x="0" y="63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4176395" y="2187828"/>
            <a:ext cx="262890" cy="635"/>
          </a:xfrm>
          <a:custGeom>
            <a:avLst/>
            <a:gdLst/>
            <a:ahLst/>
            <a:cxnLst/>
            <a:rect l="l" t="t" r="r" b="b"/>
            <a:pathLst>
              <a:path w="262889" h="635">
                <a:moveTo>
                  <a:pt x="262889" y="0"/>
                </a:moveTo>
                <a:lnTo>
                  <a:pt x="0" y="63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2909570" y="2177668"/>
            <a:ext cx="262890" cy="635"/>
          </a:xfrm>
          <a:custGeom>
            <a:avLst/>
            <a:gdLst/>
            <a:ahLst/>
            <a:cxnLst/>
            <a:rect l="l" t="t" r="r" b="b"/>
            <a:pathLst>
              <a:path w="262889" h="635">
                <a:moveTo>
                  <a:pt x="262890" y="0"/>
                </a:moveTo>
                <a:lnTo>
                  <a:pt x="0" y="63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1631950" y="2169413"/>
            <a:ext cx="635" cy="539750"/>
          </a:xfrm>
          <a:custGeom>
            <a:avLst/>
            <a:gdLst/>
            <a:ahLst/>
            <a:cxnLst/>
            <a:rect l="l" t="t" r="r" b="b"/>
            <a:pathLst>
              <a:path w="635" h="539750">
                <a:moveTo>
                  <a:pt x="635" y="0"/>
                </a:moveTo>
                <a:lnTo>
                  <a:pt x="0" y="539750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1622425" y="2173858"/>
            <a:ext cx="262890" cy="635"/>
          </a:xfrm>
          <a:custGeom>
            <a:avLst/>
            <a:gdLst/>
            <a:ahLst/>
            <a:cxnLst/>
            <a:rect l="l" t="t" r="r" b="b"/>
            <a:pathLst>
              <a:path w="262889" h="635">
                <a:moveTo>
                  <a:pt x="262889" y="0"/>
                </a:moveTo>
                <a:lnTo>
                  <a:pt x="0" y="63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1476375" y="1968118"/>
            <a:ext cx="419100" cy="0"/>
          </a:xfrm>
          <a:custGeom>
            <a:avLst/>
            <a:gdLst/>
            <a:ahLst/>
            <a:cxnLst/>
            <a:rect l="l" t="t" r="r" b="b"/>
            <a:pathLst>
              <a:path w="419100" h="0">
                <a:moveTo>
                  <a:pt x="41910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1675764" y="1563623"/>
            <a:ext cx="635" cy="404495"/>
          </a:xfrm>
          <a:custGeom>
            <a:avLst/>
            <a:gdLst/>
            <a:ahLst/>
            <a:cxnLst/>
            <a:rect l="l" t="t" r="r" b="b"/>
            <a:pathLst>
              <a:path w="635" h="404494">
                <a:moveTo>
                  <a:pt x="635" y="0"/>
                </a:moveTo>
                <a:lnTo>
                  <a:pt x="0" y="40449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6439534" y="1556003"/>
            <a:ext cx="0" cy="1823085"/>
          </a:xfrm>
          <a:custGeom>
            <a:avLst/>
            <a:gdLst/>
            <a:ahLst/>
            <a:cxnLst/>
            <a:rect l="l" t="t" r="r" b="b"/>
            <a:pathLst>
              <a:path w="0" h="1823085">
                <a:moveTo>
                  <a:pt x="0" y="0"/>
                </a:moveTo>
                <a:lnTo>
                  <a:pt x="0" y="182308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6296659" y="1939543"/>
            <a:ext cx="142875" cy="635"/>
          </a:xfrm>
          <a:custGeom>
            <a:avLst/>
            <a:gdLst/>
            <a:ahLst/>
            <a:cxnLst/>
            <a:rect l="l" t="t" r="r" b="b"/>
            <a:pathLst>
              <a:path w="142875" h="635">
                <a:moveTo>
                  <a:pt x="-12700" y="317"/>
                </a:moveTo>
                <a:lnTo>
                  <a:pt x="155575" y="317"/>
                </a:lnTo>
              </a:path>
            </a:pathLst>
          </a:custGeom>
          <a:ln w="2603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5076825" y="1975103"/>
            <a:ext cx="0" cy="1440180"/>
          </a:xfrm>
          <a:custGeom>
            <a:avLst/>
            <a:gdLst/>
            <a:ahLst/>
            <a:cxnLst/>
            <a:rect l="l" t="t" r="r" b="b"/>
            <a:pathLst>
              <a:path w="0" h="1440179">
                <a:moveTo>
                  <a:pt x="0" y="0"/>
                </a:moveTo>
                <a:lnTo>
                  <a:pt x="0" y="1440179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4933950" y="1974468"/>
            <a:ext cx="142875" cy="635"/>
          </a:xfrm>
          <a:custGeom>
            <a:avLst/>
            <a:gdLst/>
            <a:ahLst/>
            <a:cxnLst/>
            <a:rect l="l" t="t" r="r" b="b"/>
            <a:pathLst>
              <a:path w="142875" h="635">
                <a:moveTo>
                  <a:pt x="-12700" y="317"/>
                </a:moveTo>
                <a:lnTo>
                  <a:pt x="155575" y="317"/>
                </a:lnTo>
              </a:path>
            </a:pathLst>
          </a:custGeom>
          <a:ln w="2603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3820159" y="1937003"/>
            <a:ext cx="0" cy="1518285"/>
          </a:xfrm>
          <a:custGeom>
            <a:avLst/>
            <a:gdLst/>
            <a:ahLst/>
            <a:cxnLst/>
            <a:rect l="l" t="t" r="r" b="b"/>
            <a:pathLst>
              <a:path w="0" h="1518285">
                <a:moveTo>
                  <a:pt x="0" y="0"/>
                </a:moveTo>
                <a:lnTo>
                  <a:pt x="0" y="151828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3677284" y="1946528"/>
            <a:ext cx="142875" cy="635"/>
          </a:xfrm>
          <a:custGeom>
            <a:avLst/>
            <a:gdLst/>
            <a:ahLst/>
            <a:cxnLst/>
            <a:rect l="l" t="t" r="r" b="b"/>
            <a:pathLst>
              <a:path w="142875" h="635">
                <a:moveTo>
                  <a:pt x="-12700" y="317"/>
                </a:moveTo>
                <a:lnTo>
                  <a:pt x="155575" y="317"/>
                </a:lnTo>
              </a:path>
            </a:pathLst>
          </a:custGeom>
          <a:ln w="2603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2533650" y="1941448"/>
            <a:ext cx="0" cy="1437640"/>
          </a:xfrm>
          <a:custGeom>
            <a:avLst/>
            <a:gdLst/>
            <a:ahLst/>
            <a:cxnLst/>
            <a:rect l="l" t="t" r="r" b="b"/>
            <a:pathLst>
              <a:path w="0" h="1437639">
                <a:moveTo>
                  <a:pt x="0" y="0"/>
                </a:moveTo>
                <a:lnTo>
                  <a:pt x="0" y="1437639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2390775" y="1950973"/>
            <a:ext cx="142875" cy="635"/>
          </a:xfrm>
          <a:custGeom>
            <a:avLst/>
            <a:gdLst/>
            <a:ahLst/>
            <a:cxnLst/>
            <a:rect l="l" t="t" r="r" b="b"/>
            <a:pathLst>
              <a:path w="142875" h="635">
                <a:moveTo>
                  <a:pt x="-12700" y="317"/>
                </a:moveTo>
                <a:lnTo>
                  <a:pt x="155575" y="317"/>
                </a:lnTo>
              </a:path>
            </a:pathLst>
          </a:custGeom>
          <a:ln w="2603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1827847" y="2125281"/>
            <a:ext cx="81279" cy="81280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3114992" y="2136076"/>
            <a:ext cx="81280" cy="81279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4376737" y="2136076"/>
            <a:ext cx="81279" cy="81279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5762307" y="2122106"/>
            <a:ext cx="81279" cy="81280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1589722" y="2661221"/>
            <a:ext cx="81279" cy="81279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2885757" y="2661221"/>
            <a:ext cx="81280" cy="81279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4143692" y="2670746"/>
            <a:ext cx="81280" cy="81279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6401117" y="1908111"/>
            <a:ext cx="81280" cy="81279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1618297" y="1908111"/>
            <a:ext cx="81279" cy="81279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1360169" y="5751893"/>
            <a:ext cx="548005" cy="0"/>
          </a:xfrm>
          <a:custGeom>
            <a:avLst/>
            <a:gdLst/>
            <a:ahLst/>
            <a:cxnLst/>
            <a:rect l="l" t="t" r="r" b="b"/>
            <a:pathLst>
              <a:path w="548005" h="0">
                <a:moveTo>
                  <a:pt x="0" y="0"/>
                </a:moveTo>
                <a:lnTo>
                  <a:pt x="548005" y="0"/>
                </a:lnTo>
              </a:path>
            </a:pathLst>
          </a:custGeom>
          <a:ln w="2603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1905635" y="5389879"/>
            <a:ext cx="0" cy="371475"/>
          </a:xfrm>
          <a:custGeom>
            <a:avLst/>
            <a:gdLst/>
            <a:ahLst/>
            <a:cxnLst/>
            <a:rect l="l" t="t" r="r" b="b"/>
            <a:pathLst>
              <a:path w="0" h="371475">
                <a:moveTo>
                  <a:pt x="0" y="0"/>
                </a:moveTo>
                <a:lnTo>
                  <a:pt x="0" y="37147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1895475" y="5380354"/>
            <a:ext cx="676275" cy="0"/>
          </a:xfrm>
          <a:custGeom>
            <a:avLst/>
            <a:gdLst/>
            <a:ahLst/>
            <a:cxnLst/>
            <a:rect l="l" t="t" r="r" b="b"/>
            <a:pathLst>
              <a:path w="676275" h="0">
                <a:moveTo>
                  <a:pt x="0" y="0"/>
                </a:moveTo>
                <a:lnTo>
                  <a:pt x="67627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2562225" y="5378449"/>
            <a:ext cx="635" cy="373380"/>
          </a:xfrm>
          <a:custGeom>
            <a:avLst/>
            <a:gdLst/>
            <a:ahLst/>
            <a:cxnLst/>
            <a:rect l="l" t="t" r="r" b="b"/>
            <a:pathLst>
              <a:path w="635" h="373379">
                <a:moveTo>
                  <a:pt x="635" y="0"/>
                </a:moveTo>
                <a:lnTo>
                  <a:pt x="0" y="373380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2118360" y="7464552"/>
            <a:ext cx="3823716" cy="224028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973836" y="4693919"/>
            <a:ext cx="371856" cy="222503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982980" y="5579363"/>
            <a:ext cx="373380" cy="224027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 txBox="1"/>
          <p:nvPr/>
        </p:nvSpPr>
        <p:spPr>
          <a:xfrm>
            <a:off x="1062024" y="5559678"/>
            <a:ext cx="20574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 b="1">
                <a:latin typeface="Calibri"/>
                <a:cs typeface="Calibri"/>
              </a:rPr>
              <a:t>Q</a:t>
            </a:r>
            <a:r>
              <a:rPr dirty="0" baseline="-12345" sz="1350" b="1">
                <a:latin typeface="Calibri"/>
                <a:cs typeface="Calibri"/>
              </a:rPr>
              <a:t>1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89" name="object 89"/>
          <p:cNvSpPr/>
          <p:nvPr/>
        </p:nvSpPr>
        <p:spPr>
          <a:xfrm>
            <a:off x="1004316" y="6989064"/>
            <a:ext cx="371856" cy="224027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918972" y="4274819"/>
            <a:ext cx="455676" cy="222503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 txBox="1"/>
          <p:nvPr/>
        </p:nvSpPr>
        <p:spPr>
          <a:xfrm>
            <a:off x="998016" y="4255134"/>
            <a:ext cx="292100" cy="6584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 b="1">
                <a:latin typeface="Calibri"/>
                <a:cs typeface="Calibri"/>
              </a:rPr>
              <a:t>CL</a:t>
            </a:r>
            <a:r>
              <a:rPr dirty="0" sz="1400" b="1">
                <a:latin typeface="Calibri"/>
                <a:cs typeface="Calibri"/>
              </a:rPr>
              <a:t>K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400">
              <a:latin typeface="Times New Roman"/>
              <a:cs typeface="Times New Roman"/>
            </a:endParaRPr>
          </a:p>
          <a:p>
            <a:pPr marL="67310">
              <a:lnSpc>
                <a:spcPct val="100000"/>
              </a:lnSpc>
              <a:spcBef>
                <a:spcPts val="5"/>
              </a:spcBef>
            </a:pPr>
            <a:r>
              <a:rPr dirty="0" sz="1400" spc="-5" b="1">
                <a:latin typeface="Calibri"/>
                <a:cs typeface="Calibri"/>
              </a:rPr>
              <a:t>Q</a:t>
            </a:r>
            <a:r>
              <a:rPr dirty="0" baseline="-12345" sz="1350" spc="-7" b="1">
                <a:latin typeface="Calibri"/>
                <a:cs typeface="Calibri"/>
              </a:rPr>
              <a:t>0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92" name="object 92"/>
          <p:cNvSpPr/>
          <p:nvPr/>
        </p:nvSpPr>
        <p:spPr>
          <a:xfrm>
            <a:off x="1013460" y="6408419"/>
            <a:ext cx="373379" cy="222503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 txBox="1"/>
          <p:nvPr/>
        </p:nvSpPr>
        <p:spPr>
          <a:xfrm>
            <a:off x="1083360" y="6388988"/>
            <a:ext cx="5352415" cy="32499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21590">
              <a:lnSpc>
                <a:spcPct val="100000"/>
              </a:lnSpc>
              <a:spcBef>
                <a:spcPts val="105"/>
              </a:spcBef>
            </a:pPr>
            <a:r>
              <a:rPr dirty="0" sz="1400" spc="-5" b="1">
                <a:latin typeface="Calibri"/>
                <a:cs typeface="Calibri"/>
              </a:rPr>
              <a:t>Q</a:t>
            </a:r>
            <a:r>
              <a:rPr dirty="0" baseline="-12345" sz="1350" spc="-7" b="1">
                <a:latin typeface="Calibri"/>
                <a:cs typeface="Calibri"/>
              </a:rPr>
              <a:t>2</a:t>
            </a:r>
            <a:endParaRPr baseline="-12345" sz="135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1165"/>
              </a:spcBef>
            </a:pPr>
            <a:r>
              <a:rPr dirty="0" sz="1400" spc="-5" b="1">
                <a:latin typeface="Calibri"/>
                <a:cs typeface="Calibri"/>
              </a:rPr>
              <a:t>Q</a:t>
            </a:r>
            <a:r>
              <a:rPr dirty="0" baseline="-12345" sz="1350" spc="-7" b="1">
                <a:latin typeface="Calibri"/>
                <a:cs typeface="Calibri"/>
              </a:rPr>
              <a:t>3</a:t>
            </a:r>
            <a:endParaRPr baseline="-12345" sz="135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750">
              <a:latin typeface="Times New Roman"/>
              <a:cs typeface="Times New Roman"/>
            </a:endParaRPr>
          </a:p>
          <a:p>
            <a:pPr marL="1126490">
              <a:lnSpc>
                <a:spcPct val="100000"/>
              </a:lnSpc>
            </a:pPr>
            <a:r>
              <a:rPr dirty="0" sz="1400" spc="-5">
                <a:latin typeface="Calibri"/>
                <a:cs typeface="Calibri"/>
              </a:rPr>
              <a:t>Fig 17Timing </a:t>
            </a:r>
            <a:r>
              <a:rPr dirty="0" sz="1400">
                <a:latin typeface="Calibri"/>
                <a:cs typeface="Calibri"/>
              </a:rPr>
              <a:t>diagram </a:t>
            </a:r>
            <a:r>
              <a:rPr dirty="0" sz="1400" spc="-5">
                <a:latin typeface="Calibri"/>
                <a:cs typeface="Calibri"/>
              </a:rPr>
              <a:t>of four bits </a:t>
            </a:r>
            <a:r>
              <a:rPr dirty="0" sz="1400">
                <a:latin typeface="Calibri"/>
                <a:cs typeface="Calibri"/>
              </a:rPr>
              <a:t>D ring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counter</a:t>
            </a:r>
            <a:endParaRPr sz="1400">
              <a:latin typeface="Calibri"/>
              <a:cs typeface="Calibri"/>
            </a:endParaRPr>
          </a:p>
          <a:p>
            <a:pPr marL="286385">
              <a:lnSpc>
                <a:spcPct val="100000"/>
              </a:lnSpc>
              <a:spcBef>
                <a:spcPts val="890"/>
              </a:spcBef>
            </a:pPr>
            <a:r>
              <a:rPr dirty="0" sz="1400" spc="-5" b="1" i="1">
                <a:latin typeface="Calibri"/>
                <a:cs typeface="Calibri"/>
              </a:rPr>
              <a:t>2- Shift</a:t>
            </a:r>
            <a:r>
              <a:rPr dirty="0" sz="1400" spc="25" b="1" i="1">
                <a:latin typeface="Calibri"/>
                <a:cs typeface="Calibri"/>
              </a:rPr>
              <a:t> </a:t>
            </a:r>
            <a:r>
              <a:rPr dirty="0" sz="1400" spc="-5" b="1" i="1">
                <a:latin typeface="Calibri"/>
                <a:cs typeface="Calibri"/>
              </a:rPr>
              <a:t>Counter</a:t>
            </a:r>
            <a:endParaRPr sz="1400">
              <a:latin typeface="Calibri"/>
              <a:cs typeface="Calibri"/>
            </a:endParaRPr>
          </a:p>
          <a:p>
            <a:pPr algn="just" marL="57785" marR="5080">
              <a:lnSpc>
                <a:spcPct val="148700"/>
              </a:lnSpc>
              <a:spcBef>
                <a:spcPts val="55"/>
              </a:spcBef>
            </a:pPr>
            <a:r>
              <a:rPr dirty="0" sz="1400">
                <a:latin typeface="Calibri"/>
                <a:cs typeface="Calibri"/>
              </a:rPr>
              <a:t>A </a:t>
            </a:r>
            <a:r>
              <a:rPr dirty="0" sz="1400" spc="-5">
                <a:latin typeface="Calibri"/>
                <a:cs typeface="Calibri"/>
              </a:rPr>
              <a:t>shift counter on </a:t>
            </a:r>
            <a:r>
              <a:rPr dirty="0" sz="1400">
                <a:latin typeface="Calibri"/>
                <a:cs typeface="Calibri"/>
              </a:rPr>
              <a:t>the </a:t>
            </a:r>
            <a:r>
              <a:rPr dirty="0" sz="1400" spc="-5">
                <a:latin typeface="Calibri"/>
                <a:cs typeface="Calibri"/>
              </a:rPr>
              <a:t>other </a:t>
            </a:r>
            <a:r>
              <a:rPr dirty="0" sz="1400">
                <a:latin typeface="Calibri"/>
                <a:cs typeface="Calibri"/>
              </a:rPr>
              <a:t>hand is </a:t>
            </a:r>
            <a:r>
              <a:rPr dirty="0" sz="1400" spc="-5">
                <a:latin typeface="Calibri"/>
                <a:cs typeface="Calibri"/>
              </a:rPr>
              <a:t>constructed by </a:t>
            </a:r>
            <a:r>
              <a:rPr dirty="0" sz="1400">
                <a:latin typeface="Calibri"/>
                <a:cs typeface="Calibri"/>
              </a:rPr>
              <a:t>having an inverse  </a:t>
            </a:r>
            <a:r>
              <a:rPr dirty="0" sz="1400" spc="-5">
                <a:latin typeface="Calibri"/>
                <a:cs typeface="Calibri"/>
              </a:rPr>
              <a:t>feedback </a:t>
            </a:r>
            <a:r>
              <a:rPr dirty="0" sz="1400">
                <a:latin typeface="Calibri"/>
                <a:cs typeface="Calibri"/>
              </a:rPr>
              <a:t>in a </a:t>
            </a:r>
            <a:r>
              <a:rPr dirty="0" sz="1400" spc="-5">
                <a:latin typeface="Calibri"/>
                <a:cs typeface="Calibri"/>
              </a:rPr>
              <a:t>shift register. For instance, </a:t>
            </a:r>
            <a:r>
              <a:rPr dirty="0" sz="1400">
                <a:latin typeface="Calibri"/>
                <a:cs typeface="Calibri"/>
              </a:rPr>
              <a:t>if we </a:t>
            </a:r>
            <a:r>
              <a:rPr dirty="0" sz="1400" spc="-5">
                <a:latin typeface="Calibri"/>
                <a:cs typeface="Calibri"/>
              </a:rPr>
              <a:t>connect the </a:t>
            </a:r>
            <a:r>
              <a:rPr dirty="0" sz="1450" spc="-15" b="1" i="1">
                <a:latin typeface="Cambria Math"/>
                <a:cs typeface="Cambria Math"/>
              </a:rPr>
              <a:t>Q </a:t>
            </a:r>
            <a:r>
              <a:rPr dirty="0" sz="1400" spc="-5">
                <a:latin typeface="Calibri"/>
                <a:cs typeface="Calibri"/>
              </a:rPr>
              <a:t>output of  the output flip-flop back </a:t>
            </a:r>
            <a:r>
              <a:rPr dirty="0" sz="1400">
                <a:latin typeface="Calibri"/>
                <a:cs typeface="Calibri"/>
              </a:rPr>
              <a:t>to </a:t>
            </a:r>
            <a:r>
              <a:rPr dirty="0" sz="1400" spc="-5">
                <a:latin typeface="Calibri"/>
                <a:cs typeface="Calibri"/>
              </a:rPr>
              <a:t>the </a:t>
            </a:r>
            <a:r>
              <a:rPr dirty="0" sz="1400">
                <a:latin typeface="Calibri"/>
                <a:cs typeface="Calibri"/>
              </a:rPr>
              <a:t>K </a:t>
            </a:r>
            <a:r>
              <a:rPr dirty="0" sz="1400" spc="-5">
                <a:latin typeface="Calibri"/>
                <a:cs typeface="Calibri"/>
              </a:rPr>
              <a:t>input of the input </a:t>
            </a:r>
            <a:r>
              <a:rPr dirty="0" sz="1400">
                <a:latin typeface="Calibri"/>
                <a:cs typeface="Calibri"/>
              </a:rPr>
              <a:t>flip-flop </a:t>
            </a:r>
            <a:r>
              <a:rPr dirty="0" sz="1400" spc="-5">
                <a:latin typeface="Calibri"/>
                <a:cs typeface="Calibri"/>
              </a:rPr>
              <a:t>and the </a:t>
            </a:r>
            <a:r>
              <a:rPr dirty="0" sz="1450" spc="-15" b="1" i="1">
                <a:latin typeface="Cambria Math"/>
                <a:cs typeface="Cambria Math"/>
              </a:rPr>
              <a:t>Q </a:t>
            </a:r>
            <a:r>
              <a:rPr dirty="0" sz="1450" spc="280" b="1" i="1">
                <a:latin typeface="Cambria Math"/>
                <a:cs typeface="Cambria Math"/>
              </a:rPr>
              <a:t> </a:t>
            </a:r>
            <a:r>
              <a:rPr dirty="0" sz="1400" spc="-5">
                <a:latin typeface="Calibri"/>
                <a:cs typeface="Calibri"/>
              </a:rPr>
              <a:t>output of the output flip-flop </a:t>
            </a:r>
            <a:r>
              <a:rPr dirty="0" sz="1400" spc="-10">
                <a:latin typeface="Calibri"/>
                <a:cs typeface="Calibri"/>
              </a:rPr>
              <a:t>to </a:t>
            </a:r>
            <a:r>
              <a:rPr dirty="0" sz="1400" spc="-5">
                <a:latin typeface="Calibri"/>
                <a:cs typeface="Calibri"/>
              </a:rPr>
              <a:t>the </a:t>
            </a:r>
            <a:r>
              <a:rPr dirty="0" sz="1450" spc="-10" b="1" i="1">
                <a:latin typeface="Cambria Math"/>
                <a:cs typeface="Cambria Math"/>
              </a:rPr>
              <a:t>J </a:t>
            </a:r>
            <a:r>
              <a:rPr dirty="0" sz="1400" spc="-10">
                <a:latin typeface="Calibri"/>
                <a:cs typeface="Calibri"/>
              </a:rPr>
              <a:t>input </a:t>
            </a:r>
            <a:r>
              <a:rPr dirty="0" sz="1400" spc="-5">
                <a:latin typeface="Calibri"/>
                <a:cs typeface="Calibri"/>
              </a:rPr>
              <a:t>of the input flip-flop </a:t>
            </a:r>
            <a:r>
              <a:rPr dirty="0" sz="1400">
                <a:latin typeface="Calibri"/>
                <a:cs typeface="Calibri"/>
              </a:rPr>
              <a:t>in a  </a:t>
            </a:r>
            <a:r>
              <a:rPr dirty="0" sz="1400" spc="-5">
                <a:latin typeface="Calibri"/>
                <a:cs typeface="Calibri"/>
              </a:rPr>
              <a:t>serial</a:t>
            </a:r>
            <a:r>
              <a:rPr dirty="0" sz="1400" spc="2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shift</a:t>
            </a:r>
            <a:r>
              <a:rPr dirty="0" sz="1400" spc="2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register,</a:t>
            </a:r>
            <a:r>
              <a:rPr dirty="0" sz="1400" spc="19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the</a:t>
            </a:r>
            <a:r>
              <a:rPr dirty="0" sz="1400" spc="21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result</a:t>
            </a:r>
            <a:r>
              <a:rPr dirty="0" sz="1400" spc="204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is</a:t>
            </a:r>
            <a:r>
              <a:rPr dirty="0" sz="1400" spc="21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</a:t>
            </a:r>
            <a:r>
              <a:rPr dirty="0" sz="1400" spc="2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shift</a:t>
            </a:r>
            <a:r>
              <a:rPr dirty="0" sz="1400" spc="2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counter,</a:t>
            </a:r>
            <a:r>
              <a:rPr dirty="0" sz="1400" spc="2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also</a:t>
            </a:r>
            <a:r>
              <a:rPr dirty="0" sz="1400" spc="2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called</a:t>
            </a:r>
            <a:r>
              <a:rPr dirty="0" sz="1400" spc="20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</a:t>
            </a:r>
            <a:r>
              <a:rPr dirty="0" sz="1400" spc="2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Johnson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4" name="object 94"/>
          <p:cNvSpPr/>
          <p:nvPr/>
        </p:nvSpPr>
        <p:spPr>
          <a:xfrm>
            <a:off x="1266825" y="4490719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4" h="0">
                <a:moveTo>
                  <a:pt x="0" y="0"/>
                </a:moveTo>
                <a:lnTo>
                  <a:pt x="36004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1619250" y="4170679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0"/>
                </a:moveTo>
                <a:lnTo>
                  <a:pt x="0" y="3238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1914525" y="4185919"/>
            <a:ext cx="76200" cy="323850"/>
          </a:xfrm>
          <a:custGeom>
            <a:avLst/>
            <a:gdLst/>
            <a:ahLst/>
            <a:cxnLst/>
            <a:rect l="l" t="t" r="r" b="b"/>
            <a:pathLst>
              <a:path w="76200" h="323850">
                <a:moveTo>
                  <a:pt x="25400" y="247650"/>
                </a:moveTo>
                <a:lnTo>
                  <a:pt x="0" y="247650"/>
                </a:lnTo>
                <a:lnTo>
                  <a:pt x="38100" y="323850"/>
                </a:lnTo>
                <a:lnTo>
                  <a:pt x="69850" y="260350"/>
                </a:lnTo>
                <a:lnTo>
                  <a:pt x="25400" y="260350"/>
                </a:lnTo>
                <a:lnTo>
                  <a:pt x="25400" y="247650"/>
                </a:lnTo>
                <a:close/>
              </a:path>
              <a:path w="76200" h="323850">
                <a:moveTo>
                  <a:pt x="50800" y="0"/>
                </a:moveTo>
                <a:lnTo>
                  <a:pt x="25400" y="0"/>
                </a:lnTo>
                <a:lnTo>
                  <a:pt x="25400" y="260350"/>
                </a:lnTo>
                <a:lnTo>
                  <a:pt x="50800" y="260350"/>
                </a:lnTo>
                <a:lnTo>
                  <a:pt x="50800" y="0"/>
                </a:lnTo>
                <a:close/>
              </a:path>
              <a:path w="76200" h="323850">
                <a:moveTo>
                  <a:pt x="76200" y="247650"/>
                </a:moveTo>
                <a:lnTo>
                  <a:pt x="50800" y="247650"/>
                </a:lnTo>
                <a:lnTo>
                  <a:pt x="50800" y="260350"/>
                </a:lnTo>
                <a:lnTo>
                  <a:pt x="69850" y="260350"/>
                </a:lnTo>
                <a:lnTo>
                  <a:pt x="76200" y="2476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1607819" y="4170679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4" h="0">
                <a:moveTo>
                  <a:pt x="0" y="0"/>
                </a:moveTo>
                <a:lnTo>
                  <a:pt x="36004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1933575" y="4490719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4" h="0">
                <a:moveTo>
                  <a:pt x="0" y="0"/>
                </a:moveTo>
                <a:lnTo>
                  <a:pt x="36004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2286000" y="4180204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0"/>
                </a:moveTo>
                <a:lnTo>
                  <a:pt x="0" y="3238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2581275" y="4195444"/>
            <a:ext cx="76200" cy="323850"/>
          </a:xfrm>
          <a:custGeom>
            <a:avLst/>
            <a:gdLst/>
            <a:ahLst/>
            <a:cxnLst/>
            <a:rect l="l" t="t" r="r" b="b"/>
            <a:pathLst>
              <a:path w="76200" h="323850">
                <a:moveTo>
                  <a:pt x="25400" y="247650"/>
                </a:moveTo>
                <a:lnTo>
                  <a:pt x="0" y="247650"/>
                </a:lnTo>
                <a:lnTo>
                  <a:pt x="38100" y="323850"/>
                </a:lnTo>
                <a:lnTo>
                  <a:pt x="69850" y="260350"/>
                </a:lnTo>
                <a:lnTo>
                  <a:pt x="25400" y="260350"/>
                </a:lnTo>
                <a:lnTo>
                  <a:pt x="25400" y="247650"/>
                </a:lnTo>
                <a:close/>
              </a:path>
              <a:path w="76200" h="323850">
                <a:moveTo>
                  <a:pt x="50800" y="0"/>
                </a:moveTo>
                <a:lnTo>
                  <a:pt x="25400" y="0"/>
                </a:lnTo>
                <a:lnTo>
                  <a:pt x="25400" y="260350"/>
                </a:lnTo>
                <a:lnTo>
                  <a:pt x="50800" y="260350"/>
                </a:lnTo>
                <a:lnTo>
                  <a:pt x="50800" y="0"/>
                </a:lnTo>
                <a:close/>
              </a:path>
              <a:path w="76200" h="323850">
                <a:moveTo>
                  <a:pt x="76200" y="247650"/>
                </a:moveTo>
                <a:lnTo>
                  <a:pt x="50800" y="247650"/>
                </a:lnTo>
                <a:lnTo>
                  <a:pt x="50800" y="260350"/>
                </a:lnTo>
                <a:lnTo>
                  <a:pt x="69850" y="260350"/>
                </a:lnTo>
                <a:lnTo>
                  <a:pt x="76200" y="2476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2274570" y="4180204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4" h="0">
                <a:moveTo>
                  <a:pt x="0" y="0"/>
                </a:moveTo>
                <a:lnTo>
                  <a:pt x="36004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2600325" y="4500244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4" h="0">
                <a:moveTo>
                  <a:pt x="0" y="0"/>
                </a:moveTo>
                <a:lnTo>
                  <a:pt x="36004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2943225" y="4170679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0"/>
                </a:moveTo>
                <a:lnTo>
                  <a:pt x="0" y="3238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3238500" y="4185919"/>
            <a:ext cx="76200" cy="323850"/>
          </a:xfrm>
          <a:custGeom>
            <a:avLst/>
            <a:gdLst/>
            <a:ahLst/>
            <a:cxnLst/>
            <a:rect l="l" t="t" r="r" b="b"/>
            <a:pathLst>
              <a:path w="76200" h="323850">
                <a:moveTo>
                  <a:pt x="25400" y="247650"/>
                </a:moveTo>
                <a:lnTo>
                  <a:pt x="0" y="247650"/>
                </a:lnTo>
                <a:lnTo>
                  <a:pt x="38100" y="323850"/>
                </a:lnTo>
                <a:lnTo>
                  <a:pt x="69850" y="260350"/>
                </a:lnTo>
                <a:lnTo>
                  <a:pt x="25400" y="260350"/>
                </a:lnTo>
                <a:lnTo>
                  <a:pt x="25400" y="247650"/>
                </a:lnTo>
                <a:close/>
              </a:path>
              <a:path w="76200" h="323850">
                <a:moveTo>
                  <a:pt x="50800" y="0"/>
                </a:moveTo>
                <a:lnTo>
                  <a:pt x="25400" y="0"/>
                </a:lnTo>
                <a:lnTo>
                  <a:pt x="25400" y="260350"/>
                </a:lnTo>
                <a:lnTo>
                  <a:pt x="50800" y="260350"/>
                </a:lnTo>
                <a:lnTo>
                  <a:pt x="50800" y="0"/>
                </a:lnTo>
                <a:close/>
              </a:path>
              <a:path w="76200" h="323850">
                <a:moveTo>
                  <a:pt x="76200" y="247650"/>
                </a:moveTo>
                <a:lnTo>
                  <a:pt x="50800" y="247650"/>
                </a:lnTo>
                <a:lnTo>
                  <a:pt x="50800" y="260350"/>
                </a:lnTo>
                <a:lnTo>
                  <a:pt x="69850" y="260350"/>
                </a:lnTo>
                <a:lnTo>
                  <a:pt x="76200" y="2476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/>
          <p:nvPr/>
        </p:nvSpPr>
        <p:spPr>
          <a:xfrm>
            <a:off x="2931795" y="4170679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5" h="0">
                <a:moveTo>
                  <a:pt x="0" y="0"/>
                </a:moveTo>
                <a:lnTo>
                  <a:pt x="36004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/>
          <p:nvPr/>
        </p:nvSpPr>
        <p:spPr>
          <a:xfrm>
            <a:off x="3257550" y="4490719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5" h="0">
                <a:moveTo>
                  <a:pt x="0" y="0"/>
                </a:moveTo>
                <a:lnTo>
                  <a:pt x="36004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3602354" y="4170679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0"/>
                </a:moveTo>
                <a:lnTo>
                  <a:pt x="0" y="3238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/>
          <p:nvPr/>
        </p:nvSpPr>
        <p:spPr>
          <a:xfrm>
            <a:off x="3897629" y="4185919"/>
            <a:ext cx="76200" cy="323850"/>
          </a:xfrm>
          <a:custGeom>
            <a:avLst/>
            <a:gdLst/>
            <a:ahLst/>
            <a:cxnLst/>
            <a:rect l="l" t="t" r="r" b="b"/>
            <a:pathLst>
              <a:path w="76200" h="323850">
                <a:moveTo>
                  <a:pt x="25400" y="247650"/>
                </a:moveTo>
                <a:lnTo>
                  <a:pt x="0" y="247650"/>
                </a:lnTo>
                <a:lnTo>
                  <a:pt x="38100" y="323850"/>
                </a:lnTo>
                <a:lnTo>
                  <a:pt x="69850" y="260350"/>
                </a:lnTo>
                <a:lnTo>
                  <a:pt x="25400" y="260350"/>
                </a:lnTo>
                <a:lnTo>
                  <a:pt x="25400" y="247650"/>
                </a:lnTo>
                <a:close/>
              </a:path>
              <a:path w="76200" h="323850">
                <a:moveTo>
                  <a:pt x="50800" y="0"/>
                </a:moveTo>
                <a:lnTo>
                  <a:pt x="25400" y="0"/>
                </a:lnTo>
                <a:lnTo>
                  <a:pt x="25400" y="260350"/>
                </a:lnTo>
                <a:lnTo>
                  <a:pt x="50800" y="260350"/>
                </a:lnTo>
                <a:lnTo>
                  <a:pt x="50800" y="0"/>
                </a:lnTo>
                <a:close/>
              </a:path>
              <a:path w="76200" h="323850">
                <a:moveTo>
                  <a:pt x="76200" y="247650"/>
                </a:moveTo>
                <a:lnTo>
                  <a:pt x="50800" y="247650"/>
                </a:lnTo>
                <a:lnTo>
                  <a:pt x="50800" y="260350"/>
                </a:lnTo>
                <a:lnTo>
                  <a:pt x="69850" y="260350"/>
                </a:lnTo>
                <a:lnTo>
                  <a:pt x="76200" y="2476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3590925" y="4170679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5" h="0">
                <a:moveTo>
                  <a:pt x="0" y="0"/>
                </a:moveTo>
                <a:lnTo>
                  <a:pt x="36004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/>
          <p:nvPr/>
        </p:nvSpPr>
        <p:spPr>
          <a:xfrm>
            <a:off x="3916679" y="4478019"/>
            <a:ext cx="360045" cy="25400"/>
          </a:xfrm>
          <a:custGeom>
            <a:avLst/>
            <a:gdLst/>
            <a:ahLst/>
            <a:cxnLst/>
            <a:rect l="l" t="t" r="r" b="b"/>
            <a:pathLst>
              <a:path w="360045" h="25400">
                <a:moveTo>
                  <a:pt x="0" y="25400"/>
                </a:moveTo>
                <a:lnTo>
                  <a:pt x="360045" y="25400"/>
                </a:lnTo>
                <a:lnTo>
                  <a:pt x="360045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/>
          <p:nvPr/>
        </p:nvSpPr>
        <p:spPr>
          <a:xfrm>
            <a:off x="3916679" y="4478019"/>
            <a:ext cx="360045" cy="25400"/>
          </a:xfrm>
          <a:custGeom>
            <a:avLst/>
            <a:gdLst/>
            <a:ahLst/>
            <a:cxnLst/>
            <a:rect l="l" t="t" r="r" b="b"/>
            <a:pathLst>
              <a:path w="360045" h="25400">
                <a:moveTo>
                  <a:pt x="0" y="25400"/>
                </a:moveTo>
                <a:lnTo>
                  <a:pt x="360045" y="25400"/>
                </a:lnTo>
                <a:lnTo>
                  <a:pt x="360045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/>
          <p:nvPr/>
        </p:nvSpPr>
        <p:spPr>
          <a:xfrm>
            <a:off x="4269104" y="4170679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0"/>
                </a:moveTo>
                <a:lnTo>
                  <a:pt x="0" y="3238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/>
          <p:nvPr/>
        </p:nvSpPr>
        <p:spPr>
          <a:xfrm>
            <a:off x="4564379" y="4185919"/>
            <a:ext cx="76200" cy="323850"/>
          </a:xfrm>
          <a:custGeom>
            <a:avLst/>
            <a:gdLst/>
            <a:ahLst/>
            <a:cxnLst/>
            <a:rect l="l" t="t" r="r" b="b"/>
            <a:pathLst>
              <a:path w="76200" h="323850">
                <a:moveTo>
                  <a:pt x="25400" y="247650"/>
                </a:moveTo>
                <a:lnTo>
                  <a:pt x="0" y="247650"/>
                </a:lnTo>
                <a:lnTo>
                  <a:pt x="38100" y="323850"/>
                </a:lnTo>
                <a:lnTo>
                  <a:pt x="69850" y="260350"/>
                </a:lnTo>
                <a:lnTo>
                  <a:pt x="25400" y="260350"/>
                </a:lnTo>
                <a:lnTo>
                  <a:pt x="25400" y="247650"/>
                </a:lnTo>
                <a:close/>
              </a:path>
              <a:path w="76200" h="323850">
                <a:moveTo>
                  <a:pt x="50800" y="0"/>
                </a:moveTo>
                <a:lnTo>
                  <a:pt x="25400" y="0"/>
                </a:lnTo>
                <a:lnTo>
                  <a:pt x="25400" y="260350"/>
                </a:lnTo>
                <a:lnTo>
                  <a:pt x="50800" y="260350"/>
                </a:lnTo>
                <a:lnTo>
                  <a:pt x="50800" y="0"/>
                </a:lnTo>
                <a:close/>
              </a:path>
              <a:path w="76200" h="323850">
                <a:moveTo>
                  <a:pt x="76200" y="247650"/>
                </a:moveTo>
                <a:lnTo>
                  <a:pt x="50800" y="247650"/>
                </a:lnTo>
                <a:lnTo>
                  <a:pt x="50800" y="260350"/>
                </a:lnTo>
                <a:lnTo>
                  <a:pt x="69850" y="260350"/>
                </a:lnTo>
                <a:lnTo>
                  <a:pt x="76200" y="2476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4" name="object 114"/>
          <p:cNvSpPr/>
          <p:nvPr/>
        </p:nvSpPr>
        <p:spPr>
          <a:xfrm>
            <a:off x="4257675" y="4170679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5" h="0">
                <a:moveTo>
                  <a:pt x="0" y="0"/>
                </a:moveTo>
                <a:lnTo>
                  <a:pt x="36004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/>
          <p:nvPr/>
        </p:nvSpPr>
        <p:spPr>
          <a:xfrm>
            <a:off x="4583429" y="4490719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5" h="0">
                <a:moveTo>
                  <a:pt x="0" y="0"/>
                </a:moveTo>
                <a:lnTo>
                  <a:pt x="36004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6" name="object 116"/>
          <p:cNvSpPr/>
          <p:nvPr/>
        </p:nvSpPr>
        <p:spPr>
          <a:xfrm>
            <a:off x="4935854" y="4180204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0"/>
                </a:moveTo>
                <a:lnTo>
                  <a:pt x="0" y="3238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7" name="object 117"/>
          <p:cNvSpPr/>
          <p:nvPr/>
        </p:nvSpPr>
        <p:spPr>
          <a:xfrm>
            <a:off x="5231129" y="4195444"/>
            <a:ext cx="76200" cy="323850"/>
          </a:xfrm>
          <a:custGeom>
            <a:avLst/>
            <a:gdLst/>
            <a:ahLst/>
            <a:cxnLst/>
            <a:rect l="l" t="t" r="r" b="b"/>
            <a:pathLst>
              <a:path w="76200" h="323850">
                <a:moveTo>
                  <a:pt x="25400" y="247650"/>
                </a:moveTo>
                <a:lnTo>
                  <a:pt x="0" y="247650"/>
                </a:lnTo>
                <a:lnTo>
                  <a:pt x="38100" y="323850"/>
                </a:lnTo>
                <a:lnTo>
                  <a:pt x="69850" y="260350"/>
                </a:lnTo>
                <a:lnTo>
                  <a:pt x="25400" y="260350"/>
                </a:lnTo>
                <a:lnTo>
                  <a:pt x="25400" y="247650"/>
                </a:lnTo>
                <a:close/>
              </a:path>
              <a:path w="76200" h="323850">
                <a:moveTo>
                  <a:pt x="50800" y="0"/>
                </a:moveTo>
                <a:lnTo>
                  <a:pt x="25400" y="0"/>
                </a:lnTo>
                <a:lnTo>
                  <a:pt x="25400" y="260350"/>
                </a:lnTo>
                <a:lnTo>
                  <a:pt x="50800" y="260350"/>
                </a:lnTo>
                <a:lnTo>
                  <a:pt x="50800" y="0"/>
                </a:lnTo>
                <a:close/>
              </a:path>
              <a:path w="76200" h="323850">
                <a:moveTo>
                  <a:pt x="76200" y="247650"/>
                </a:moveTo>
                <a:lnTo>
                  <a:pt x="50800" y="247650"/>
                </a:lnTo>
                <a:lnTo>
                  <a:pt x="50800" y="260350"/>
                </a:lnTo>
                <a:lnTo>
                  <a:pt x="69850" y="260350"/>
                </a:lnTo>
                <a:lnTo>
                  <a:pt x="76200" y="2476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8" name="object 118"/>
          <p:cNvSpPr/>
          <p:nvPr/>
        </p:nvSpPr>
        <p:spPr>
          <a:xfrm>
            <a:off x="4924425" y="4180204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5" h="0">
                <a:moveTo>
                  <a:pt x="0" y="0"/>
                </a:moveTo>
                <a:lnTo>
                  <a:pt x="36004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9" name="object 119"/>
          <p:cNvSpPr/>
          <p:nvPr/>
        </p:nvSpPr>
        <p:spPr>
          <a:xfrm>
            <a:off x="5250179" y="4500244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5" h="0">
                <a:moveTo>
                  <a:pt x="0" y="0"/>
                </a:moveTo>
                <a:lnTo>
                  <a:pt x="36004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0" name="object 120"/>
          <p:cNvSpPr/>
          <p:nvPr/>
        </p:nvSpPr>
        <p:spPr>
          <a:xfrm>
            <a:off x="5593079" y="4170679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0"/>
                </a:moveTo>
                <a:lnTo>
                  <a:pt x="0" y="3238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1" name="object 121"/>
          <p:cNvSpPr/>
          <p:nvPr/>
        </p:nvSpPr>
        <p:spPr>
          <a:xfrm>
            <a:off x="5888354" y="4185919"/>
            <a:ext cx="76200" cy="323850"/>
          </a:xfrm>
          <a:custGeom>
            <a:avLst/>
            <a:gdLst/>
            <a:ahLst/>
            <a:cxnLst/>
            <a:rect l="l" t="t" r="r" b="b"/>
            <a:pathLst>
              <a:path w="76200" h="323850">
                <a:moveTo>
                  <a:pt x="25400" y="247650"/>
                </a:moveTo>
                <a:lnTo>
                  <a:pt x="0" y="247650"/>
                </a:lnTo>
                <a:lnTo>
                  <a:pt x="38100" y="323850"/>
                </a:lnTo>
                <a:lnTo>
                  <a:pt x="69850" y="260350"/>
                </a:lnTo>
                <a:lnTo>
                  <a:pt x="25400" y="260350"/>
                </a:lnTo>
                <a:lnTo>
                  <a:pt x="25400" y="247650"/>
                </a:lnTo>
                <a:close/>
              </a:path>
              <a:path w="76200" h="323850">
                <a:moveTo>
                  <a:pt x="50800" y="0"/>
                </a:moveTo>
                <a:lnTo>
                  <a:pt x="25400" y="0"/>
                </a:lnTo>
                <a:lnTo>
                  <a:pt x="25400" y="260350"/>
                </a:lnTo>
                <a:lnTo>
                  <a:pt x="50800" y="260350"/>
                </a:lnTo>
                <a:lnTo>
                  <a:pt x="50800" y="0"/>
                </a:lnTo>
                <a:close/>
              </a:path>
              <a:path w="76200" h="323850">
                <a:moveTo>
                  <a:pt x="76200" y="247650"/>
                </a:moveTo>
                <a:lnTo>
                  <a:pt x="50800" y="247650"/>
                </a:lnTo>
                <a:lnTo>
                  <a:pt x="50800" y="260350"/>
                </a:lnTo>
                <a:lnTo>
                  <a:pt x="69850" y="260350"/>
                </a:lnTo>
                <a:lnTo>
                  <a:pt x="76200" y="2476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2" name="object 122"/>
          <p:cNvSpPr/>
          <p:nvPr/>
        </p:nvSpPr>
        <p:spPr>
          <a:xfrm>
            <a:off x="5581650" y="4170679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5" h="0">
                <a:moveTo>
                  <a:pt x="0" y="0"/>
                </a:moveTo>
                <a:lnTo>
                  <a:pt x="36004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3" name="object 123"/>
          <p:cNvSpPr/>
          <p:nvPr/>
        </p:nvSpPr>
        <p:spPr>
          <a:xfrm>
            <a:off x="5907404" y="4490719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5" h="0">
                <a:moveTo>
                  <a:pt x="0" y="0"/>
                </a:moveTo>
                <a:lnTo>
                  <a:pt x="36004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4" name="object 124"/>
          <p:cNvSpPr/>
          <p:nvPr/>
        </p:nvSpPr>
        <p:spPr>
          <a:xfrm>
            <a:off x="6252209" y="4170679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0"/>
                </a:moveTo>
                <a:lnTo>
                  <a:pt x="0" y="3238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5" name="object 125"/>
          <p:cNvSpPr/>
          <p:nvPr/>
        </p:nvSpPr>
        <p:spPr>
          <a:xfrm>
            <a:off x="6547484" y="4185919"/>
            <a:ext cx="76200" cy="323850"/>
          </a:xfrm>
          <a:custGeom>
            <a:avLst/>
            <a:gdLst/>
            <a:ahLst/>
            <a:cxnLst/>
            <a:rect l="l" t="t" r="r" b="b"/>
            <a:pathLst>
              <a:path w="76200" h="323850">
                <a:moveTo>
                  <a:pt x="25400" y="247650"/>
                </a:moveTo>
                <a:lnTo>
                  <a:pt x="0" y="247650"/>
                </a:lnTo>
                <a:lnTo>
                  <a:pt x="38100" y="323850"/>
                </a:lnTo>
                <a:lnTo>
                  <a:pt x="69850" y="260350"/>
                </a:lnTo>
                <a:lnTo>
                  <a:pt x="25400" y="260350"/>
                </a:lnTo>
                <a:lnTo>
                  <a:pt x="25400" y="247650"/>
                </a:lnTo>
                <a:close/>
              </a:path>
              <a:path w="76200" h="323850">
                <a:moveTo>
                  <a:pt x="50800" y="0"/>
                </a:moveTo>
                <a:lnTo>
                  <a:pt x="25400" y="0"/>
                </a:lnTo>
                <a:lnTo>
                  <a:pt x="25400" y="260350"/>
                </a:lnTo>
                <a:lnTo>
                  <a:pt x="50800" y="260350"/>
                </a:lnTo>
                <a:lnTo>
                  <a:pt x="50800" y="0"/>
                </a:lnTo>
                <a:close/>
              </a:path>
              <a:path w="76200" h="323850">
                <a:moveTo>
                  <a:pt x="76200" y="247650"/>
                </a:moveTo>
                <a:lnTo>
                  <a:pt x="50800" y="247650"/>
                </a:lnTo>
                <a:lnTo>
                  <a:pt x="50800" y="260350"/>
                </a:lnTo>
                <a:lnTo>
                  <a:pt x="69850" y="260350"/>
                </a:lnTo>
                <a:lnTo>
                  <a:pt x="76200" y="2476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6" name="object 126"/>
          <p:cNvSpPr/>
          <p:nvPr/>
        </p:nvSpPr>
        <p:spPr>
          <a:xfrm>
            <a:off x="6240779" y="4170679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5" h="0">
                <a:moveTo>
                  <a:pt x="0" y="0"/>
                </a:moveTo>
                <a:lnTo>
                  <a:pt x="36004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7" name="object 127"/>
          <p:cNvSpPr/>
          <p:nvPr/>
        </p:nvSpPr>
        <p:spPr>
          <a:xfrm>
            <a:off x="6566534" y="4490719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5" h="0">
                <a:moveTo>
                  <a:pt x="0" y="0"/>
                </a:moveTo>
                <a:lnTo>
                  <a:pt x="36004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8" name="object 128"/>
          <p:cNvSpPr/>
          <p:nvPr/>
        </p:nvSpPr>
        <p:spPr>
          <a:xfrm>
            <a:off x="3926204" y="4780279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0"/>
                </a:moveTo>
                <a:lnTo>
                  <a:pt x="0" y="3238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9" name="object 129"/>
          <p:cNvSpPr/>
          <p:nvPr/>
        </p:nvSpPr>
        <p:spPr>
          <a:xfrm>
            <a:off x="1250950" y="4785994"/>
            <a:ext cx="682625" cy="0"/>
          </a:xfrm>
          <a:custGeom>
            <a:avLst/>
            <a:gdLst/>
            <a:ahLst/>
            <a:cxnLst/>
            <a:rect l="l" t="t" r="r" b="b"/>
            <a:pathLst>
              <a:path w="682625" h="0">
                <a:moveTo>
                  <a:pt x="0" y="0"/>
                </a:moveTo>
                <a:lnTo>
                  <a:pt x="68262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0" name="object 130"/>
          <p:cNvSpPr/>
          <p:nvPr/>
        </p:nvSpPr>
        <p:spPr>
          <a:xfrm>
            <a:off x="1924050" y="4770754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0"/>
                </a:moveTo>
                <a:lnTo>
                  <a:pt x="0" y="3238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1" name="object 131"/>
          <p:cNvSpPr/>
          <p:nvPr/>
        </p:nvSpPr>
        <p:spPr>
          <a:xfrm>
            <a:off x="1905000" y="5094604"/>
            <a:ext cx="2026920" cy="0"/>
          </a:xfrm>
          <a:custGeom>
            <a:avLst/>
            <a:gdLst/>
            <a:ahLst/>
            <a:cxnLst/>
            <a:rect l="l" t="t" r="r" b="b"/>
            <a:pathLst>
              <a:path w="2026920" h="0">
                <a:moveTo>
                  <a:pt x="0" y="0"/>
                </a:moveTo>
                <a:lnTo>
                  <a:pt x="202692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2" name="object 132"/>
          <p:cNvSpPr/>
          <p:nvPr/>
        </p:nvSpPr>
        <p:spPr>
          <a:xfrm>
            <a:off x="2555875" y="5757544"/>
            <a:ext cx="2027555" cy="0"/>
          </a:xfrm>
          <a:custGeom>
            <a:avLst/>
            <a:gdLst/>
            <a:ahLst/>
            <a:cxnLst/>
            <a:rect l="l" t="t" r="r" b="b"/>
            <a:pathLst>
              <a:path w="2027554" h="0">
                <a:moveTo>
                  <a:pt x="0" y="0"/>
                </a:moveTo>
                <a:lnTo>
                  <a:pt x="202755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3" name="object 133"/>
          <p:cNvSpPr/>
          <p:nvPr/>
        </p:nvSpPr>
        <p:spPr>
          <a:xfrm>
            <a:off x="4583429" y="4799329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0"/>
                </a:moveTo>
                <a:lnTo>
                  <a:pt x="0" y="3238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4" name="object 134"/>
          <p:cNvSpPr/>
          <p:nvPr/>
        </p:nvSpPr>
        <p:spPr>
          <a:xfrm>
            <a:off x="3916679" y="4785994"/>
            <a:ext cx="666750" cy="0"/>
          </a:xfrm>
          <a:custGeom>
            <a:avLst/>
            <a:gdLst/>
            <a:ahLst/>
            <a:cxnLst/>
            <a:rect l="l" t="t" r="r" b="b"/>
            <a:pathLst>
              <a:path w="666750" h="0">
                <a:moveTo>
                  <a:pt x="0" y="0"/>
                </a:moveTo>
                <a:lnTo>
                  <a:pt x="66675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5" name="object 135"/>
          <p:cNvSpPr/>
          <p:nvPr/>
        </p:nvSpPr>
        <p:spPr>
          <a:xfrm>
            <a:off x="6576059" y="4770754"/>
            <a:ext cx="340995" cy="0"/>
          </a:xfrm>
          <a:custGeom>
            <a:avLst/>
            <a:gdLst/>
            <a:ahLst/>
            <a:cxnLst/>
            <a:rect l="l" t="t" r="r" b="b"/>
            <a:pathLst>
              <a:path w="340995" h="0">
                <a:moveTo>
                  <a:pt x="0" y="0"/>
                </a:moveTo>
                <a:lnTo>
                  <a:pt x="34099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6" name="object 136"/>
          <p:cNvSpPr/>
          <p:nvPr/>
        </p:nvSpPr>
        <p:spPr>
          <a:xfrm>
            <a:off x="6585584" y="4770754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0"/>
                </a:moveTo>
                <a:lnTo>
                  <a:pt x="0" y="3238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7" name="object 137"/>
          <p:cNvSpPr/>
          <p:nvPr/>
        </p:nvSpPr>
        <p:spPr>
          <a:xfrm>
            <a:off x="4592954" y="5104129"/>
            <a:ext cx="2002155" cy="635"/>
          </a:xfrm>
          <a:custGeom>
            <a:avLst/>
            <a:gdLst/>
            <a:ahLst/>
            <a:cxnLst/>
            <a:rect l="l" t="t" r="r" b="b"/>
            <a:pathLst>
              <a:path w="2002154" h="635">
                <a:moveTo>
                  <a:pt x="0" y="634"/>
                </a:moveTo>
                <a:lnTo>
                  <a:pt x="200215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8" name="object 138"/>
          <p:cNvSpPr/>
          <p:nvPr/>
        </p:nvSpPr>
        <p:spPr>
          <a:xfrm>
            <a:off x="4583429" y="5441314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0"/>
                </a:moveTo>
                <a:lnTo>
                  <a:pt x="0" y="3238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9" name="object 139"/>
          <p:cNvSpPr/>
          <p:nvPr/>
        </p:nvSpPr>
        <p:spPr>
          <a:xfrm>
            <a:off x="5231129" y="5441314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0"/>
                </a:moveTo>
                <a:lnTo>
                  <a:pt x="0" y="3238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0" name="object 140"/>
          <p:cNvSpPr/>
          <p:nvPr/>
        </p:nvSpPr>
        <p:spPr>
          <a:xfrm>
            <a:off x="4573904" y="5447029"/>
            <a:ext cx="666750" cy="0"/>
          </a:xfrm>
          <a:custGeom>
            <a:avLst/>
            <a:gdLst/>
            <a:ahLst/>
            <a:cxnLst/>
            <a:rect l="l" t="t" r="r" b="b"/>
            <a:pathLst>
              <a:path w="666750" h="0">
                <a:moveTo>
                  <a:pt x="0" y="0"/>
                </a:moveTo>
                <a:lnTo>
                  <a:pt x="66675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1" name="object 141"/>
          <p:cNvSpPr/>
          <p:nvPr/>
        </p:nvSpPr>
        <p:spPr>
          <a:xfrm>
            <a:off x="5221604" y="5761354"/>
            <a:ext cx="1676400" cy="0"/>
          </a:xfrm>
          <a:custGeom>
            <a:avLst/>
            <a:gdLst/>
            <a:ahLst/>
            <a:cxnLst/>
            <a:rect l="l" t="t" r="r" b="b"/>
            <a:pathLst>
              <a:path w="1676400" h="0">
                <a:moveTo>
                  <a:pt x="0" y="0"/>
                </a:moveTo>
                <a:lnTo>
                  <a:pt x="167640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2" name="object 142"/>
          <p:cNvSpPr/>
          <p:nvPr/>
        </p:nvSpPr>
        <p:spPr>
          <a:xfrm>
            <a:off x="1350644" y="6548119"/>
            <a:ext cx="1183005" cy="635"/>
          </a:xfrm>
          <a:custGeom>
            <a:avLst/>
            <a:gdLst/>
            <a:ahLst/>
            <a:cxnLst/>
            <a:rect l="l" t="t" r="r" b="b"/>
            <a:pathLst>
              <a:path w="1183005" h="634">
                <a:moveTo>
                  <a:pt x="0" y="0"/>
                </a:moveTo>
                <a:lnTo>
                  <a:pt x="1183005" y="63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3" name="object 143"/>
          <p:cNvSpPr/>
          <p:nvPr/>
        </p:nvSpPr>
        <p:spPr>
          <a:xfrm>
            <a:off x="2543810" y="6195694"/>
            <a:ext cx="0" cy="371475"/>
          </a:xfrm>
          <a:custGeom>
            <a:avLst/>
            <a:gdLst/>
            <a:ahLst/>
            <a:cxnLst/>
            <a:rect l="l" t="t" r="r" b="b"/>
            <a:pathLst>
              <a:path w="0" h="371475">
                <a:moveTo>
                  <a:pt x="0" y="0"/>
                </a:moveTo>
                <a:lnTo>
                  <a:pt x="0" y="37147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4" name="object 144"/>
          <p:cNvSpPr/>
          <p:nvPr/>
        </p:nvSpPr>
        <p:spPr>
          <a:xfrm>
            <a:off x="2533650" y="6186169"/>
            <a:ext cx="676275" cy="0"/>
          </a:xfrm>
          <a:custGeom>
            <a:avLst/>
            <a:gdLst/>
            <a:ahLst/>
            <a:cxnLst/>
            <a:rect l="l" t="t" r="r" b="b"/>
            <a:pathLst>
              <a:path w="676275" h="0">
                <a:moveTo>
                  <a:pt x="0" y="0"/>
                </a:moveTo>
                <a:lnTo>
                  <a:pt x="67627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5" name="object 145"/>
          <p:cNvSpPr/>
          <p:nvPr/>
        </p:nvSpPr>
        <p:spPr>
          <a:xfrm>
            <a:off x="3200400" y="6184264"/>
            <a:ext cx="635" cy="373380"/>
          </a:xfrm>
          <a:custGeom>
            <a:avLst/>
            <a:gdLst/>
            <a:ahLst/>
            <a:cxnLst/>
            <a:rect l="l" t="t" r="r" b="b"/>
            <a:pathLst>
              <a:path w="635" h="373379">
                <a:moveTo>
                  <a:pt x="635" y="0"/>
                </a:moveTo>
                <a:lnTo>
                  <a:pt x="0" y="373380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6" name="object 146"/>
          <p:cNvSpPr/>
          <p:nvPr/>
        </p:nvSpPr>
        <p:spPr>
          <a:xfrm>
            <a:off x="3194050" y="6563359"/>
            <a:ext cx="2027555" cy="0"/>
          </a:xfrm>
          <a:custGeom>
            <a:avLst/>
            <a:gdLst/>
            <a:ahLst/>
            <a:cxnLst/>
            <a:rect l="l" t="t" r="r" b="b"/>
            <a:pathLst>
              <a:path w="2027554" h="0">
                <a:moveTo>
                  <a:pt x="0" y="0"/>
                </a:moveTo>
                <a:lnTo>
                  <a:pt x="202755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7" name="object 147"/>
          <p:cNvSpPr/>
          <p:nvPr/>
        </p:nvSpPr>
        <p:spPr>
          <a:xfrm>
            <a:off x="5221604" y="6247129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0"/>
                </a:moveTo>
                <a:lnTo>
                  <a:pt x="0" y="3238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8" name="object 148"/>
          <p:cNvSpPr/>
          <p:nvPr/>
        </p:nvSpPr>
        <p:spPr>
          <a:xfrm>
            <a:off x="5869304" y="6247129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0"/>
                </a:moveTo>
                <a:lnTo>
                  <a:pt x="0" y="3238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9" name="object 149"/>
          <p:cNvSpPr/>
          <p:nvPr/>
        </p:nvSpPr>
        <p:spPr>
          <a:xfrm>
            <a:off x="5212079" y="6252844"/>
            <a:ext cx="666750" cy="0"/>
          </a:xfrm>
          <a:custGeom>
            <a:avLst/>
            <a:gdLst/>
            <a:ahLst/>
            <a:cxnLst/>
            <a:rect l="l" t="t" r="r" b="b"/>
            <a:pathLst>
              <a:path w="666750" h="0">
                <a:moveTo>
                  <a:pt x="0" y="0"/>
                </a:moveTo>
                <a:lnTo>
                  <a:pt x="66675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0" name="object 150"/>
          <p:cNvSpPr/>
          <p:nvPr/>
        </p:nvSpPr>
        <p:spPr>
          <a:xfrm>
            <a:off x="5859779" y="6567169"/>
            <a:ext cx="1160145" cy="0"/>
          </a:xfrm>
          <a:custGeom>
            <a:avLst/>
            <a:gdLst/>
            <a:ahLst/>
            <a:cxnLst/>
            <a:rect l="l" t="t" r="r" b="b"/>
            <a:pathLst>
              <a:path w="1160145" h="0">
                <a:moveTo>
                  <a:pt x="0" y="0"/>
                </a:moveTo>
                <a:lnTo>
                  <a:pt x="116014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1" name="object 151"/>
          <p:cNvSpPr/>
          <p:nvPr/>
        </p:nvSpPr>
        <p:spPr>
          <a:xfrm>
            <a:off x="1438275" y="7158354"/>
            <a:ext cx="1820545" cy="0"/>
          </a:xfrm>
          <a:custGeom>
            <a:avLst/>
            <a:gdLst/>
            <a:ahLst/>
            <a:cxnLst/>
            <a:rect l="l" t="t" r="r" b="b"/>
            <a:pathLst>
              <a:path w="1820545" h="0">
                <a:moveTo>
                  <a:pt x="0" y="0"/>
                </a:moveTo>
                <a:lnTo>
                  <a:pt x="182054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2" name="object 152"/>
          <p:cNvSpPr/>
          <p:nvPr/>
        </p:nvSpPr>
        <p:spPr>
          <a:xfrm>
            <a:off x="3268979" y="6795769"/>
            <a:ext cx="0" cy="371475"/>
          </a:xfrm>
          <a:custGeom>
            <a:avLst/>
            <a:gdLst/>
            <a:ahLst/>
            <a:cxnLst/>
            <a:rect l="l" t="t" r="r" b="b"/>
            <a:pathLst>
              <a:path w="0" h="371475">
                <a:moveTo>
                  <a:pt x="0" y="0"/>
                </a:moveTo>
                <a:lnTo>
                  <a:pt x="0" y="37147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3" name="object 153"/>
          <p:cNvSpPr/>
          <p:nvPr/>
        </p:nvSpPr>
        <p:spPr>
          <a:xfrm>
            <a:off x="3258820" y="6786244"/>
            <a:ext cx="676275" cy="0"/>
          </a:xfrm>
          <a:custGeom>
            <a:avLst/>
            <a:gdLst/>
            <a:ahLst/>
            <a:cxnLst/>
            <a:rect l="l" t="t" r="r" b="b"/>
            <a:pathLst>
              <a:path w="676275" h="0">
                <a:moveTo>
                  <a:pt x="0" y="0"/>
                </a:moveTo>
                <a:lnTo>
                  <a:pt x="67627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4" name="object 154"/>
          <p:cNvSpPr/>
          <p:nvPr/>
        </p:nvSpPr>
        <p:spPr>
          <a:xfrm>
            <a:off x="3925570" y="6784340"/>
            <a:ext cx="635" cy="373380"/>
          </a:xfrm>
          <a:custGeom>
            <a:avLst/>
            <a:gdLst/>
            <a:ahLst/>
            <a:cxnLst/>
            <a:rect l="l" t="t" r="r" b="b"/>
            <a:pathLst>
              <a:path w="635" h="373379">
                <a:moveTo>
                  <a:pt x="634" y="0"/>
                </a:moveTo>
                <a:lnTo>
                  <a:pt x="0" y="37338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5" name="object 155"/>
          <p:cNvSpPr/>
          <p:nvPr/>
        </p:nvSpPr>
        <p:spPr>
          <a:xfrm>
            <a:off x="3919220" y="7163434"/>
            <a:ext cx="2027555" cy="0"/>
          </a:xfrm>
          <a:custGeom>
            <a:avLst/>
            <a:gdLst/>
            <a:ahLst/>
            <a:cxnLst/>
            <a:rect l="l" t="t" r="r" b="b"/>
            <a:pathLst>
              <a:path w="2027554" h="0">
                <a:moveTo>
                  <a:pt x="0" y="0"/>
                </a:moveTo>
                <a:lnTo>
                  <a:pt x="202755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6" name="object 156"/>
          <p:cNvSpPr/>
          <p:nvPr/>
        </p:nvSpPr>
        <p:spPr>
          <a:xfrm>
            <a:off x="5946775" y="6847204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0"/>
                </a:moveTo>
                <a:lnTo>
                  <a:pt x="0" y="3238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7" name="object 157"/>
          <p:cNvSpPr/>
          <p:nvPr/>
        </p:nvSpPr>
        <p:spPr>
          <a:xfrm>
            <a:off x="6594475" y="6847204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0"/>
                </a:moveTo>
                <a:lnTo>
                  <a:pt x="0" y="3238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8" name="object 158"/>
          <p:cNvSpPr/>
          <p:nvPr/>
        </p:nvSpPr>
        <p:spPr>
          <a:xfrm>
            <a:off x="5937250" y="6852919"/>
            <a:ext cx="666750" cy="0"/>
          </a:xfrm>
          <a:custGeom>
            <a:avLst/>
            <a:gdLst/>
            <a:ahLst/>
            <a:cxnLst/>
            <a:rect l="l" t="t" r="r" b="b"/>
            <a:pathLst>
              <a:path w="666750" h="0">
                <a:moveTo>
                  <a:pt x="0" y="0"/>
                </a:moveTo>
                <a:lnTo>
                  <a:pt x="66675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9" name="object 159"/>
          <p:cNvSpPr/>
          <p:nvPr/>
        </p:nvSpPr>
        <p:spPr>
          <a:xfrm>
            <a:off x="6595109" y="7171054"/>
            <a:ext cx="453390" cy="0"/>
          </a:xfrm>
          <a:custGeom>
            <a:avLst/>
            <a:gdLst/>
            <a:ahLst/>
            <a:cxnLst/>
            <a:rect l="l" t="t" r="r" b="b"/>
            <a:pathLst>
              <a:path w="453390" h="0">
                <a:moveTo>
                  <a:pt x="0" y="0"/>
                </a:moveTo>
                <a:lnTo>
                  <a:pt x="45339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0" name="object 160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1" name="object 161"/>
          <p:cNvSpPr txBox="1"/>
          <p:nvPr/>
        </p:nvSpPr>
        <p:spPr>
          <a:xfrm>
            <a:off x="3641216" y="9799649"/>
            <a:ext cx="28448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05"/>
              </a:lnSpc>
            </a:pPr>
            <a:r>
              <a:rPr dirty="0" sz="2000">
                <a:latin typeface="Calibri"/>
                <a:cs typeface="Calibri"/>
              </a:rPr>
              <a:t>21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43321" y="437488"/>
            <a:ext cx="1727835" cy="580390"/>
          </a:xfrm>
          <a:prstGeom prst="rect">
            <a:avLst/>
          </a:prstGeom>
        </p:spPr>
        <p:txBody>
          <a:bodyPr wrap="square" lIns="0" tIns="762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</a:t>
            </a:r>
            <a:endParaRPr sz="1400">
              <a:latin typeface="Lucida Calligraphy"/>
              <a:cs typeface="Lucida Calligraphy"/>
            </a:endParaRPr>
          </a:p>
          <a:p>
            <a:pPr marL="446405">
              <a:lnSpc>
                <a:spcPct val="100000"/>
              </a:lnSpc>
              <a:spcBef>
                <a:spcPts val="505"/>
              </a:spcBef>
            </a:pPr>
            <a:r>
              <a:rPr dirty="0" sz="1400" i="1">
                <a:latin typeface="Lucida Calligraphy"/>
                <a:cs typeface="Lucida Calligraphy"/>
              </a:rPr>
              <a:t>Y.</a:t>
            </a:r>
            <a:r>
              <a:rPr dirty="0" sz="1400" spc="-1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004316" y="527303"/>
            <a:ext cx="1514856" cy="52882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174800" y="454668"/>
            <a:ext cx="1175385" cy="582930"/>
          </a:xfrm>
          <a:prstGeom prst="rect">
            <a:avLst/>
          </a:prstGeom>
        </p:spPr>
        <p:txBody>
          <a:bodyPr wrap="square" lIns="0" tIns="7747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61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one:</a:t>
            </a:r>
            <a:endParaRPr sz="1400">
              <a:latin typeface="Lucida Calligraphy"/>
              <a:cs typeface="Lucida Calligraphy"/>
            </a:endParaRPr>
          </a:p>
          <a:p>
            <a:pPr algn="ctr">
              <a:lnSpc>
                <a:spcPct val="100000"/>
              </a:lnSpc>
              <a:spcBef>
                <a:spcPts val="515"/>
              </a:spcBef>
            </a:pPr>
            <a:r>
              <a:rPr dirty="0" sz="1400" spc="-5" i="1">
                <a:latin typeface="Lucida Calligraphy"/>
                <a:cs typeface="Lucida Calligraphy"/>
              </a:rPr>
              <a:t>Counters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29080" y="1192528"/>
            <a:ext cx="5306060" cy="5884545"/>
          </a:xfrm>
          <a:prstGeom prst="rect">
            <a:avLst/>
          </a:prstGeom>
        </p:spPr>
        <p:txBody>
          <a:bodyPr wrap="square" lIns="0" tIns="7620" rIns="0" bIns="0" rtlCol="0" vert="horz">
            <a:spAutoFit/>
          </a:bodyPr>
          <a:lstStyle/>
          <a:p>
            <a:pPr algn="just" marL="12700" marR="5080">
              <a:lnSpc>
                <a:spcPct val="148900"/>
              </a:lnSpc>
              <a:spcBef>
                <a:spcPts val="60"/>
              </a:spcBef>
            </a:pPr>
            <a:r>
              <a:rPr dirty="0" sz="1400" spc="-5">
                <a:latin typeface="Calibri"/>
                <a:cs typeface="Calibri"/>
              </a:rPr>
              <a:t>counter. If the shift </a:t>
            </a:r>
            <a:r>
              <a:rPr dirty="0" sz="1400">
                <a:latin typeface="Calibri"/>
                <a:cs typeface="Calibri"/>
              </a:rPr>
              <a:t>register </a:t>
            </a:r>
            <a:r>
              <a:rPr dirty="0" sz="1400" spc="-5">
                <a:latin typeface="Calibri"/>
                <a:cs typeface="Calibri"/>
              </a:rPr>
              <a:t>employs </a:t>
            </a:r>
            <a:r>
              <a:rPr dirty="0" sz="1450" spc="-15" b="1" i="1">
                <a:latin typeface="Cambria Math"/>
                <a:cs typeface="Cambria Math"/>
              </a:rPr>
              <a:t>D </a:t>
            </a:r>
            <a:r>
              <a:rPr dirty="0" sz="1400" spc="-5">
                <a:latin typeface="Calibri"/>
                <a:cs typeface="Calibri"/>
              </a:rPr>
              <a:t>flip-flops, the </a:t>
            </a:r>
            <a:r>
              <a:rPr dirty="0" sz="1450" spc="-15" b="1" i="1">
                <a:latin typeface="Cambria Math"/>
                <a:cs typeface="Cambria Math"/>
              </a:rPr>
              <a:t>Q </a:t>
            </a:r>
            <a:r>
              <a:rPr dirty="0" sz="1400" spc="-5">
                <a:latin typeface="Calibri"/>
                <a:cs typeface="Calibri"/>
              </a:rPr>
              <a:t>output of the  output flip-flop </a:t>
            </a:r>
            <a:r>
              <a:rPr dirty="0" sz="1400">
                <a:latin typeface="Calibri"/>
                <a:cs typeface="Calibri"/>
              </a:rPr>
              <a:t>is </a:t>
            </a:r>
            <a:r>
              <a:rPr dirty="0" sz="1400" spc="-5">
                <a:latin typeface="Calibri"/>
                <a:cs typeface="Calibri"/>
              </a:rPr>
              <a:t>fed back </a:t>
            </a:r>
            <a:r>
              <a:rPr dirty="0" sz="1400">
                <a:latin typeface="Calibri"/>
                <a:cs typeface="Calibri"/>
              </a:rPr>
              <a:t>to the D </a:t>
            </a:r>
            <a:r>
              <a:rPr dirty="0" sz="1400" spc="-5">
                <a:latin typeface="Calibri"/>
                <a:cs typeface="Calibri"/>
              </a:rPr>
              <a:t>input of the input </a:t>
            </a:r>
            <a:r>
              <a:rPr dirty="0" sz="1400">
                <a:latin typeface="Calibri"/>
                <a:cs typeface="Calibri"/>
              </a:rPr>
              <a:t>flip-flop. </a:t>
            </a:r>
            <a:r>
              <a:rPr dirty="0" sz="1400" spc="-5">
                <a:latin typeface="Calibri"/>
                <a:cs typeface="Calibri"/>
              </a:rPr>
              <a:t>If </a:t>
            </a:r>
            <a:r>
              <a:rPr dirty="0" sz="1450" spc="-20" b="1" i="1">
                <a:latin typeface="Cambria Math"/>
                <a:cs typeface="Cambria Math"/>
              </a:rPr>
              <a:t>RS </a:t>
            </a:r>
            <a:r>
              <a:rPr dirty="0" sz="1400" spc="-5">
                <a:latin typeface="Calibri"/>
                <a:cs typeface="Calibri"/>
              </a:rPr>
              <a:t>flip-  flops are used, the </a:t>
            </a:r>
            <a:r>
              <a:rPr dirty="0" sz="1450" spc="-15" b="1" i="1">
                <a:latin typeface="Cambria Math"/>
                <a:cs typeface="Cambria Math"/>
              </a:rPr>
              <a:t>Q </a:t>
            </a:r>
            <a:r>
              <a:rPr dirty="0" sz="1400" spc="-5">
                <a:latin typeface="Calibri"/>
                <a:cs typeface="Calibri"/>
              </a:rPr>
              <a:t>output </a:t>
            </a:r>
            <a:r>
              <a:rPr dirty="0" sz="1400">
                <a:latin typeface="Calibri"/>
                <a:cs typeface="Calibri"/>
              </a:rPr>
              <a:t>goes to </a:t>
            </a:r>
            <a:r>
              <a:rPr dirty="0" sz="1400" spc="-5">
                <a:latin typeface="Calibri"/>
                <a:cs typeface="Calibri"/>
              </a:rPr>
              <a:t>the </a:t>
            </a:r>
            <a:r>
              <a:rPr dirty="0" sz="1450" spc="-15" b="1" i="1">
                <a:latin typeface="Cambria Math"/>
                <a:cs typeface="Cambria Math"/>
              </a:rPr>
              <a:t>R </a:t>
            </a:r>
            <a:r>
              <a:rPr dirty="0" sz="1400" spc="-5">
                <a:latin typeface="Calibri"/>
                <a:cs typeface="Calibri"/>
              </a:rPr>
              <a:t>input and the </a:t>
            </a:r>
            <a:r>
              <a:rPr dirty="0" sz="1450" spc="-15" b="1" i="1">
                <a:latin typeface="Cambria Math"/>
                <a:cs typeface="Cambria Math"/>
              </a:rPr>
              <a:t>Q </a:t>
            </a:r>
            <a:r>
              <a:rPr dirty="0" sz="1400" spc="-5">
                <a:latin typeface="Calibri"/>
                <a:cs typeface="Calibri"/>
              </a:rPr>
              <a:t>output </a:t>
            </a:r>
            <a:r>
              <a:rPr dirty="0" sz="1400">
                <a:latin typeface="Calibri"/>
                <a:cs typeface="Calibri"/>
              </a:rPr>
              <a:t>is  </a:t>
            </a:r>
            <a:r>
              <a:rPr dirty="0" sz="1400" spc="-5">
                <a:latin typeface="Calibri"/>
                <a:cs typeface="Calibri"/>
              </a:rPr>
              <a:t>connected </a:t>
            </a:r>
            <a:r>
              <a:rPr dirty="0" sz="1400">
                <a:latin typeface="Calibri"/>
                <a:cs typeface="Calibri"/>
              </a:rPr>
              <a:t>to </a:t>
            </a:r>
            <a:r>
              <a:rPr dirty="0" sz="1400" spc="-5">
                <a:latin typeface="Calibri"/>
                <a:cs typeface="Calibri"/>
              </a:rPr>
              <a:t>the </a:t>
            </a:r>
            <a:r>
              <a:rPr dirty="0" sz="1450" spc="-10" b="1" i="1">
                <a:latin typeface="Cambria Math"/>
                <a:cs typeface="Cambria Math"/>
              </a:rPr>
              <a:t>S </a:t>
            </a:r>
            <a:r>
              <a:rPr dirty="0" sz="1400" spc="-5">
                <a:latin typeface="Calibri"/>
                <a:cs typeface="Calibri"/>
              </a:rPr>
              <a:t>input. Figure 37 </a:t>
            </a:r>
            <a:r>
              <a:rPr dirty="0" sz="1400">
                <a:latin typeface="Calibri"/>
                <a:cs typeface="Calibri"/>
              </a:rPr>
              <a:t>shows </a:t>
            </a:r>
            <a:r>
              <a:rPr dirty="0" sz="1400" spc="-5">
                <a:latin typeface="Calibri"/>
                <a:cs typeface="Calibri"/>
              </a:rPr>
              <a:t>the </a:t>
            </a:r>
            <a:r>
              <a:rPr dirty="0" sz="1400">
                <a:latin typeface="Calibri"/>
                <a:cs typeface="Calibri"/>
              </a:rPr>
              <a:t>logic diagram </a:t>
            </a:r>
            <a:r>
              <a:rPr dirty="0" sz="1400" spc="-5">
                <a:latin typeface="Calibri"/>
                <a:cs typeface="Calibri"/>
              </a:rPr>
              <a:t>of </a:t>
            </a:r>
            <a:r>
              <a:rPr dirty="0" sz="1400">
                <a:latin typeface="Calibri"/>
                <a:cs typeface="Calibri"/>
              </a:rPr>
              <a:t>a </a:t>
            </a:r>
            <a:r>
              <a:rPr dirty="0" sz="1400" spc="-5">
                <a:latin typeface="Calibri"/>
                <a:cs typeface="Calibri"/>
              </a:rPr>
              <a:t>basic  four-bit shift counter. Let us assume that the counter </a:t>
            </a:r>
            <a:r>
              <a:rPr dirty="0" sz="1400">
                <a:latin typeface="Calibri"/>
                <a:cs typeface="Calibri"/>
              </a:rPr>
              <a:t>is initially reset </a:t>
            </a:r>
            <a:r>
              <a:rPr dirty="0" sz="1400" spc="-10">
                <a:latin typeface="Calibri"/>
                <a:cs typeface="Calibri"/>
              </a:rPr>
              <a:t>to  </a:t>
            </a:r>
            <a:r>
              <a:rPr dirty="0" sz="1400">
                <a:latin typeface="Calibri"/>
                <a:cs typeface="Calibri"/>
              </a:rPr>
              <a:t>all </a:t>
            </a:r>
            <a:r>
              <a:rPr dirty="0" sz="1450" spc="-20" b="1" i="1">
                <a:latin typeface="Cambria Math"/>
                <a:cs typeface="Cambria Math"/>
              </a:rPr>
              <a:t>0s</a:t>
            </a:r>
            <a:r>
              <a:rPr dirty="0" sz="1400" spc="-20">
                <a:latin typeface="Calibri"/>
                <a:cs typeface="Calibri"/>
              </a:rPr>
              <a:t>. </a:t>
            </a:r>
            <a:r>
              <a:rPr dirty="0" sz="1400">
                <a:latin typeface="Calibri"/>
                <a:cs typeface="Calibri"/>
              </a:rPr>
              <a:t>With </a:t>
            </a:r>
            <a:r>
              <a:rPr dirty="0" sz="1400" spc="-5">
                <a:latin typeface="Calibri"/>
                <a:cs typeface="Calibri"/>
              </a:rPr>
              <a:t>the first clock cycle, the outputs will become </a:t>
            </a:r>
            <a:r>
              <a:rPr dirty="0" sz="1450" spc="-25" b="1" i="1">
                <a:latin typeface="Cambria Math"/>
                <a:cs typeface="Cambria Math"/>
              </a:rPr>
              <a:t>1000</a:t>
            </a:r>
            <a:r>
              <a:rPr dirty="0" sz="1400" spc="-25">
                <a:latin typeface="Calibri"/>
                <a:cs typeface="Calibri"/>
              </a:rPr>
              <a:t>. </a:t>
            </a:r>
            <a:r>
              <a:rPr dirty="0" sz="1400">
                <a:latin typeface="Calibri"/>
                <a:cs typeface="Calibri"/>
              </a:rPr>
              <a:t>With </a:t>
            </a:r>
            <a:r>
              <a:rPr dirty="0" sz="1400" spc="-5">
                <a:latin typeface="Calibri"/>
                <a:cs typeface="Calibri"/>
              </a:rPr>
              <a:t>the  second, third and </a:t>
            </a:r>
            <a:r>
              <a:rPr dirty="0" sz="1400">
                <a:latin typeface="Calibri"/>
                <a:cs typeface="Calibri"/>
              </a:rPr>
              <a:t>fourth </a:t>
            </a:r>
            <a:r>
              <a:rPr dirty="0" sz="1400" spc="-5">
                <a:latin typeface="Calibri"/>
                <a:cs typeface="Calibri"/>
              </a:rPr>
              <a:t>clock cycles, </a:t>
            </a:r>
            <a:r>
              <a:rPr dirty="0" sz="1400">
                <a:latin typeface="Calibri"/>
                <a:cs typeface="Calibri"/>
              </a:rPr>
              <a:t>the </a:t>
            </a:r>
            <a:r>
              <a:rPr dirty="0" sz="1400" spc="-5">
                <a:latin typeface="Calibri"/>
                <a:cs typeface="Calibri"/>
              </a:rPr>
              <a:t>outputs </a:t>
            </a:r>
            <a:r>
              <a:rPr dirty="0" sz="1400">
                <a:latin typeface="Calibri"/>
                <a:cs typeface="Calibri"/>
              </a:rPr>
              <a:t>will </a:t>
            </a:r>
            <a:r>
              <a:rPr dirty="0" sz="1400" spc="-5">
                <a:latin typeface="Calibri"/>
                <a:cs typeface="Calibri"/>
              </a:rPr>
              <a:t>respectively be  </a:t>
            </a:r>
            <a:r>
              <a:rPr dirty="0" sz="1450" spc="-25" b="1" i="1">
                <a:latin typeface="Cambria Math"/>
                <a:cs typeface="Cambria Math"/>
              </a:rPr>
              <a:t>1100, 1110 </a:t>
            </a:r>
            <a:r>
              <a:rPr dirty="0" sz="1400" spc="-5">
                <a:latin typeface="Calibri"/>
                <a:cs typeface="Calibri"/>
              </a:rPr>
              <a:t>and </a:t>
            </a:r>
            <a:r>
              <a:rPr dirty="0" sz="1450" spc="-20" b="1" i="1">
                <a:latin typeface="Cambria Math"/>
                <a:cs typeface="Cambria Math"/>
              </a:rPr>
              <a:t>1111</a:t>
            </a:r>
            <a:r>
              <a:rPr dirty="0" sz="1400" spc="-20">
                <a:latin typeface="Calibri"/>
                <a:cs typeface="Calibri"/>
              </a:rPr>
              <a:t>. </a:t>
            </a:r>
            <a:r>
              <a:rPr dirty="0" sz="1400" spc="-5">
                <a:latin typeface="Calibri"/>
                <a:cs typeface="Calibri"/>
              </a:rPr>
              <a:t>The fifth clock cycle </a:t>
            </a:r>
            <a:r>
              <a:rPr dirty="0" sz="1400">
                <a:latin typeface="Calibri"/>
                <a:cs typeface="Calibri"/>
              </a:rPr>
              <a:t>will </a:t>
            </a:r>
            <a:r>
              <a:rPr dirty="0" sz="1400" spc="-5">
                <a:latin typeface="Calibri"/>
                <a:cs typeface="Calibri"/>
              </a:rPr>
              <a:t>change </a:t>
            </a:r>
            <a:r>
              <a:rPr dirty="0" sz="1400">
                <a:latin typeface="Calibri"/>
                <a:cs typeface="Calibri"/>
              </a:rPr>
              <a:t>the </a:t>
            </a:r>
            <a:r>
              <a:rPr dirty="0" sz="1400" spc="-5">
                <a:latin typeface="Calibri"/>
                <a:cs typeface="Calibri"/>
              </a:rPr>
              <a:t>counter  output </a:t>
            </a:r>
            <a:r>
              <a:rPr dirty="0" sz="1400">
                <a:latin typeface="Calibri"/>
                <a:cs typeface="Calibri"/>
              </a:rPr>
              <a:t>to </a:t>
            </a:r>
            <a:r>
              <a:rPr dirty="0" sz="1450" spc="-20" b="1" i="1">
                <a:latin typeface="Cambria Math"/>
                <a:cs typeface="Cambria Math"/>
              </a:rPr>
              <a:t>0111</a:t>
            </a:r>
            <a:r>
              <a:rPr dirty="0" sz="1400" spc="-20">
                <a:latin typeface="Calibri"/>
                <a:cs typeface="Calibri"/>
              </a:rPr>
              <a:t>. </a:t>
            </a:r>
            <a:r>
              <a:rPr dirty="0" sz="1400" spc="-5">
                <a:latin typeface="Calibri"/>
                <a:cs typeface="Calibri"/>
              </a:rPr>
              <a:t>The sixth, seventh and </a:t>
            </a:r>
            <a:r>
              <a:rPr dirty="0" sz="1400">
                <a:latin typeface="Calibri"/>
                <a:cs typeface="Calibri"/>
              </a:rPr>
              <a:t>eighth </a:t>
            </a:r>
            <a:r>
              <a:rPr dirty="0" sz="1400" spc="-5">
                <a:latin typeface="Calibri"/>
                <a:cs typeface="Calibri"/>
              </a:rPr>
              <a:t>clock pulses successively  change the outputs </a:t>
            </a:r>
            <a:r>
              <a:rPr dirty="0" sz="1400">
                <a:latin typeface="Calibri"/>
                <a:cs typeface="Calibri"/>
              </a:rPr>
              <a:t>to </a:t>
            </a:r>
            <a:r>
              <a:rPr dirty="0" sz="1450" spc="-20" b="1" i="1">
                <a:latin typeface="Cambria Math"/>
                <a:cs typeface="Cambria Math"/>
              </a:rPr>
              <a:t>0011</a:t>
            </a:r>
            <a:r>
              <a:rPr dirty="0" sz="1400" spc="-20">
                <a:latin typeface="Calibri"/>
                <a:cs typeface="Calibri"/>
              </a:rPr>
              <a:t>, </a:t>
            </a:r>
            <a:r>
              <a:rPr dirty="0" sz="1450" spc="-25" b="1" i="1">
                <a:latin typeface="Cambria Math"/>
                <a:cs typeface="Cambria Math"/>
              </a:rPr>
              <a:t>0001 </a:t>
            </a:r>
            <a:r>
              <a:rPr dirty="0" sz="1400" spc="-5">
                <a:latin typeface="Calibri"/>
                <a:cs typeface="Calibri"/>
              </a:rPr>
              <a:t>and </a:t>
            </a:r>
            <a:r>
              <a:rPr dirty="0" sz="1450" spc="-20" b="1" i="1">
                <a:latin typeface="Cambria Math"/>
                <a:cs typeface="Cambria Math"/>
              </a:rPr>
              <a:t>0000</a:t>
            </a:r>
            <a:r>
              <a:rPr dirty="0" sz="1400" spc="-20">
                <a:latin typeface="Calibri"/>
                <a:cs typeface="Calibri"/>
              </a:rPr>
              <a:t>. </a:t>
            </a:r>
            <a:r>
              <a:rPr dirty="0" sz="1400" spc="-5">
                <a:latin typeface="Calibri"/>
                <a:cs typeface="Calibri"/>
              </a:rPr>
              <a:t>Thus, one </a:t>
            </a:r>
            <a:r>
              <a:rPr dirty="0" sz="1400" spc="-10">
                <a:latin typeface="Calibri"/>
                <a:cs typeface="Calibri"/>
              </a:rPr>
              <a:t>count </a:t>
            </a:r>
            <a:r>
              <a:rPr dirty="0" sz="1400" spc="-5">
                <a:latin typeface="Calibri"/>
                <a:cs typeface="Calibri"/>
              </a:rPr>
              <a:t>cycle </a:t>
            </a:r>
            <a:r>
              <a:rPr dirty="0" sz="1400">
                <a:latin typeface="Calibri"/>
                <a:cs typeface="Calibri"/>
              </a:rPr>
              <a:t>is  </a:t>
            </a:r>
            <a:r>
              <a:rPr dirty="0" sz="1400" spc="-5">
                <a:latin typeface="Calibri"/>
                <a:cs typeface="Calibri"/>
              </a:rPr>
              <a:t>completed </a:t>
            </a:r>
            <a:r>
              <a:rPr dirty="0" sz="1400">
                <a:latin typeface="Calibri"/>
                <a:cs typeface="Calibri"/>
              </a:rPr>
              <a:t>in </a:t>
            </a:r>
            <a:r>
              <a:rPr dirty="0" sz="1400" spc="-5">
                <a:latin typeface="Calibri"/>
                <a:cs typeface="Calibri"/>
              </a:rPr>
              <a:t>eight cycles. Figure (18) </a:t>
            </a:r>
            <a:r>
              <a:rPr dirty="0" sz="1400">
                <a:latin typeface="Calibri"/>
                <a:cs typeface="Calibri"/>
              </a:rPr>
              <a:t>shows </a:t>
            </a:r>
            <a:r>
              <a:rPr dirty="0" sz="1400" spc="-5">
                <a:latin typeface="Calibri"/>
                <a:cs typeface="Calibri"/>
              </a:rPr>
              <a:t>the </a:t>
            </a:r>
            <a:r>
              <a:rPr dirty="0" sz="1400">
                <a:latin typeface="Calibri"/>
                <a:cs typeface="Calibri"/>
              </a:rPr>
              <a:t>timing </a:t>
            </a:r>
            <a:r>
              <a:rPr dirty="0" sz="1400" spc="-5">
                <a:latin typeface="Calibri"/>
                <a:cs typeface="Calibri"/>
              </a:rPr>
              <a:t>waveforms.  Different output waveforms </a:t>
            </a:r>
            <a:r>
              <a:rPr dirty="0" sz="1400">
                <a:latin typeface="Calibri"/>
                <a:cs typeface="Calibri"/>
              </a:rPr>
              <a:t>are </a:t>
            </a:r>
            <a:r>
              <a:rPr dirty="0" sz="1400" spc="-5">
                <a:latin typeface="Calibri"/>
                <a:cs typeface="Calibri"/>
              </a:rPr>
              <a:t>identical except for the fact that they  </a:t>
            </a:r>
            <a:r>
              <a:rPr dirty="0" sz="1400">
                <a:latin typeface="Calibri"/>
                <a:cs typeface="Calibri"/>
              </a:rPr>
              <a:t>are </a:t>
            </a:r>
            <a:r>
              <a:rPr dirty="0" sz="1400" spc="-5">
                <a:latin typeface="Calibri"/>
                <a:cs typeface="Calibri"/>
              </a:rPr>
              <a:t>shifted from the immediately preceding one by </a:t>
            </a:r>
            <a:r>
              <a:rPr dirty="0" sz="1400" spc="5">
                <a:latin typeface="Calibri"/>
                <a:cs typeface="Calibri"/>
              </a:rPr>
              <a:t>one </a:t>
            </a:r>
            <a:r>
              <a:rPr dirty="0" sz="1400" spc="-10">
                <a:latin typeface="Calibri"/>
                <a:cs typeface="Calibri"/>
              </a:rPr>
              <a:t>clock </a:t>
            </a:r>
            <a:r>
              <a:rPr dirty="0" sz="1400" spc="-5">
                <a:latin typeface="Calibri"/>
                <a:cs typeface="Calibri"/>
              </a:rPr>
              <a:t>cycle. Also,  the time </a:t>
            </a:r>
            <a:r>
              <a:rPr dirty="0" sz="1400">
                <a:latin typeface="Calibri"/>
                <a:cs typeface="Calibri"/>
              </a:rPr>
              <a:t>period </a:t>
            </a:r>
            <a:r>
              <a:rPr dirty="0" sz="1400" spc="-5">
                <a:latin typeface="Calibri"/>
                <a:cs typeface="Calibri"/>
              </a:rPr>
              <a:t>of each of these waveforms </a:t>
            </a:r>
            <a:r>
              <a:rPr dirty="0" sz="1400">
                <a:latin typeface="Calibri"/>
                <a:cs typeface="Calibri"/>
              </a:rPr>
              <a:t>is </a:t>
            </a:r>
            <a:r>
              <a:rPr dirty="0" sz="1450" spc="-15" b="1" i="1">
                <a:latin typeface="Cambria Math"/>
                <a:cs typeface="Cambria Math"/>
              </a:rPr>
              <a:t>8 </a:t>
            </a:r>
            <a:r>
              <a:rPr dirty="0" sz="1400" spc="-5">
                <a:latin typeface="Calibri"/>
                <a:cs typeface="Calibri"/>
              </a:rPr>
              <a:t>times the period of the  clock waveform. That </a:t>
            </a:r>
            <a:r>
              <a:rPr dirty="0" sz="1400">
                <a:latin typeface="Calibri"/>
                <a:cs typeface="Calibri"/>
              </a:rPr>
              <a:t>is, </a:t>
            </a:r>
            <a:r>
              <a:rPr dirty="0" sz="1400" spc="-5">
                <a:latin typeface="Calibri"/>
                <a:cs typeface="Calibri"/>
              </a:rPr>
              <a:t>this shift </a:t>
            </a:r>
            <a:r>
              <a:rPr dirty="0" sz="1400" spc="-10">
                <a:latin typeface="Calibri"/>
                <a:cs typeface="Calibri"/>
              </a:rPr>
              <a:t>counter </a:t>
            </a:r>
            <a:r>
              <a:rPr dirty="0" sz="1400" spc="-5">
                <a:latin typeface="Calibri"/>
                <a:cs typeface="Calibri"/>
              </a:rPr>
              <a:t>behaves </a:t>
            </a:r>
            <a:r>
              <a:rPr dirty="0" sz="1400">
                <a:latin typeface="Calibri"/>
                <a:cs typeface="Calibri"/>
              </a:rPr>
              <a:t>as a </a:t>
            </a:r>
            <a:r>
              <a:rPr dirty="0" sz="1400" spc="-5">
                <a:latin typeface="Calibri"/>
                <a:cs typeface="Calibri"/>
              </a:rPr>
              <a:t>divide-by-</a:t>
            </a:r>
            <a:r>
              <a:rPr dirty="0" sz="1450" spc="-5" b="1" i="1">
                <a:latin typeface="Cambria Math"/>
                <a:cs typeface="Cambria Math"/>
              </a:rPr>
              <a:t>8  </a:t>
            </a:r>
            <a:r>
              <a:rPr dirty="0" sz="1400" spc="-5">
                <a:latin typeface="Calibri"/>
                <a:cs typeface="Calibri"/>
              </a:rPr>
              <a:t>circuit. In general, </a:t>
            </a:r>
            <a:r>
              <a:rPr dirty="0" sz="1400">
                <a:latin typeface="Calibri"/>
                <a:cs typeface="Calibri"/>
              </a:rPr>
              <a:t>a </a:t>
            </a:r>
            <a:r>
              <a:rPr dirty="0" sz="1400" spc="-5">
                <a:latin typeface="Calibri"/>
                <a:cs typeface="Calibri"/>
              </a:rPr>
              <a:t>shift counter comprising </a:t>
            </a:r>
            <a:r>
              <a:rPr dirty="0" sz="1450" spc="-15" b="1" i="1">
                <a:latin typeface="Cambria Math"/>
                <a:cs typeface="Cambria Math"/>
              </a:rPr>
              <a:t>n </a:t>
            </a:r>
            <a:r>
              <a:rPr dirty="0" sz="1400" spc="-5">
                <a:latin typeface="Calibri"/>
                <a:cs typeface="Calibri"/>
              </a:rPr>
              <a:t>flip-flops acts </a:t>
            </a:r>
            <a:r>
              <a:rPr dirty="0" sz="1400">
                <a:latin typeface="Calibri"/>
                <a:cs typeface="Calibri"/>
              </a:rPr>
              <a:t>as a divide-  </a:t>
            </a:r>
            <a:r>
              <a:rPr dirty="0" sz="1400" spc="-10">
                <a:latin typeface="Calibri"/>
                <a:cs typeface="Calibri"/>
              </a:rPr>
              <a:t>by-</a:t>
            </a:r>
            <a:r>
              <a:rPr dirty="0" sz="1450" spc="-10" b="1" i="1">
                <a:latin typeface="Cambria Math"/>
                <a:cs typeface="Cambria Math"/>
              </a:rPr>
              <a:t>2n </a:t>
            </a:r>
            <a:r>
              <a:rPr dirty="0" sz="1400" spc="-5">
                <a:latin typeface="Calibri"/>
                <a:cs typeface="Calibri"/>
              </a:rPr>
              <a:t>circuit. Shift counters can be used </a:t>
            </a:r>
            <a:r>
              <a:rPr dirty="0" sz="1400">
                <a:latin typeface="Calibri"/>
                <a:cs typeface="Calibri"/>
              </a:rPr>
              <a:t>very </a:t>
            </a:r>
            <a:r>
              <a:rPr dirty="0" sz="1400" spc="-5">
                <a:latin typeface="Calibri"/>
                <a:cs typeface="Calibri"/>
              </a:rPr>
              <a:t>conveniently </a:t>
            </a:r>
            <a:r>
              <a:rPr dirty="0" sz="1400">
                <a:latin typeface="Calibri"/>
                <a:cs typeface="Calibri"/>
              </a:rPr>
              <a:t>to </a:t>
            </a:r>
            <a:r>
              <a:rPr dirty="0" sz="1400" spc="-5">
                <a:latin typeface="Calibri"/>
                <a:cs typeface="Calibri"/>
              </a:rPr>
              <a:t>construct  counters </a:t>
            </a:r>
            <a:r>
              <a:rPr dirty="0" sz="1400">
                <a:latin typeface="Calibri"/>
                <a:cs typeface="Calibri"/>
              </a:rPr>
              <a:t>having a </a:t>
            </a:r>
            <a:r>
              <a:rPr dirty="0" sz="1400" spc="-5">
                <a:latin typeface="Calibri"/>
                <a:cs typeface="Calibri"/>
              </a:rPr>
              <a:t>modulus other than the integral </a:t>
            </a:r>
            <a:r>
              <a:rPr dirty="0" sz="1400">
                <a:latin typeface="Calibri"/>
                <a:cs typeface="Calibri"/>
              </a:rPr>
              <a:t>power </a:t>
            </a:r>
            <a:r>
              <a:rPr dirty="0" sz="1400" spc="-5">
                <a:latin typeface="Calibri"/>
                <a:cs typeface="Calibri"/>
              </a:rPr>
              <a:t>of </a:t>
            </a:r>
            <a:r>
              <a:rPr dirty="0" sz="1450" spc="-5" b="1" i="1">
                <a:latin typeface="Cambria Math"/>
                <a:cs typeface="Cambria Math"/>
              </a:rPr>
              <a:t>2</a:t>
            </a:r>
            <a:r>
              <a:rPr dirty="0" sz="1400" spc="-5">
                <a:latin typeface="Calibri"/>
                <a:cs typeface="Calibri"/>
              </a:rPr>
              <a:t>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968751" y="9128759"/>
            <a:ext cx="2273807" cy="25755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3046602" y="9109709"/>
            <a:ext cx="19945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Fig18 Four-bit shift </a:t>
            </a:r>
            <a:r>
              <a:rPr dirty="0" sz="1400" spc="-10">
                <a:latin typeface="Calibri"/>
                <a:cs typeface="Calibri"/>
              </a:rPr>
              <a:t>counter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386579" y="8153272"/>
            <a:ext cx="0" cy="737235"/>
          </a:xfrm>
          <a:custGeom>
            <a:avLst/>
            <a:gdLst/>
            <a:ahLst/>
            <a:cxnLst/>
            <a:rect l="l" t="t" r="r" b="b"/>
            <a:pathLst>
              <a:path w="0" h="737234">
                <a:moveTo>
                  <a:pt x="0" y="0"/>
                </a:moveTo>
                <a:lnTo>
                  <a:pt x="0" y="73723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186429" y="8153907"/>
            <a:ext cx="0" cy="737235"/>
          </a:xfrm>
          <a:custGeom>
            <a:avLst/>
            <a:gdLst/>
            <a:ahLst/>
            <a:cxnLst/>
            <a:rect l="l" t="t" r="r" b="b"/>
            <a:pathLst>
              <a:path w="0" h="737234">
                <a:moveTo>
                  <a:pt x="0" y="0"/>
                </a:moveTo>
                <a:lnTo>
                  <a:pt x="0" y="73723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176904" y="8158352"/>
            <a:ext cx="252095" cy="635"/>
          </a:xfrm>
          <a:custGeom>
            <a:avLst/>
            <a:gdLst/>
            <a:ahLst/>
            <a:cxnLst/>
            <a:rect l="l" t="t" r="r" b="b"/>
            <a:pathLst>
              <a:path w="252095" h="634">
                <a:moveTo>
                  <a:pt x="252094" y="0"/>
                </a:moveTo>
                <a:lnTo>
                  <a:pt x="0" y="63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972055" y="8346947"/>
            <a:ext cx="292607" cy="25908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362200" y="8317991"/>
            <a:ext cx="388619" cy="25908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001011" y="7813547"/>
            <a:ext cx="263651" cy="23926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2063750" y="7794116"/>
            <a:ext cx="110489" cy="7734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8575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J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915"/>
              </a:spcBef>
            </a:pPr>
            <a:r>
              <a:rPr dirty="0" sz="1400" b="1">
                <a:latin typeface="Calibri"/>
                <a:cs typeface="Calibri"/>
              </a:rPr>
              <a:t>K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334767" y="7795259"/>
            <a:ext cx="387095" cy="25755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047239" y="7776082"/>
            <a:ext cx="0" cy="866775"/>
          </a:xfrm>
          <a:custGeom>
            <a:avLst/>
            <a:gdLst/>
            <a:ahLst/>
            <a:cxnLst/>
            <a:rect l="l" t="t" r="r" b="b"/>
            <a:pathLst>
              <a:path w="0" h="866775">
                <a:moveTo>
                  <a:pt x="0" y="0"/>
                </a:moveTo>
                <a:lnTo>
                  <a:pt x="0" y="86677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656839" y="7757032"/>
            <a:ext cx="0" cy="866775"/>
          </a:xfrm>
          <a:custGeom>
            <a:avLst/>
            <a:gdLst/>
            <a:ahLst/>
            <a:cxnLst/>
            <a:rect l="l" t="t" r="r" b="b"/>
            <a:pathLst>
              <a:path w="0" h="866775">
                <a:moveTo>
                  <a:pt x="0" y="0"/>
                </a:moveTo>
                <a:lnTo>
                  <a:pt x="0" y="86677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028189" y="7776082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 h="0">
                <a:moveTo>
                  <a:pt x="64770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028189" y="8623807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 h="0">
                <a:moveTo>
                  <a:pt x="64770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112327" y="7993570"/>
            <a:ext cx="460375" cy="32702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2207386" y="7743270"/>
            <a:ext cx="444500" cy="765175"/>
          </a:xfrm>
          <a:prstGeom prst="rect">
            <a:avLst/>
          </a:prstGeom>
        </p:spPr>
        <p:txBody>
          <a:bodyPr wrap="square" lIns="0" tIns="45720" rIns="0" bIns="0" rtlCol="0" vert="horz">
            <a:spAutoFit/>
          </a:bodyPr>
          <a:lstStyle/>
          <a:p>
            <a:pPr marL="219075">
              <a:lnSpc>
                <a:spcPct val="100000"/>
              </a:lnSpc>
              <a:spcBef>
                <a:spcPts val="360"/>
              </a:spcBef>
            </a:pPr>
            <a:r>
              <a:rPr dirty="0" sz="1400" spc="-5" b="1">
                <a:latin typeface="Calibri"/>
                <a:cs typeface="Calibri"/>
              </a:rPr>
              <a:t>Q</a:t>
            </a:r>
            <a:r>
              <a:rPr dirty="0" baseline="-12345" sz="1350" spc="-7" b="1">
                <a:latin typeface="Calibri"/>
                <a:cs typeface="Calibri"/>
              </a:rPr>
              <a:t>0</a:t>
            </a:r>
            <a:endParaRPr baseline="-12345" sz="135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65"/>
              </a:spcBef>
            </a:pPr>
            <a:r>
              <a:rPr dirty="0" sz="1400" b="1">
                <a:latin typeface="Calibri"/>
                <a:cs typeface="Calibri"/>
              </a:rPr>
              <a:t>FF</a:t>
            </a:r>
            <a:r>
              <a:rPr dirty="0" baseline="-12345" sz="1350" b="1">
                <a:latin typeface="Calibri"/>
                <a:cs typeface="Calibri"/>
              </a:rPr>
              <a:t>0</a:t>
            </a:r>
            <a:endParaRPr baseline="-12345" sz="1350">
              <a:latin typeface="Calibri"/>
              <a:cs typeface="Calibri"/>
            </a:endParaRPr>
          </a:p>
          <a:p>
            <a:pPr marL="246379">
              <a:lnSpc>
                <a:spcPct val="100000"/>
              </a:lnSpc>
              <a:spcBef>
                <a:spcPts val="254"/>
              </a:spcBef>
            </a:pPr>
            <a:r>
              <a:rPr dirty="0" baseline="-11904" sz="2100" spc="-1357">
                <a:latin typeface="Cambria Math"/>
                <a:cs typeface="Cambria Math"/>
              </a:rPr>
              <a:t>𝐐</a:t>
            </a: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baseline="-30864" sz="1350" b="1">
                <a:latin typeface="Calibri"/>
                <a:cs typeface="Calibri"/>
              </a:rPr>
              <a:t>0</a:t>
            </a:r>
            <a:endParaRPr baseline="-30864" sz="1350">
              <a:latin typeface="Calibri"/>
              <a:cs typeface="Calibri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2040572" y="8114220"/>
            <a:ext cx="153669" cy="10033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363467" y="8337803"/>
            <a:ext cx="292608" cy="25755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753611" y="8308847"/>
            <a:ext cx="388620" cy="25908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3392423" y="7804403"/>
            <a:ext cx="263651" cy="23926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3455542" y="7784972"/>
            <a:ext cx="110489" cy="7734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8575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J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915"/>
              </a:spcBef>
            </a:pPr>
            <a:r>
              <a:rPr dirty="0" sz="1400" b="1">
                <a:latin typeface="Calibri"/>
                <a:cs typeface="Calibri"/>
              </a:rPr>
              <a:t>K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3726179" y="7784591"/>
            <a:ext cx="387096" cy="25908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3438525" y="7766557"/>
            <a:ext cx="0" cy="866775"/>
          </a:xfrm>
          <a:custGeom>
            <a:avLst/>
            <a:gdLst/>
            <a:ahLst/>
            <a:cxnLst/>
            <a:rect l="l" t="t" r="r" b="b"/>
            <a:pathLst>
              <a:path w="0" h="866775">
                <a:moveTo>
                  <a:pt x="0" y="0"/>
                </a:moveTo>
                <a:lnTo>
                  <a:pt x="0" y="86677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4048125" y="7747507"/>
            <a:ext cx="0" cy="866775"/>
          </a:xfrm>
          <a:custGeom>
            <a:avLst/>
            <a:gdLst/>
            <a:ahLst/>
            <a:cxnLst/>
            <a:rect l="l" t="t" r="r" b="b"/>
            <a:pathLst>
              <a:path w="0" h="866775">
                <a:moveTo>
                  <a:pt x="0" y="0"/>
                </a:moveTo>
                <a:lnTo>
                  <a:pt x="0" y="86677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3419475" y="7766557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 h="0">
                <a:moveTo>
                  <a:pt x="64770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419475" y="8614282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 h="0">
                <a:moveTo>
                  <a:pt x="64770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3503612" y="7984045"/>
            <a:ext cx="460375" cy="32702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3598798" y="7731081"/>
            <a:ext cx="444500" cy="767715"/>
          </a:xfrm>
          <a:prstGeom prst="rect">
            <a:avLst/>
          </a:prstGeom>
        </p:spPr>
        <p:txBody>
          <a:bodyPr wrap="square" lIns="0" tIns="46990" rIns="0" bIns="0" rtlCol="0" vert="horz">
            <a:spAutoFit/>
          </a:bodyPr>
          <a:lstStyle/>
          <a:p>
            <a:pPr marL="219710">
              <a:lnSpc>
                <a:spcPct val="100000"/>
              </a:lnSpc>
              <a:spcBef>
                <a:spcPts val="370"/>
              </a:spcBef>
            </a:pPr>
            <a:r>
              <a:rPr dirty="0" sz="1400" spc="-5" b="1">
                <a:latin typeface="Calibri"/>
                <a:cs typeface="Calibri"/>
              </a:rPr>
              <a:t>Q</a:t>
            </a:r>
            <a:r>
              <a:rPr dirty="0" baseline="-12345" sz="1350" spc="-7" b="1">
                <a:latin typeface="Calibri"/>
                <a:cs typeface="Calibri"/>
              </a:rPr>
              <a:t>0</a:t>
            </a:r>
            <a:endParaRPr baseline="-12345" sz="135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75"/>
              </a:spcBef>
            </a:pPr>
            <a:r>
              <a:rPr dirty="0" sz="1400" b="1">
                <a:latin typeface="Calibri"/>
                <a:cs typeface="Calibri"/>
              </a:rPr>
              <a:t>FF</a:t>
            </a:r>
            <a:r>
              <a:rPr dirty="0" baseline="-12345" sz="1350" b="1">
                <a:latin typeface="Calibri"/>
                <a:cs typeface="Calibri"/>
              </a:rPr>
              <a:t>0</a:t>
            </a:r>
            <a:endParaRPr baseline="-12345" sz="1350">
              <a:latin typeface="Calibri"/>
              <a:cs typeface="Calibri"/>
            </a:endParaRPr>
          </a:p>
          <a:p>
            <a:pPr marL="247015">
              <a:lnSpc>
                <a:spcPct val="100000"/>
              </a:lnSpc>
              <a:spcBef>
                <a:spcPts val="254"/>
              </a:spcBef>
            </a:pPr>
            <a:r>
              <a:rPr dirty="0" baseline="-11904" sz="2100" spc="-1357">
                <a:latin typeface="Cambria Math"/>
                <a:cs typeface="Cambria Math"/>
              </a:rPr>
              <a:t>𝐐</a:t>
            </a: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baseline="-30864" sz="1350" b="1">
                <a:latin typeface="Calibri"/>
                <a:cs typeface="Calibri"/>
              </a:rPr>
              <a:t>0</a:t>
            </a:r>
            <a:endParaRPr baseline="-30864" sz="1350">
              <a:latin typeface="Calibri"/>
              <a:cs typeface="Calibri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3431857" y="8104695"/>
            <a:ext cx="153669" cy="10033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4564379" y="8346947"/>
            <a:ext cx="292608" cy="25908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4954523" y="8317991"/>
            <a:ext cx="387096" cy="25908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4591811" y="7813547"/>
            <a:ext cx="265175" cy="239268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/>
          <p:nvPr/>
        </p:nvSpPr>
        <p:spPr>
          <a:xfrm>
            <a:off x="4656709" y="7794116"/>
            <a:ext cx="110489" cy="7734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7305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J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915"/>
              </a:spcBef>
            </a:pPr>
            <a:r>
              <a:rPr dirty="0" sz="1400" b="1">
                <a:latin typeface="Calibri"/>
                <a:cs typeface="Calibri"/>
              </a:rPr>
              <a:t>K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4925567" y="7795259"/>
            <a:ext cx="388620" cy="25755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4638675" y="7776082"/>
            <a:ext cx="0" cy="866775"/>
          </a:xfrm>
          <a:custGeom>
            <a:avLst/>
            <a:gdLst/>
            <a:ahLst/>
            <a:cxnLst/>
            <a:rect l="l" t="t" r="r" b="b"/>
            <a:pathLst>
              <a:path w="0" h="866775">
                <a:moveTo>
                  <a:pt x="0" y="0"/>
                </a:moveTo>
                <a:lnTo>
                  <a:pt x="0" y="86677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5248275" y="7757032"/>
            <a:ext cx="0" cy="866775"/>
          </a:xfrm>
          <a:custGeom>
            <a:avLst/>
            <a:gdLst/>
            <a:ahLst/>
            <a:cxnLst/>
            <a:rect l="l" t="t" r="r" b="b"/>
            <a:pathLst>
              <a:path w="0" h="866775">
                <a:moveTo>
                  <a:pt x="0" y="0"/>
                </a:moveTo>
                <a:lnTo>
                  <a:pt x="0" y="86677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4619625" y="7776082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 h="0">
                <a:moveTo>
                  <a:pt x="64770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4619625" y="8623807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 h="0">
                <a:moveTo>
                  <a:pt x="64770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4703762" y="7993570"/>
            <a:ext cx="460375" cy="32702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 txBox="1"/>
          <p:nvPr/>
        </p:nvSpPr>
        <p:spPr>
          <a:xfrm>
            <a:off x="4798440" y="7743270"/>
            <a:ext cx="446405" cy="765175"/>
          </a:xfrm>
          <a:prstGeom prst="rect">
            <a:avLst/>
          </a:prstGeom>
        </p:spPr>
        <p:txBody>
          <a:bodyPr wrap="square" lIns="0" tIns="45720" rIns="0" bIns="0" rtlCol="0" vert="horz">
            <a:spAutoFit/>
          </a:bodyPr>
          <a:lstStyle/>
          <a:p>
            <a:pPr marL="219075">
              <a:lnSpc>
                <a:spcPct val="100000"/>
              </a:lnSpc>
              <a:spcBef>
                <a:spcPts val="360"/>
              </a:spcBef>
            </a:pPr>
            <a:r>
              <a:rPr dirty="0" sz="1400" spc="-5" b="1">
                <a:latin typeface="Calibri"/>
                <a:cs typeface="Calibri"/>
              </a:rPr>
              <a:t>Q</a:t>
            </a:r>
            <a:r>
              <a:rPr dirty="0" baseline="-12345" sz="1350" spc="-7" b="1">
                <a:latin typeface="Calibri"/>
                <a:cs typeface="Calibri"/>
              </a:rPr>
              <a:t>0</a:t>
            </a:r>
            <a:endParaRPr baseline="-12345" sz="135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65"/>
              </a:spcBef>
            </a:pPr>
            <a:r>
              <a:rPr dirty="0" sz="1400" b="1">
                <a:latin typeface="Calibri"/>
                <a:cs typeface="Calibri"/>
              </a:rPr>
              <a:t>FF</a:t>
            </a:r>
            <a:r>
              <a:rPr dirty="0" baseline="-12345" sz="1350" b="1">
                <a:latin typeface="Calibri"/>
                <a:cs typeface="Calibri"/>
              </a:rPr>
              <a:t>0</a:t>
            </a:r>
            <a:endParaRPr baseline="-12345" sz="1350">
              <a:latin typeface="Calibri"/>
              <a:cs typeface="Calibri"/>
            </a:endParaRPr>
          </a:p>
          <a:p>
            <a:pPr marL="248285">
              <a:lnSpc>
                <a:spcPct val="100000"/>
              </a:lnSpc>
              <a:spcBef>
                <a:spcPts val="254"/>
              </a:spcBef>
            </a:pPr>
            <a:r>
              <a:rPr dirty="0" baseline="-11904" sz="2100" spc="-1357">
                <a:latin typeface="Cambria Math"/>
                <a:cs typeface="Cambria Math"/>
              </a:rPr>
              <a:t>𝐐</a:t>
            </a:r>
            <a:r>
              <a:rPr dirty="0" sz="1400" spc="505">
                <a:latin typeface="Cambria Math"/>
                <a:cs typeface="Cambria Math"/>
              </a:rPr>
              <a:t> </a:t>
            </a:r>
            <a:r>
              <a:rPr dirty="0" baseline="-30864" sz="1350" b="1">
                <a:latin typeface="Calibri"/>
                <a:cs typeface="Calibri"/>
              </a:rPr>
              <a:t>0</a:t>
            </a:r>
            <a:endParaRPr baseline="-30864" sz="1350">
              <a:latin typeface="Calibri"/>
              <a:cs typeface="Calibri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4632007" y="8114220"/>
            <a:ext cx="153669" cy="10033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5783579" y="8337803"/>
            <a:ext cx="292608" cy="25755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6173723" y="8308847"/>
            <a:ext cx="387096" cy="25908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5811011" y="7804403"/>
            <a:ext cx="265175" cy="239268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 txBox="1"/>
          <p:nvPr/>
        </p:nvSpPr>
        <p:spPr>
          <a:xfrm>
            <a:off x="5876290" y="7784972"/>
            <a:ext cx="110489" cy="7734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7305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J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915"/>
              </a:spcBef>
            </a:pPr>
            <a:r>
              <a:rPr dirty="0" sz="1400" b="1">
                <a:latin typeface="Calibri"/>
                <a:cs typeface="Calibri"/>
              </a:rPr>
              <a:t>K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6144767" y="7784591"/>
            <a:ext cx="388619" cy="25908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5857875" y="7766557"/>
            <a:ext cx="0" cy="866775"/>
          </a:xfrm>
          <a:custGeom>
            <a:avLst/>
            <a:gdLst/>
            <a:ahLst/>
            <a:cxnLst/>
            <a:rect l="l" t="t" r="r" b="b"/>
            <a:pathLst>
              <a:path w="0" h="866775">
                <a:moveTo>
                  <a:pt x="0" y="0"/>
                </a:moveTo>
                <a:lnTo>
                  <a:pt x="0" y="86677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6467475" y="7747507"/>
            <a:ext cx="0" cy="866775"/>
          </a:xfrm>
          <a:custGeom>
            <a:avLst/>
            <a:gdLst/>
            <a:ahLst/>
            <a:cxnLst/>
            <a:rect l="l" t="t" r="r" b="b"/>
            <a:pathLst>
              <a:path w="0" h="866775">
                <a:moveTo>
                  <a:pt x="0" y="0"/>
                </a:moveTo>
                <a:lnTo>
                  <a:pt x="0" y="86677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5838825" y="7766557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 h="0">
                <a:moveTo>
                  <a:pt x="64770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5838825" y="8614282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 h="0">
                <a:moveTo>
                  <a:pt x="64770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5922962" y="7984045"/>
            <a:ext cx="460375" cy="32702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 txBox="1"/>
          <p:nvPr/>
        </p:nvSpPr>
        <p:spPr>
          <a:xfrm>
            <a:off x="6018021" y="7731081"/>
            <a:ext cx="445770" cy="767715"/>
          </a:xfrm>
          <a:prstGeom prst="rect">
            <a:avLst/>
          </a:prstGeom>
        </p:spPr>
        <p:txBody>
          <a:bodyPr wrap="square" lIns="0" tIns="46990" rIns="0" bIns="0" rtlCol="0" vert="horz">
            <a:spAutoFit/>
          </a:bodyPr>
          <a:lstStyle/>
          <a:p>
            <a:pPr marL="219075">
              <a:lnSpc>
                <a:spcPct val="100000"/>
              </a:lnSpc>
              <a:spcBef>
                <a:spcPts val="370"/>
              </a:spcBef>
            </a:pPr>
            <a:r>
              <a:rPr dirty="0" sz="1400" spc="-5" b="1">
                <a:latin typeface="Calibri"/>
                <a:cs typeface="Calibri"/>
              </a:rPr>
              <a:t>Q</a:t>
            </a:r>
            <a:r>
              <a:rPr dirty="0" baseline="-12345" sz="1350" spc="-7" b="1">
                <a:latin typeface="Calibri"/>
                <a:cs typeface="Calibri"/>
              </a:rPr>
              <a:t>0</a:t>
            </a:r>
            <a:endParaRPr baseline="-12345" sz="135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75"/>
              </a:spcBef>
            </a:pPr>
            <a:r>
              <a:rPr dirty="0" sz="1400" b="1">
                <a:latin typeface="Calibri"/>
                <a:cs typeface="Calibri"/>
              </a:rPr>
              <a:t>FF</a:t>
            </a:r>
            <a:r>
              <a:rPr dirty="0" baseline="-12345" sz="1350" b="1">
                <a:latin typeface="Calibri"/>
                <a:cs typeface="Calibri"/>
              </a:rPr>
              <a:t>0</a:t>
            </a:r>
            <a:endParaRPr baseline="-12345" sz="1350">
              <a:latin typeface="Calibri"/>
              <a:cs typeface="Calibri"/>
            </a:endParaRPr>
          </a:p>
          <a:p>
            <a:pPr marL="248285">
              <a:lnSpc>
                <a:spcPct val="100000"/>
              </a:lnSpc>
              <a:spcBef>
                <a:spcPts val="254"/>
              </a:spcBef>
            </a:pPr>
            <a:r>
              <a:rPr dirty="0" baseline="-11904" sz="2100" spc="-1357">
                <a:latin typeface="Cambria Math"/>
                <a:cs typeface="Cambria Math"/>
              </a:rPr>
              <a:t>𝐐</a:t>
            </a: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baseline="-30864" sz="1350" b="1">
                <a:latin typeface="Calibri"/>
                <a:cs typeface="Calibri"/>
              </a:rPr>
              <a:t>0</a:t>
            </a:r>
            <a:endParaRPr baseline="-30864" sz="1350">
              <a:latin typeface="Calibri"/>
              <a:cs typeface="Calibri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5851207" y="8104695"/>
            <a:ext cx="153669" cy="10033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1106424" y="8775191"/>
            <a:ext cx="483107" cy="259080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 txBox="1"/>
          <p:nvPr/>
        </p:nvSpPr>
        <p:spPr>
          <a:xfrm>
            <a:off x="1185468" y="8756141"/>
            <a:ext cx="29210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CL</a:t>
            </a:r>
            <a:r>
              <a:rPr dirty="0" sz="1400" b="1">
                <a:latin typeface="Calibri"/>
                <a:cs typeface="Calibri"/>
              </a:rPr>
              <a:t>K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1590675" y="7928482"/>
            <a:ext cx="447040" cy="0"/>
          </a:xfrm>
          <a:custGeom>
            <a:avLst/>
            <a:gdLst/>
            <a:ahLst/>
            <a:cxnLst/>
            <a:rect l="l" t="t" r="r" b="b"/>
            <a:pathLst>
              <a:path w="447039" h="0">
                <a:moveTo>
                  <a:pt x="447039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1590675" y="7548117"/>
            <a:ext cx="5114925" cy="635"/>
          </a:xfrm>
          <a:custGeom>
            <a:avLst/>
            <a:gdLst/>
            <a:ahLst/>
            <a:cxnLst/>
            <a:rect l="l" t="t" r="r" b="b"/>
            <a:pathLst>
              <a:path w="5114925" h="634">
                <a:moveTo>
                  <a:pt x="5114925" y="635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1590675" y="7533513"/>
            <a:ext cx="0" cy="404495"/>
          </a:xfrm>
          <a:custGeom>
            <a:avLst/>
            <a:gdLst/>
            <a:ahLst/>
            <a:cxnLst/>
            <a:rect l="l" t="t" r="r" b="b"/>
            <a:pathLst>
              <a:path w="0" h="404495">
                <a:moveTo>
                  <a:pt x="0" y="0"/>
                </a:moveTo>
                <a:lnTo>
                  <a:pt x="0" y="40449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6696075" y="7538592"/>
            <a:ext cx="0" cy="942340"/>
          </a:xfrm>
          <a:custGeom>
            <a:avLst/>
            <a:gdLst/>
            <a:ahLst/>
            <a:cxnLst/>
            <a:rect l="l" t="t" r="r" b="b"/>
            <a:pathLst>
              <a:path w="0" h="942340">
                <a:moveTo>
                  <a:pt x="0" y="0"/>
                </a:moveTo>
                <a:lnTo>
                  <a:pt x="0" y="9423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1771650" y="8480932"/>
            <a:ext cx="275590" cy="635"/>
          </a:xfrm>
          <a:custGeom>
            <a:avLst/>
            <a:gdLst/>
            <a:ahLst/>
            <a:cxnLst/>
            <a:rect l="l" t="t" r="r" b="b"/>
            <a:pathLst>
              <a:path w="275589" h="634">
                <a:moveTo>
                  <a:pt x="275589" y="0"/>
                </a:moveTo>
                <a:lnTo>
                  <a:pt x="0" y="63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1762125" y="8757157"/>
            <a:ext cx="4877435" cy="0"/>
          </a:xfrm>
          <a:custGeom>
            <a:avLst/>
            <a:gdLst/>
            <a:ahLst/>
            <a:cxnLst/>
            <a:rect l="l" t="t" r="r" b="b"/>
            <a:pathLst>
              <a:path w="4877434" h="0">
                <a:moveTo>
                  <a:pt x="4877434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1771650" y="8480932"/>
            <a:ext cx="0" cy="285115"/>
          </a:xfrm>
          <a:custGeom>
            <a:avLst/>
            <a:gdLst/>
            <a:ahLst/>
            <a:cxnLst/>
            <a:rect l="l" t="t" r="r" b="b"/>
            <a:pathLst>
              <a:path w="0" h="285115">
                <a:moveTo>
                  <a:pt x="0" y="0"/>
                </a:moveTo>
                <a:lnTo>
                  <a:pt x="0" y="28511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6629400" y="7918957"/>
            <a:ext cx="635" cy="847090"/>
          </a:xfrm>
          <a:custGeom>
            <a:avLst/>
            <a:gdLst/>
            <a:ahLst/>
            <a:cxnLst/>
            <a:rect l="l" t="t" r="r" b="b"/>
            <a:pathLst>
              <a:path w="634" h="847090">
                <a:moveTo>
                  <a:pt x="0" y="0"/>
                </a:moveTo>
                <a:lnTo>
                  <a:pt x="634" y="847089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6467475" y="7927847"/>
            <a:ext cx="161925" cy="635"/>
          </a:xfrm>
          <a:custGeom>
            <a:avLst/>
            <a:gdLst/>
            <a:ahLst/>
            <a:cxnLst/>
            <a:rect l="l" t="t" r="r" b="b"/>
            <a:pathLst>
              <a:path w="161925" h="634">
                <a:moveTo>
                  <a:pt x="-12700" y="317"/>
                </a:moveTo>
                <a:lnTo>
                  <a:pt x="174625" y="317"/>
                </a:lnTo>
              </a:path>
            </a:pathLst>
          </a:custGeom>
          <a:ln w="2603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1504950" y="8900032"/>
            <a:ext cx="4124325" cy="0"/>
          </a:xfrm>
          <a:custGeom>
            <a:avLst/>
            <a:gdLst/>
            <a:ahLst/>
            <a:cxnLst/>
            <a:rect l="l" t="t" r="r" b="b"/>
            <a:pathLst>
              <a:path w="4124325" h="0">
                <a:moveTo>
                  <a:pt x="412432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5610859" y="8152638"/>
            <a:ext cx="0" cy="737235"/>
          </a:xfrm>
          <a:custGeom>
            <a:avLst/>
            <a:gdLst/>
            <a:ahLst/>
            <a:cxnLst/>
            <a:rect l="l" t="t" r="r" b="b"/>
            <a:pathLst>
              <a:path w="0" h="737234">
                <a:moveTo>
                  <a:pt x="0" y="0"/>
                </a:moveTo>
                <a:lnTo>
                  <a:pt x="0" y="73723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5601334" y="8157082"/>
            <a:ext cx="252095" cy="635"/>
          </a:xfrm>
          <a:custGeom>
            <a:avLst/>
            <a:gdLst/>
            <a:ahLst/>
            <a:cxnLst/>
            <a:rect l="l" t="t" r="r" b="b"/>
            <a:pathLst>
              <a:path w="252095" h="634">
                <a:moveTo>
                  <a:pt x="252094" y="0"/>
                </a:moveTo>
                <a:lnTo>
                  <a:pt x="0" y="63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4377054" y="8157717"/>
            <a:ext cx="252095" cy="635"/>
          </a:xfrm>
          <a:custGeom>
            <a:avLst/>
            <a:gdLst/>
            <a:ahLst/>
            <a:cxnLst/>
            <a:rect l="l" t="t" r="r" b="b"/>
            <a:pathLst>
              <a:path w="252095" h="634">
                <a:moveTo>
                  <a:pt x="252095" y="0"/>
                </a:moveTo>
                <a:lnTo>
                  <a:pt x="0" y="63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1652270" y="8147557"/>
            <a:ext cx="0" cy="737235"/>
          </a:xfrm>
          <a:custGeom>
            <a:avLst/>
            <a:gdLst/>
            <a:ahLst/>
            <a:cxnLst/>
            <a:rect l="l" t="t" r="r" b="b"/>
            <a:pathLst>
              <a:path w="0" h="737234">
                <a:moveTo>
                  <a:pt x="0" y="0"/>
                </a:moveTo>
                <a:lnTo>
                  <a:pt x="0" y="73723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1652270" y="8161527"/>
            <a:ext cx="375920" cy="635"/>
          </a:xfrm>
          <a:custGeom>
            <a:avLst/>
            <a:gdLst/>
            <a:ahLst/>
            <a:cxnLst/>
            <a:rect l="l" t="t" r="r" b="b"/>
            <a:pathLst>
              <a:path w="375919" h="634">
                <a:moveTo>
                  <a:pt x="375919" y="0"/>
                </a:moveTo>
                <a:lnTo>
                  <a:pt x="0" y="63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2656839" y="7918322"/>
            <a:ext cx="772160" cy="635"/>
          </a:xfrm>
          <a:custGeom>
            <a:avLst/>
            <a:gdLst/>
            <a:ahLst/>
            <a:cxnLst/>
            <a:rect l="l" t="t" r="r" b="b"/>
            <a:pathLst>
              <a:path w="772160" h="634">
                <a:moveTo>
                  <a:pt x="772160" y="0"/>
                </a:moveTo>
                <a:lnTo>
                  <a:pt x="0" y="63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2685414" y="8462517"/>
            <a:ext cx="772160" cy="635"/>
          </a:xfrm>
          <a:custGeom>
            <a:avLst/>
            <a:gdLst/>
            <a:ahLst/>
            <a:cxnLst/>
            <a:rect l="l" t="t" r="r" b="b"/>
            <a:pathLst>
              <a:path w="772160" h="634">
                <a:moveTo>
                  <a:pt x="772160" y="0"/>
                </a:moveTo>
                <a:lnTo>
                  <a:pt x="0" y="63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4037965" y="7917688"/>
            <a:ext cx="612140" cy="635"/>
          </a:xfrm>
          <a:custGeom>
            <a:avLst/>
            <a:gdLst/>
            <a:ahLst/>
            <a:cxnLst/>
            <a:rect l="l" t="t" r="r" b="b"/>
            <a:pathLst>
              <a:path w="612139" h="634">
                <a:moveTo>
                  <a:pt x="612139" y="0"/>
                </a:moveTo>
                <a:lnTo>
                  <a:pt x="0" y="63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4066540" y="8461882"/>
            <a:ext cx="575945" cy="635"/>
          </a:xfrm>
          <a:custGeom>
            <a:avLst/>
            <a:gdLst/>
            <a:ahLst/>
            <a:cxnLst/>
            <a:rect l="l" t="t" r="r" b="b"/>
            <a:pathLst>
              <a:path w="575945" h="634">
                <a:moveTo>
                  <a:pt x="575945" y="0"/>
                </a:moveTo>
                <a:lnTo>
                  <a:pt x="0" y="634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5243829" y="7928482"/>
            <a:ext cx="612140" cy="635"/>
          </a:xfrm>
          <a:custGeom>
            <a:avLst/>
            <a:gdLst/>
            <a:ahLst/>
            <a:cxnLst/>
            <a:rect l="l" t="t" r="r" b="b"/>
            <a:pathLst>
              <a:path w="612139" h="634">
                <a:moveTo>
                  <a:pt x="612140" y="0"/>
                </a:moveTo>
                <a:lnTo>
                  <a:pt x="0" y="63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5272404" y="8472677"/>
            <a:ext cx="612140" cy="635"/>
          </a:xfrm>
          <a:custGeom>
            <a:avLst/>
            <a:gdLst/>
            <a:ahLst/>
            <a:cxnLst/>
            <a:rect l="l" t="t" r="r" b="b"/>
            <a:pathLst>
              <a:path w="612139" h="634">
                <a:moveTo>
                  <a:pt x="612140" y="0"/>
                </a:moveTo>
                <a:lnTo>
                  <a:pt x="0" y="63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1951672" y="8118664"/>
            <a:ext cx="81279" cy="81280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3376612" y="8109139"/>
            <a:ext cx="81279" cy="81280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4562157" y="8123745"/>
            <a:ext cx="81279" cy="81280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5809932" y="8114220"/>
            <a:ext cx="81279" cy="81280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1599882" y="8867330"/>
            <a:ext cx="81280" cy="81280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3148647" y="8838755"/>
            <a:ext cx="81279" cy="81280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4334192" y="8853360"/>
            <a:ext cx="81280" cy="81280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6477000" y="8472042"/>
            <a:ext cx="219075" cy="635"/>
          </a:xfrm>
          <a:custGeom>
            <a:avLst/>
            <a:gdLst/>
            <a:ahLst/>
            <a:cxnLst/>
            <a:rect l="l" t="t" r="r" b="b"/>
            <a:pathLst>
              <a:path w="219075" h="634">
                <a:moveTo>
                  <a:pt x="-12700" y="317"/>
                </a:moveTo>
                <a:lnTo>
                  <a:pt x="231775" y="317"/>
                </a:lnTo>
              </a:path>
            </a:pathLst>
          </a:custGeom>
          <a:ln w="2603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 txBox="1"/>
          <p:nvPr/>
        </p:nvSpPr>
        <p:spPr>
          <a:xfrm>
            <a:off x="3641216" y="9799649"/>
            <a:ext cx="28448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05"/>
              </a:lnSpc>
            </a:pPr>
            <a:r>
              <a:rPr dirty="0" sz="2000">
                <a:latin typeface="Calibri"/>
                <a:cs typeface="Calibri"/>
              </a:rPr>
              <a:t>21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43321" y="437488"/>
            <a:ext cx="1727835" cy="580390"/>
          </a:xfrm>
          <a:prstGeom prst="rect">
            <a:avLst/>
          </a:prstGeom>
        </p:spPr>
        <p:txBody>
          <a:bodyPr wrap="square" lIns="0" tIns="762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</a:t>
            </a:r>
            <a:endParaRPr sz="1400">
              <a:latin typeface="Lucida Calligraphy"/>
              <a:cs typeface="Lucida Calligraphy"/>
            </a:endParaRPr>
          </a:p>
          <a:p>
            <a:pPr marL="446405">
              <a:lnSpc>
                <a:spcPct val="100000"/>
              </a:lnSpc>
              <a:spcBef>
                <a:spcPts val="505"/>
              </a:spcBef>
            </a:pPr>
            <a:r>
              <a:rPr dirty="0" sz="1400" i="1">
                <a:latin typeface="Lucida Calligraphy"/>
                <a:cs typeface="Lucida Calligraphy"/>
              </a:rPr>
              <a:t>Y.</a:t>
            </a:r>
            <a:r>
              <a:rPr dirty="0" sz="1400" spc="-1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004316" y="527303"/>
            <a:ext cx="1514856" cy="52882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174800" y="454668"/>
            <a:ext cx="1175385" cy="582930"/>
          </a:xfrm>
          <a:prstGeom prst="rect">
            <a:avLst/>
          </a:prstGeom>
        </p:spPr>
        <p:txBody>
          <a:bodyPr wrap="square" lIns="0" tIns="7747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61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one:</a:t>
            </a:r>
            <a:endParaRPr sz="1400">
              <a:latin typeface="Lucida Calligraphy"/>
              <a:cs typeface="Lucida Calligraphy"/>
            </a:endParaRPr>
          </a:p>
          <a:p>
            <a:pPr algn="ctr">
              <a:lnSpc>
                <a:spcPct val="100000"/>
              </a:lnSpc>
              <a:spcBef>
                <a:spcPts val="515"/>
              </a:spcBef>
            </a:pPr>
            <a:r>
              <a:rPr dirty="0" sz="1400" spc="-5" i="1">
                <a:latin typeface="Lucida Calligraphy"/>
                <a:cs typeface="Lucida Calligraphy"/>
              </a:rPr>
              <a:t>Counters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29080" y="1301241"/>
            <a:ext cx="5305425" cy="31845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469265" indent="-228600">
              <a:lnSpc>
                <a:spcPct val="100000"/>
              </a:lnSpc>
              <a:spcBef>
                <a:spcPts val="95"/>
              </a:spcBef>
              <a:buFont typeface="Wingdings"/>
              <a:buChar char=""/>
              <a:tabLst>
                <a:tab pos="469900" algn="l"/>
              </a:tabLst>
            </a:pPr>
            <a:r>
              <a:rPr dirty="0" u="heavy" sz="1600" spc="-5" b="1" i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Cascading</a:t>
            </a:r>
            <a:r>
              <a:rPr dirty="0" u="heavy" sz="1600" spc="-10" b="1" i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1600" spc="-5" b="1" i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counters:</a:t>
            </a:r>
            <a:endParaRPr sz="1600">
              <a:latin typeface="Calibri"/>
              <a:cs typeface="Calibri"/>
            </a:endParaRPr>
          </a:p>
          <a:p>
            <a:pPr algn="just" marL="12700" marR="5080" indent="159385">
              <a:lnSpc>
                <a:spcPct val="152500"/>
              </a:lnSpc>
              <a:spcBef>
                <a:spcPts val="445"/>
              </a:spcBef>
            </a:pPr>
            <a:r>
              <a:rPr dirty="0" sz="1400" spc="-5">
                <a:latin typeface="Calibri"/>
                <a:cs typeface="Calibri"/>
              </a:rPr>
              <a:t>This technique </a:t>
            </a:r>
            <a:r>
              <a:rPr dirty="0" sz="1400">
                <a:latin typeface="Calibri"/>
                <a:cs typeface="Calibri"/>
              </a:rPr>
              <a:t>is </a:t>
            </a:r>
            <a:r>
              <a:rPr dirty="0" sz="1400" spc="-5">
                <a:latin typeface="Calibri"/>
                <a:cs typeface="Calibri"/>
              </a:rPr>
              <a:t>used </a:t>
            </a:r>
            <a:r>
              <a:rPr dirty="0" sz="1400">
                <a:latin typeface="Calibri"/>
                <a:cs typeface="Calibri"/>
              </a:rPr>
              <a:t>to </a:t>
            </a:r>
            <a:r>
              <a:rPr dirty="0" sz="1400" spc="-5">
                <a:latin typeface="Calibri"/>
                <a:cs typeface="Calibri"/>
              </a:rPr>
              <a:t>obtain higher modulus operation, </a:t>
            </a:r>
            <a:r>
              <a:rPr dirty="0" sz="1400">
                <a:latin typeface="Calibri"/>
                <a:cs typeface="Calibri"/>
              </a:rPr>
              <a:t>in </a:t>
            </a:r>
            <a:r>
              <a:rPr dirty="0" sz="1400" spc="-5">
                <a:latin typeface="Calibri"/>
                <a:cs typeface="Calibri"/>
              </a:rPr>
              <a:t>this  technique; the </a:t>
            </a:r>
            <a:r>
              <a:rPr dirty="0" sz="1400">
                <a:latin typeface="Calibri"/>
                <a:cs typeface="Calibri"/>
              </a:rPr>
              <a:t>last </a:t>
            </a:r>
            <a:r>
              <a:rPr dirty="0" sz="1400" spc="-5">
                <a:latin typeface="Calibri"/>
                <a:cs typeface="Calibri"/>
              </a:rPr>
              <a:t>stage output of one counter </a:t>
            </a:r>
            <a:r>
              <a:rPr dirty="0" sz="1400">
                <a:latin typeface="Calibri"/>
                <a:cs typeface="Calibri"/>
              </a:rPr>
              <a:t>derives </a:t>
            </a:r>
            <a:r>
              <a:rPr dirty="0" sz="1400" spc="-5">
                <a:latin typeface="Calibri"/>
                <a:cs typeface="Calibri"/>
              </a:rPr>
              <a:t>the </a:t>
            </a:r>
            <a:r>
              <a:rPr dirty="0" sz="1400">
                <a:latin typeface="Calibri"/>
                <a:cs typeface="Calibri"/>
              </a:rPr>
              <a:t>input </a:t>
            </a:r>
            <a:r>
              <a:rPr dirty="0" sz="1400" spc="-5">
                <a:latin typeface="Calibri"/>
                <a:cs typeface="Calibri"/>
              </a:rPr>
              <a:t>of the  next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counter.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600">
              <a:latin typeface="Times New Roman"/>
              <a:cs typeface="Times New Roman"/>
            </a:endParaRPr>
          </a:p>
          <a:p>
            <a:pPr marL="240665">
              <a:lnSpc>
                <a:spcPct val="100000"/>
              </a:lnSpc>
            </a:pPr>
            <a:r>
              <a:rPr dirty="0" sz="1400" spc="-5" b="1">
                <a:latin typeface="Calibri"/>
                <a:cs typeface="Calibri"/>
              </a:rPr>
              <a:t>1- Asynchronous</a:t>
            </a:r>
            <a:r>
              <a:rPr dirty="0" sz="1400" spc="3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cascading</a:t>
            </a:r>
            <a:endParaRPr sz="1400">
              <a:latin typeface="Calibri"/>
              <a:cs typeface="Calibri"/>
            </a:endParaRPr>
          </a:p>
          <a:p>
            <a:pPr algn="just" marL="12700" marR="5080" indent="199390">
              <a:lnSpc>
                <a:spcPct val="150100"/>
              </a:lnSpc>
              <a:spcBef>
                <a:spcPts val="960"/>
              </a:spcBef>
            </a:pPr>
            <a:r>
              <a:rPr dirty="0" sz="1400" spc="-5">
                <a:latin typeface="Calibri"/>
                <a:cs typeface="Calibri"/>
              </a:rPr>
              <a:t>When </a:t>
            </a:r>
            <a:r>
              <a:rPr dirty="0" sz="1400">
                <a:latin typeface="Calibri"/>
                <a:cs typeface="Calibri"/>
              </a:rPr>
              <a:t>two </a:t>
            </a:r>
            <a:r>
              <a:rPr dirty="0" sz="1400" spc="-15">
                <a:latin typeface="Calibri"/>
                <a:cs typeface="Calibri"/>
              </a:rPr>
              <a:t>(</a:t>
            </a:r>
            <a:r>
              <a:rPr dirty="0" sz="1450" spc="-15" b="1" i="1">
                <a:latin typeface="Cambria Math"/>
                <a:cs typeface="Cambria Math"/>
              </a:rPr>
              <a:t>2bits</a:t>
            </a:r>
            <a:r>
              <a:rPr dirty="0" sz="1400" spc="-15">
                <a:latin typeface="Calibri"/>
                <a:cs typeface="Calibri"/>
              </a:rPr>
              <a:t>) </a:t>
            </a:r>
            <a:r>
              <a:rPr dirty="0" sz="1400" spc="-5">
                <a:latin typeface="Calibri"/>
                <a:cs typeface="Calibri"/>
              </a:rPr>
              <a:t>asynchronous counters, the overall modulus of the  </a:t>
            </a:r>
            <a:r>
              <a:rPr dirty="0" sz="1400">
                <a:latin typeface="Calibri"/>
                <a:cs typeface="Calibri"/>
              </a:rPr>
              <a:t>two </a:t>
            </a:r>
            <a:r>
              <a:rPr dirty="0" sz="1400" spc="-5">
                <a:latin typeface="Calibri"/>
                <a:cs typeface="Calibri"/>
              </a:rPr>
              <a:t>cascaded counters </a:t>
            </a:r>
            <a:r>
              <a:rPr dirty="0" sz="1400">
                <a:latin typeface="Calibri"/>
                <a:cs typeface="Calibri"/>
              </a:rPr>
              <a:t>is </a:t>
            </a:r>
            <a:r>
              <a:rPr dirty="0" sz="1450" spc="-20" b="1" i="1">
                <a:latin typeface="Cambria Math"/>
                <a:cs typeface="Cambria Math"/>
              </a:rPr>
              <a:t>4*4 </a:t>
            </a:r>
            <a:r>
              <a:rPr dirty="0" sz="1450" spc="-15" b="1" i="1">
                <a:latin typeface="Cambria Math"/>
                <a:cs typeface="Cambria Math"/>
              </a:rPr>
              <a:t>= </a:t>
            </a:r>
            <a:r>
              <a:rPr dirty="0" sz="1450" spc="-25" b="1" i="1">
                <a:latin typeface="Cambria Math"/>
                <a:cs typeface="Cambria Math"/>
              </a:rPr>
              <a:t>16 </a:t>
            </a:r>
            <a:r>
              <a:rPr dirty="0" sz="1400" spc="-5">
                <a:latin typeface="Calibri"/>
                <a:cs typeface="Calibri"/>
              </a:rPr>
              <a:t>that act </a:t>
            </a:r>
            <a:r>
              <a:rPr dirty="0" sz="1400">
                <a:latin typeface="Calibri"/>
                <a:cs typeface="Calibri"/>
              </a:rPr>
              <a:t>as a </a:t>
            </a:r>
            <a:r>
              <a:rPr dirty="0" sz="1400" spc="-5">
                <a:latin typeface="Calibri"/>
                <a:cs typeface="Calibri"/>
              </a:rPr>
              <a:t>divided- </a:t>
            </a:r>
            <a:r>
              <a:rPr dirty="0" sz="1400" spc="-10">
                <a:latin typeface="Calibri"/>
                <a:cs typeface="Calibri"/>
              </a:rPr>
              <a:t>by-</a:t>
            </a:r>
            <a:r>
              <a:rPr dirty="0" sz="1450" spc="-10" b="1" i="1">
                <a:latin typeface="Cambria Math"/>
                <a:cs typeface="Cambria Math"/>
              </a:rPr>
              <a:t>16 </a:t>
            </a:r>
            <a:r>
              <a:rPr dirty="0" sz="1400" spc="-5">
                <a:latin typeface="Calibri"/>
                <a:cs typeface="Calibri"/>
              </a:rPr>
              <a:t>counter.  The </a:t>
            </a:r>
            <a:r>
              <a:rPr dirty="0" sz="1400">
                <a:latin typeface="Calibri"/>
                <a:cs typeface="Calibri"/>
              </a:rPr>
              <a:t>logic </a:t>
            </a:r>
            <a:r>
              <a:rPr dirty="0" sz="1400" spc="-5">
                <a:latin typeface="Calibri"/>
                <a:cs typeface="Calibri"/>
              </a:rPr>
              <a:t>cct. of this cascaded counter </a:t>
            </a:r>
            <a:r>
              <a:rPr dirty="0" sz="1400">
                <a:latin typeface="Calibri"/>
                <a:cs typeface="Calibri"/>
              </a:rPr>
              <a:t>with its timing diagram is given in  </a:t>
            </a:r>
            <a:r>
              <a:rPr dirty="0" sz="1400" spc="-5">
                <a:latin typeface="Calibri"/>
                <a:cs typeface="Calibri"/>
              </a:rPr>
              <a:t>figure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(19).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980882" y="6079426"/>
            <a:ext cx="81280" cy="8128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018029" y="7157211"/>
            <a:ext cx="410209" cy="0"/>
          </a:xfrm>
          <a:custGeom>
            <a:avLst/>
            <a:gdLst/>
            <a:ahLst/>
            <a:cxnLst/>
            <a:rect l="l" t="t" r="r" b="b"/>
            <a:pathLst>
              <a:path w="410210" h="0">
                <a:moveTo>
                  <a:pt x="0" y="0"/>
                </a:moveTo>
                <a:lnTo>
                  <a:pt x="41020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476500" y="5856731"/>
            <a:ext cx="762000" cy="19354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2555875" y="5837300"/>
            <a:ext cx="495934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Mod</a:t>
            </a:r>
            <a:r>
              <a:rPr dirty="0" sz="1400" spc="-8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4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486400" y="5871971"/>
            <a:ext cx="762000" cy="19354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5566409" y="5852540"/>
            <a:ext cx="495934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Mod</a:t>
            </a:r>
            <a:r>
              <a:rPr dirty="0" sz="1400" spc="-8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4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334767" y="4765547"/>
            <a:ext cx="419100" cy="20269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895855" y="5410199"/>
            <a:ext cx="344424" cy="20269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974850" y="5390514"/>
            <a:ext cx="18097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K</a:t>
            </a:r>
            <a:r>
              <a:rPr dirty="0" baseline="-12345" sz="1350" b="1">
                <a:latin typeface="Calibri"/>
                <a:cs typeface="Calibri"/>
              </a:rPr>
              <a:t>0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895855" y="4765547"/>
            <a:ext cx="344424" cy="20269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343911" y="5410199"/>
            <a:ext cx="419100" cy="20269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2423286" y="5360034"/>
            <a:ext cx="21018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-11904" sz="2100" spc="-1357">
                <a:latin typeface="Cambria Math"/>
                <a:cs typeface="Cambria Math"/>
              </a:rPr>
              <a:t>𝐐</a:t>
            </a: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baseline="-30864" sz="1350" b="1">
                <a:latin typeface="Calibri"/>
                <a:cs typeface="Calibri"/>
              </a:rPr>
              <a:t>0</a:t>
            </a:r>
            <a:endParaRPr baseline="-30864" sz="1350">
              <a:latin typeface="Calibri"/>
              <a:cs typeface="Calibri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975992" y="4715636"/>
            <a:ext cx="0" cy="995044"/>
          </a:xfrm>
          <a:custGeom>
            <a:avLst/>
            <a:gdLst/>
            <a:ahLst/>
            <a:cxnLst/>
            <a:rect l="l" t="t" r="r" b="b"/>
            <a:pathLst>
              <a:path w="0" h="995045">
                <a:moveTo>
                  <a:pt x="0" y="0"/>
                </a:moveTo>
                <a:lnTo>
                  <a:pt x="0" y="994791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655061" y="4724780"/>
            <a:ext cx="0" cy="995044"/>
          </a:xfrm>
          <a:custGeom>
            <a:avLst/>
            <a:gdLst/>
            <a:ahLst/>
            <a:cxnLst/>
            <a:rect l="l" t="t" r="r" b="b"/>
            <a:pathLst>
              <a:path w="0" h="995045">
                <a:moveTo>
                  <a:pt x="0" y="0"/>
                </a:moveTo>
                <a:lnTo>
                  <a:pt x="0" y="994917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975992" y="4734051"/>
            <a:ext cx="687705" cy="635"/>
          </a:xfrm>
          <a:custGeom>
            <a:avLst/>
            <a:gdLst/>
            <a:ahLst/>
            <a:cxnLst/>
            <a:rect l="l" t="t" r="r" b="b"/>
            <a:pathLst>
              <a:path w="687705" h="635">
                <a:moveTo>
                  <a:pt x="687196" y="0"/>
                </a:moveTo>
                <a:lnTo>
                  <a:pt x="0" y="63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967864" y="5719698"/>
            <a:ext cx="687705" cy="635"/>
          </a:xfrm>
          <a:custGeom>
            <a:avLst/>
            <a:gdLst/>
            <a:ahLst/>
            <a:cxnLst/>
            <a:rect l="l" t="t" r="r" b="b"/>
            <a:pathLst>
              <a:path w="687705" h="635">
                <a:moveTo>
                  <a:pt x="687197" y="0"/>
                </a:moveTo>
                <a:lnTo>
                  <a:pt x="0" y="63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963356" y="5179758"/>
            <a:ext cx="189230" cy="11391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352800" y="4774691"/>
            <a:ext cx="420624" cy="20269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2915411" y="5419343"/>
            <a:ext cx="342900" cy="20421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2994786" y="5399658"/>
            <a:ext cx="18097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K</a:t>
            </a:r>
            <a:r>
              <a:rPr dirty="0" baseline="-12345" sz="1350" b="1">
                <a:latin typeface="Calibri"/>
                <a:cs typeface="Calibri"/>
              </a:rPr>
              <a:t>1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2915411" y="4776215"/>
            <a:ext cx="342900" cy="20269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1974850" y="4756530"/>
            <a:ext cx="1663064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451484" algn="l"/>
                <a:tab pos="1032510" algn="l"/>
                <a:tab pos="1469390" algn="l"/>
              </a:tabLst>
            </a:pPr>
            <a:r>
              <a:rPr dirty="0" baseline="3968" sz="2100" b="1">
                <a:latin typeface="Calibri"/>
                <a:cs typeface="Calibri"/>
              </a:rPr>
              <a:t>J</a:t>
            </a:r>
            <a:r>
              <a:rPr dirty="0" baseline="-6172" sz="1350" b="1">
                <a:latin typeface="Calibri"/>
                <a:cs typeface="Calibri"/>
              </a:rPr>
              <a:t>0	</a:t>
            </a:r>
            <a:r>
              <a:rPr dirty="0" baseline="3968" sz="2100" spc="-7" b="1">
                <a:latin typeface="Calibri"/>
                <a:cs typeface="Calibri"/>
              </a:rPr>
              <a:t>Q</a:t>
            </a:r>
            <a:r>
              <a:rPr dirty="0" baseline="-6172" sz="1350" b="1">
                <a:latin typeface="Calibri"/>
                <a:cs typeface="Calibri"/>
              </a:rPr>
              <a:t>0	</a:t>
            </a:r>
            <a:r>
              <a:rPr dirty="0" sz="1400" b="1">
                <a:latin typeface="Calibri"/>
                <a:cs typeface="Calibri"/>
              </a:rPr>
              <a:t>J</a:t>
            </a:r>
            <a:r>
              <a:rPr dirty="0" baseline="-12345" sz="1350" b="1">
                <a:latin typeface="Calibri"/>
                <a:cs typeface="Calibri"/>
              </a:rPr>
              <a:t>1	</a:t>
            </a:r>
            <a:r>
              <a:rPr dirty="0" sz="1400" spc="-5" b="1">
                <a:latin typeface="Calibri"/>
                <a:cs typeface="Calibri"/>
              </a:rPr>
              <a:t>Q</a:t>
            </a:r>
            <a:r>
              <a:rPr dirty="0" baseline="-12345" sz="1350" b="1">
                <a:latin typeface="Calibri"/>
                <a:cs typeface="Calibri"/>
              </a:rPr>
              <a:t>1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3363467" y="5419343"/>
            <a:ext cx="419100" cy="20421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3442842" y="5369178"/>
            <a:ext cx="21018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-11904" sz="2100" spc="-1357">
                <a:latin typeface="Cambria Math"/>
                <a:cs typeface="Cambria Math"/>
              </a:rPr>
              <a:t>𝐐</a:t>
            </a: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baseline="-30864" sz="1350" b="1">
                <a:latin typeface="Calibri"/>
                <a:cs typeface="Calibri"/>
              </a:rPr>
              <a:t>1</a:t>
            </a:r>
            <a:endParaRPr baseline="-30864" sz="1350">
              <a:latin typeface="Calibri"/>
              <a:cs typeface="Calibri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2995167" y="4725415"/>
            <a:ext cx="0" cy="995044"/>
          </a:xfrm>
          <a:custGeom>
            <a:avLst/>
            <a:gdLst/>
            <a:ahLst/>
            <a:cxnLst/>
            <a:rect l="l" t="t" r="r" b="b"/>
            <a:pathLst>
              <a:path w="0" h="995045">
                <a:moveTo>
                  <a:pt x="0" y="0"/>
                </a:moveTo>
                <a:lnTo>
                  <a:pt x="0" y="994917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674236" y="4734686"/>
            <a:ext cx="0" cy="995044"/>
          </a:xfrm>
          <a:custGeom>
            <a:avLst/>
            <a:gdLst/>
            <a:ahLst/>
            <a:cxnLst/>
            <a:rect l="l" t="t" r="r" b="b"/>
            <a:pathLst>
              <a:path w="0" h="995045">
                <a:moveTo>
                  <a:pt x="0" y="0"/>
                </a:moveTo>
                <a:lnTo>
                  <a:pt x="0" y="994791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2995167" y="4743830"/>
            <a:ext cx="687705" cy="635"/>
          </a:xfrm>
          <a:custGeom>
            <a:avLst/>
            <a:gdLst/>
            <a:ahLst/>
            <a:cxnLst/>
            <a:rect l="l" t="t" r="r" b="b"/>
            <a:pathLst>
              <a:path w="687704" h="635">
                <a:moveTo>
                  <a:pt x="687196" y="0"/>
                </a:moveTo>
                <a:lnTo>
                  <a:pt x="0" y="63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2987039" y="5729477"/>
            <a:ext cx="687705" cy="635"/>
          </a:xfrm>
          <a:custGeom>
            <a:avLst/>
            <a:gdLst/>
            <a:ahLst/>
            <a:cxnLst/>
            <a:rect l="l" t="t" r="r" b="b"/>
            <a:pathLst>
              <a:path w="687704" h="635">
                <a:moveTo>
                  <a:pt x="687197" y="0"/>
                </a:moveTo>
                <a:lnTo>
                  <a:pt x="0" y="63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2982531" y="5189537"/>
            <a:ext cx="189230" cy="11391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1720850" y="4476749"/>
            <a:ext cx="0" cy="1040765"/>
          </a:xfrm>
          <a:custGeom>
            <a:avLst/>
            <a:gdLst/>
            <a:ahLst/>
            <a:cxnLst/>
            <a:rect l="l" t="t" r="r" b="b"/>
            <a:pathLst>
              <a:path w="0" h="1040764">
                <a:moveTo>
                  <a:pt x="0" y="1040257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1720214" y="4890007"/>
            <a:ext cx="255904" cy="0"/>
          </a:xfrm>
          <a:custGeom>
            <a:avLst/>
            <a:gdLst/>
            <a:ahLst/>
            <a:cxnLst/>
            <a:rect l="l" t="t" r="r" b="b"/>
            <a:pathLst>
              <a:path w="255905" h="0">
                <a:moveTo>
                  <a:pt x="0" y="0"/>
                </a:moveTo>
                <a:lnTo>
                  <a:pt x="25590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2787650" y="5234558"/>
            <a:ext cx="635" cy="313690"/>
          </a:xfrm>
          <a:custGeom>
            <a:avLst/>
            <a:gdLst/>
            <a:ahLst/>
            <a:cxnLst/>
            <a:rect l="l" t="t" r="r" b="b"/>
            <a:pathLst>
              <a:path w="635" h="313689">
                <a:moveTo>
                  <a:pt x="635" y="313182"/>
                </a:moveTo>
                <a:lnTo>
                  <a:pt x="0" y="0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1701164" y="5524372"/>
            <a:ext cx="255904" cy="0"/>
          </a:xfrm>
          <a:custGeom>
            <a:avLst/>
            <a:gdLst/>
            <a:ahLst/>
            <a:cxnLst/>
            <a:rect l="l" t="t" r="r" b="b"/>
            <a:pathLst>
              <a:path w="255905" h="0">
                <a:moveTo>
                  <a:pt x="0" y="0"/>
                </a:moveTo>
                <a:lnTo>
                  <a:pt x="25590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2862579" y="4657851"/>
            <a:ext cx="0" cy="884555"/>
          </a:xfrm>
          <a:custGeom>
            <a:avLst/>
            <a:gdLst/>
            <a:ahLst/>
            <a:cxnLst/>
            <a:rect l="l" t="t" r="r" b="b"/>
            <a:pathLst>
              <a:path w="0" h="884554">
                <a:moveTo>
                  <a:pt x="0" y="884301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2844164" y="4907787"/>
            <a:ext cx="144145" cy="0"/>
          </a:xfrm>
          <a:custGeom>
            <a:avLst/>
            <a:gdLst/>
            <a:ahLst/>
            <a:cxnLst/>
            <a:rect l="l" t="t" r="r" b="b"/>
            <a:pathLst>
              <a:path w="144144" h="0">
                <a:moveTo>
                  <a:pt x="0" y="0"/>
                </a:moveTo>
                <a:lnTo>
                  <a:pt x="14414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2872739" y="5542152"/>
            <a:ext cx="144145" cy="0"/>
          </a:xfrm>
          <a:custGeom>
            <a:avLst/>
            <a:gdLst/>
            <a:ahLst/>
            <a:cxnLst/>
            <a:rect l="l" t="t" r="r" b="b"/>
            <a:pathLst>
              <a:path w="144144" h="0">
                <a:moveTo>
                  <a:pt x="0" y="0"/>
                </a:moveTo>
                <a:lnTo>
                  <a:pt x="14414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4469891" y="4529327"/>
            <a:ext cx="228600" cy="193548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 txBox="1"/>
          <p:nvPr/>
        </p:nvSpPr>
        <p:spPr>
          <a:xfrm>
            <a:off x="4549521" y="4509642"/>
            <a:ext cx="1162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1407160" y="4448454"/>
            <a:ext cx="238125" cy="295376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 txBox="1"/>
          <p:nvPr/>
        </p:nvSpPr>
        <p:spPr>
          <a:xfrm>
            <a:off x="1490217" y="4479162"/>
            <a:ext cx="1162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1732279" y="4657851"/>
            <a:ext cx="1140460" cy="10795"/>
          </a:xfrm>
          <a:custGeom>
            <a:avLst/>
            <a:gdLst/>
            <a:ahLst/>
            <a:cxnLst/>
            <a:rect l="l" t="t" r="r" b="b"/>
            <a:pathLst>
              <a:path w="1140460" h="10795">
                <a:moveTo>
                  <a:pt x="0" y="10541"/>
                </a:moveTo>
                <a:lnTo>
                  <a:pt x="11404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2642235" y="5540374"/>
            <a:ext cx="144145" cy="0"/>
          </a:xfrm>
          <a:custGeom>
            <a:avLst/>
            <a:gdLst/>
            <a:ahLst/>
            <a:cxnLst/>
            <a:rect l="l" t="t" r="r" b="b"/>
            <a:pathLst>
              <a:path w="144144" h="0">
                <a:moveTo>
                  <a:pt x="0" y="0"/>
                </a:moveTo>
                <a:lnTo>
                  <a:pt x="14414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2787014" y="5251068"/>
            <a:ext cx="208279" cy="0"/>
          </a:xfrm>
          <a:custGeom>
            <a:avLst/>
            <a:gdLst/>
            <a:ahLst/>
            <a:cxnLst/>
            <a:rect l="l" t="t" r="r" b="b"/>
            <a:pathLst>
              <a:path w="208280" h="0">
                <a:moveTo>
                  <a:pt x="0" y="0"/>
                </a:moveTo>
                <a:lnTo>
                  <a:pt x="20828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3826509" y="5270753"/>
            <a:ext cx="1905" cy="328930"/>
          </a:xfrm>
          <a:custGeom>
            <a:avLst/>
            <a:gdLst/>
            <a:ahLst/>
            <a:cxnLst/>
            <a:rect l="l" t="t" r="r" b="b"/>
            <a:pathLst>
              <a:path w="1904" h="328929">
                <a:moveTo>
                  <a:pt x="1904" y="328549"/>
                </a:moveTo>
                <a:lnTo>
                  <a:pt x="0" y="0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3682365" y="5591936"/>
            <a:ext cx="144145" cy="0"/>
          </a:xfrm>
          <a:custGeom>
            <a:avLst/>
            <a:gdLst/>
            <a:ahLst/>
            <a:cxnLst/>
            <a:rect l="l" t="t" r="r" b="b"/>
            <a:pathLst>
              <a:path w="144145" h="0">
                <a:moveTo>
                  <a:pt x="0" y="0"/>
                </a:moveTo>
                <a:lnTo>
                  <a:pt x="14414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1153667" y="5099303"/>
            <a:ext cx="486156" cy="193548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 txBox="1"/>
          <p:nvPr/>
        </p:nvSpPr>
        <p:spPr>
          <a:xfrm>
            <a:off x="1232712" y="5079618"/>
            <a:ext cx="29210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 b="1">
                <a:latin typeface="Calibri"/>
                <a:cs typeface="Calibri"/>
              </a:rPr>
              <a:t>CL</a:t>
            </a:r>
            <a:r>
              <a:rPr dirty="0" sz="1400" b="1">
                <a:latin typeface="Calibri"/>
                <a:cs typeface="Calibri"/>
              </a:rPr>
              <a:t>K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1558925" y="5241924"/>
            <a:ext cx="407670" cy="635"/>
          </a:xfrm>
          <a:custGeom>
            <a:avLst/>
            <a:gdLst/>
            <a:ahLst/>
            <a:cxnLst/>
            <a:rect l="l" t="t" r="r" b="b"/>
            <a:pathLst>
              <a:path w="407669" h="635">
                <a:moveTo>
                  <a:pt x="0" y="0"/>
                </a:moveTo>
                <a:lnTo>
                  <a:pt x="407669" y="635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5362955" y="4794503"/>
            <a:ext cx="420624" cy="20269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4925567" y="5439155"/>
            <a:ext cx="342900" cy="20421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 txBox="1"/>
          <p:nvPr/>
        </p:nvSpPr>
        <p:spPr>
          <a:xfrm>
            <a:off x="5005196" y="5419470"/>
            <a:ext cx="18161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K</a:t>
            </a:r>
            <a:r>
              <a:rPr dirty="0" baseline="-12345" sz="1350" b="1">
                <a:latin typeface="Calibri"/>
                <a:cs typeface="Calibri"/>
              </a:rPr>
              <a:t>2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4925567" y="4796027"/>
            <a:ext cx="342900" cy="20269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5372100" y="5439155"/>
            <a:ext cx="420624" cy="20421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 txBox="1"/>
          <p:nvPr/>
        </p:nvSpPr>
        <p:spPr>
          <a:xfrm>
            <a:off x="5452109" y="5388990"/>
            <a:ext cx="21018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-11904" sz="2100" spc="-1357">
                <a:latin typeface="Cambria Math"/>
                <a:cs typeface="Cambria Math"/>
              </a:rPr>
              <a:t>𝐐</a:t>
            </a: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baseline="-30864" sz="1350" b="1">
                <a:latin typeface="Calibri"/>
                <a:cs typeface="Calibri"/>
              </a:rPr>
              <a:t>2</a:t>
            </a:r>
            <a:endParaRPr baseline="-30864" sz="1350">
              <a:latin typeface="Calibri"/>
              <a:cs typeface="Calibri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5004942" y="4745100"/>
            <a:ext cx="0" cy="995044"/>
          </a:xfrm>
          <a:custGeom>
            <a:avLst/>
            <a:gdLst/>
            <a:ahLst/>
            <a:cxnLst/>
            <a:rect l="l" t="t" r="r" b="b"/>
            <a:pathLst>
              <a:path w="0" h="995045">
                <a:moveTo>
                  <a:pt x="0" y="0"/>
                </a:moveTo>
                <a:lnTo>
                  <a:pt x="0" y="994791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5684011" y="4754244"/>
            <a:ext cx="0" cy="995044"/>
          </a:xfrm>
          <a:custGeom>
            <a:avLst/>
            <a:gdLst/>
            <a:ahLst/>
            <a:cxnLst/>
            <a:rect l="l" t="t" r="r" b="b"/>
            <a:pathLst>
              <a:path w="0" h="995045">
                <a:moveTo>
                  <a:pt x="0" y="0"/>
                </a:moveTo>
                <a:lnTo>
                  <a:pt x="0" y="994917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5004942" y="4763515"/>
            <a:ext cx="687705" cy="635"/>
          </a:xfrm>
          <a:custGeom>
            <a:avLst/>
            <a:gdLst/>
            <a:ahLst/>
            <a:cxnLst/>
            <a:rect l="l" t="t" r="r" b="b"/>
            <a:pathLst>
              <a:path w="687704" h="635">
                <a:moveTo>
                  <a:pt x="687197" y="0"/>
                </a:moveTo>
                <a:lnTo>
                  <a:pt x="0" y="63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4996815" y="5749162"/>
            <a:ext cx="687705" cy="635"/>
          </a:xfrm>
          <a:custGeom>
            <a:avLst/>
            <a:gdLst/>
            <a:ahLst/>
            <a:cxnLst/>
            <a:rect l="l" t="t" r="r" b="b"/>
            <a:pathLst>
              <a:path w="687704" h="635">
                <a:moveTo>
                  <a:pt x="687197" y="0"/>
                </a:moveTo>
                <a:lnTo>
                  <a:pt x="0" y="63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4992306" y="5209222"/>
            <a:ext cx="189229" cy="11391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6382511" y="4805171"/>
            <a:ext cx="419099" cy="20269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5943600" y="5449823"/>
            <a:ext cx="344424" cy="20269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 txBox="1"/>
          <p:nvPr/>
        </p:nvSpPr>
        <p:spPr>
          <a:xfrm>
            <a:off x="6023609" y="5430138"/>
            <a:ext cx="18097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K</a:t>
            </a:r>
            <a:r>
              <a:rPr dirty="0" baseline="-12345" sz="1350" b="1">
                <a:latin typeface="Calibri"/>
                <a:cs typeface="Calibri"/>
              </a:rPr>
              <a:t>3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5943600" y="4805171"/>
            <a:ext cx="344424" cy="20269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 txBox="1"/>
          <p:nvPr/>
        </p:nvSpPr>
        <p:spPr>
          <a:xfrm>
            <a:off x="5005196" y="4785486"/>
            <a:ext cx="1663064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450215" algn="l"/>
                <a:tab pos="1030605" algn="l"/>
                <a:tab pos="1469390" algn="l"/>
              </a:tabLst>
            </a:pPr>
            <a:r>
              <a:rPr dirty="0" baseline="1984" sz="2100" spc="7" b="1">
                <a:latin typeface="Calibri"/>
                <a:cs typeface="Calibri"/>
              </a:rPr>
              <a:t>J</a:t>
            </a:r>
            <a:r>
              <a:rPr dirty="0" baseline="-9259" sz="1350" b="1">
                <a:latin typeface="Calibri"/>
                <a:cs typeface="Calibri"/>
              </a:rPr>
              <a:t>2	</a:t>
            </a:r>
            <a:r>
              <a:rPr dirty="0" baseline="3968" sz="2100" spc="-7" b="1">
                <a:latin typeface="Calibri"/>
                <a:cs typeface="Calibri"/>
              </a:rPr>
              <a:t>Q</a:t>
            </a:r>
            <a:r>
              <a:rPr dirty="0" baseline="-6172" sz="1350" b="1">
                <a:latin typeface="Calibri"/>
                <a:cs typeface="Calibri"/>
              </a:rPr>
              <a:t>2	</a:t>
            </a:r>
            <a:r>
              <a:rPr dirty="0" sz="1400" b="1">
                <a:latin typeface="Calibri"/>
                <a:cs typeface="Calibri"/>
              </a:rPr>
              <a:t>J</a:t>
            </a:r>
            <a:r>
              <a:rPr dirty="0" baseline="-12345" sz="1350" b="1">
                <a:latin typeface="Calibri"/>
                <a:cs typeface="Calibri"/>
              </a:rPr>
              <a:t>3	</a:t>
            </a:r>
            <a:r>
              <a:rPr dirty="0" sz="1400" spc="-5" b="1">
                <a:latin typeface="Calibri"/>
                <a:cs typeface="Calibri"/>
              </a:rPr>
              <a:t>Q</a:t>
            </a:r>
            <a:r>
              <a:rPr dirty="0" baseline="-12345" sz="1350" b="1">
                <a:latin typeface="Calibri"/>
                <a:cs typeface="Calibri"/>
              </a:rPr>
              <a:t>3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6391655" y="5449823"/>
            <a:ext cx="420624" cy="20269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 txBox="1"/>
          <p:nvPr/>
        </p:nvSpPr>
        <p:spPr>
          <a:xfrm>
            <a:off x="6471665" y="5399658"/>
            <a:ext cx="21018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-11904" sz="2100" spc="-1357">
                <a:latin typeface="Cambria Math"/>
                <a:cs typeface="Cambria Math"/>
              </a:rPr>
              <a:t>𝐐</a:t>
            </a:r>
            <a:r>
              <a:rPr dirty="0" sz="1400" spc="505">
                <a:latin typeface="Cambria Math"/>
                <a:cs typeface="Cambria Math"/>
              </a:rPr>
              <a:t> </a:t>
            </a:r>
            <a:r>
              <a:rPr dirty="0" baseline="-30864" sz="1350" b="1">
                <a:latin typeface="Calibri"/>
                <a:cs typeface="Calibri"/>
              </a:rPr>
              <a:t>3</a:t>
            </a:r>
            <a:endParaRPr baseline="-30864" sz="1350">
              <a:latin typeface="Calibri"/>
              <a:cs typeface="Calibri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6024117" y="4754879"/>
            <a:ext cx="0" cy="995044"/>
          </a:xfrm>
          <a:custGeom>
            <a:avLst/>
            <a:gdLst/>
            <a:ahLst/>
            <a:cxnLst/>
            <a:rect l="l" t="t" r="r" b="b"/>
            <a:pathLst>
              <a:path w="0" h="995045">
                <a:moveTo>
                  <a:pt x="0" y="0"/>
                </a:moveTo>
                <a:lnTo>
                  <a:pt x="0" y="994917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6703186" y="4764150"/>
            <a:ext cx="0" cy="995044"/>
          </a:xfrm>
          <a:custGeom>
            <a:avLst/>
            <a:gdLst/>
            <a:ahLst/>
            <a:cxnLst/>
            <a:rect l="l" t="t" r="r" b="b"/>
            <a:pathLst>
              <a:path w="0" h="995045">
                <a:moveTo>
                  <a:pt x="0" y="0"/>
                </a:moveTo>
                <a:lnTo>
                  <a:pt x="0" y="994791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6024117" y="4773294"/>
            <a:ext cx="687705" cy="635"/>
          </a:xfrm>
          <a:custGeom>
            <a:avLst/>
            <a:gdLst/>
            <a:ahLst/>
            <a:cxnLst/>
            <a:rect l="l" t="t" r="r" b="b"/>
            <a:pathLst>
              <a:path w="687704" h="635">
                <a:moveTo>
                  <a:pt x="687197" y="0"/>
                </a:moveTo>
                <a:lnTo>
                  <a:pt x="0" y="63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6015990" y="5758941"/>
            <a:ext cx="687705" cy="635"/>
          </a:xfrm>
          <a:custGeom>
            <a:avLst/>
            <a:gdLst/>
            <a:ahLst/>
            <a:cxnLst/>
            <a:rect l="l" t="t" r="r" b="b"/>
            <a:pathLst>
              <a:path w="687704" h="635">
                <a:moveTo>
                  <a:pt x="687196" y="0"/>
                </a:moveTo>
                <a:lnTo>
                  <a:pt x="0" y="63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6011481" y="5219001"/>
            <a:ext cx="189229" cy="11391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4759959" y="4695951"/>
            <a:ext cx="1161415" cy="0"/>
          </a:xfrm>
          <a:custGeom>
            <a:avLst/>
            <a:gdLst/>
            <a:ahLst/>
            <a:cxnLst/>
            <a:rect l="l" t="t" r="r" b="b"/>
            <a:pathLst>
              <a:path w="1161414" h="0">
                <a:moveTo>
                  <a:pt x="0" y="0"/>
                </a:moveTo>
                <a:lnTo>
                  <a:pt x="116141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4751070" y="4625339"/>
            <a:ext cx="0" cy="920115"/>
          </a:xfrm>
          <a:custGeom>
            <a:avLst/>
            <a:gdLst/>
            <a:ahLst/>
            <a:cxnLst/>
            <a:rect l="l" t="t" r="r" b="b"/>
            <a:pathLst>
              <a:path w="0" h="920114">
                <a:moveTo>
                  <a:pt x="0" y="919861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4740909" y="4918328"/>
            <a:ext cx="255904" cy="0"/>
          </a:xfrm>
          <a:custGeom>
            <a:avLst/>
            <a:gdLst/>
            <a:ahLst/>
            <a:cxnLst/>
            <a:rect l="l" t="t" r="r" b="b"/>
            <a:pathLst>
              <a:path w="255904" h="0">
                <a:moveTo>
                  <a:pt x="0" y="0"/>
                </a:moveTo>
                <a:lnTo>
                  <a:pt x="25590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4721859" y="5552566"/>
            <a:ext cx="255904" cy="0"/>
          </a:xfrm>
          <a:custGeom>
            <a:avLst/>
            <a:gdLst/>
            <a:ahLst/>
            <a:cxnLst/>
            <a:rect l="l" t="t" r="r" b="b"/>
            <a:pathLst>
              <a:path w="255904" h="0">
                <a:moveTo>
                  <a:pt x="0" y="0"/>
                </a:moveTo>
                <a:lnTo>
                  <a:pt x="25590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5911850" y="4706365"/>
            <a:ext cx="0" cy="870585"/>
          </a:xfrm>
          <a:custGeom>
            <a:avLst/>
            <a:gdLst/>
            <a:ahLst/>
            <a:cxnLst/>
            <a:rect l="l" t="t" r="r" b="b"/>
            <a:pathLst>
              <a:path w="0" h="870585">
                <a:moveTo>
                  <a:pt x="0" y="870203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5892165" y="4926837"/>
            <a:ext cx="144145" cy="0"/>
          </a:xfrm>
          <a:custGeom>
            <a:avLst/>
            <a:gdLst/>
            <a:ahLst/>
            <a:cxnLst/>
            <a:rect l="l" t="t" r="r" b="b"/>
            <a:pathLst>
              <a:path w="144145" h="0">
                <a:moveTo>
                  <a:pt x="0" y="0"/>
                </a:moveTo>
                <a:lnTo>
                  <a:pt x="14414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5901690" y="5561202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0" y="0"/>
                </a:moveTo>
                <a:lnTo>
                  <a:pt x="10795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5808979" y="5270753"/>
            <a:ext cx="635" cy="313690"/>
          </a:xfrm>
          <a:custGeom>
            <a:avLst/>
            <a:gdLst/>
            <a:ahLst/>
            <a:cxnLst/>
            <a:rect l="l" t="t" r="r" b="b"/>
            <a:pathLst>
              <a:path w="635" h="313689">
                <a:moveTo>
                  <a:pt x="635" y="313181"/>
                </a:moveTo>
                <a:lnTo>
                  <a:pt x="0" y="0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5663565" y="5576569"/>
            <a:ext cx="144145" cy="0"/>
          </a:xfrm>
          <a:custGeom>
            <a:avLst/>
            <a:gdLst/>
            <a:ahLst/>
            <a:cxnLst/>
            <a:rect l="l" t="t" r="r" b="b"/>
            <a:pathLst>
              <a:path w="144145" h="0">
                <a:moveTo>
                  <a:pt x="0" y="0"/>
                </a:moveTo>
                <a:lnTo>
                  <a:pt x="14414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5808345" y="5287390"/>
            <a:ext cx="208279" cy="0"/>
          </a:xfrm>
          <a:custGeom>
            <a:avLst/>
            <a:gdLst/>
            <a:ahLst/>
            <a:cxnLst/>
            <a:rect l="l" t="t" r="r" b="b"/>
            <a:pathLst>
              <a:path w="208279" h="0">
                <a:moveTo>
                  <a:pt x="0" y="0"/>
                </a:moveTo>
                <a:lnTo>
                  <a:pt x="20827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3827145" y="5270753"/>
            <a:ext cx="1177925" cy="0"/>
          </a:xfrm>
          <a:custGeom>
            <a:avLst/>
            <a:gdLst/>
            <a:ahLst/>
            <a:cxnLst/>
            <a:rect l="l" t="t" r="r" b="b"/>
            <a:pathLst>
              <a:path w="1177925" h="0">
                <a:moveTo>
                  <a:pt x="0" y="0"/>
                </a:moveTo>
                <a:lnTo>
                  <a:pt x="117792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6711315" y="4917693"/>
            <a:ext cx="407670" cy="635"/>
          </a:xfrm>
          <a:custGeom>
            <a:avLst/>
            <a:gdLst/>
            <a:ahLst/>
            <a:cxnLst/>
            <a:rect l="l" t="t" r="r" b="b"/>
            <a:pathLst>
              <a:path w="407670" h="635">
                <a:moveTo>
                  <a:pt x="0" y="0"/>
                </a:moveTo>
                <a:lnTo>
                  <a:pt x="407669" y="635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1797811" y="6600316"/>
            <a:ext cx="191135" cy="0"/>
          </a:xfrm>
          <a:custGeom>
            <a:avLst/>
            <a:gdLst/>
            <a:ahLst/>
            <a:cxnLst/>
            <a:rect l="l" t="t" r="r" b="b"/>
            <a:pathLst>
              <a:path w="191135" h="0">
                <a:moveTo>
                  <a:pt x="0" y="0"/>
                </a:moveTo>
                <a:lnTo>
                  <a:pt x="19113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1972055" y="6296278"/>
            <a:ext cx="0" cy="313690"/>
          </a:xfrm>
          <a:custGeom>
            <a:avLst/>
            <a:gdLst/>
            <a:ahLst/>
            <a:cxnLst/>
            <a:rect l="l" t="t" r="r" b="b"/>
            <a:pathLst>
              <a:path w="0" h="313690">
                <a:moveTo>
                  <a:pt x="0" y="0"/>
                </a:moveTo>
                <a:lnTo>
                  <a:pt x="0" y="313181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2161032" y="6305549"/>
            <a:ext cx="0" cy="313690"/>
          </a:xfrm>
          <a:custGeom>
            <a:avLst/>
            <a:gdLst/>
            <a:ahLst/>
            <a:cxnLst/>
            <a:rect l="l" t="t" r="r" b="b"/>
            <a:pathLst>
              <a:path w="0" h="313690">
                <a:moveTo>
                  <a:pt x="0" y="0"/>
                </a:moveTo>
                <a:lnTo>
                  <a:pt x="0" y="313182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1972055" y="6305549"/>
            <a:ext cx="191135" cy="0"/>
          </a:xfrm>
          <a:custGeom>
            <a:avLst/>
            <a:gdLst/>
            <a:ahLst/>
            <a:cxnLst/>
            <a:rect l="l" t="t" r="r" b="b"/>
            <a:pathLst>
              <a:path w="191135" h="0">
                <a:moveTo>
                  <a:pt x="0" y="0"/>
                </a:moveTo>
                <a:lnTo>
                  <a:pt x="19113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2148585" y="6609460"/>
            <a:ext cx="191135" cy="0"/>
          </a:xfrm>
          <a:custGeom>
            <a:avLst/>
            <a:gdLst/>
            <a:ahLst/>
            <a:cxnLst/>
            <a:rect l="l" t="t" r="r" b="b"/>
            <a:pathLst>
              <a:path w="191135" h="0">
                <a:moveTo>
                  <a:pt x="0" y="0"/>
                </a:moveTo>
                <a:lnTo>
                  <a:pt x="19113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2336926" y="6305549"/>
            <a:ext cx="0" cy="313690"/>
          </a:xfrm>
          <a:custGeom>
            <a:avLst/>
            <a:gdLst/>
            <a:ahLst/>
            <a:cxnLst/>
            <a:rect l="l" t="t" r="r" b="b"/>
            <a:pathLst>
              <a:path w="0" h="313690">
                <a:moveTo>
                  <a:pt x="0" y="0"/>
                </a:moveTo>
                <a:lnTo>
                  <a:pt x="0" y="313182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2525902" y="6314693"/>
            <a:ext cx="0" cy="313690"/>
          </a:xfrm>
          <a:custGeom>
            <a:avLst/>
            <a:gdLst/>
            <a:ahLst/>
            <a:cxnLst/>
            <a:rect l="l" t="t" r="r" b="b"/>
            <a:pathLst>
              <a:path w="0" h="313690">
                <a:moveTo>
                  <a:pt x="0" y="0"/>
                </a:moveTo>
                <a:lnTo>
                  <a:pt x="0" y="313181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2336926" y="6314693"/>
            <a:ext cx="191135" cy="0"/>
          </a:xfrm>
          <a:custGeom>
            <a:avLst/>
            <a:gdLst/>
            <a:ahLst/>
            <a:cxnLst/>
            <a:rect l="l" t="t" r="r" b="b"/>
            <a:pathLst>
              <a:path w="191135" h="0">
                <a:moveTo>
                  <a:pt x="0" y="0"/>
                </a:moveTo>
                <a:lnTo>
                  <a:pt x="19113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2513457" y="6606031"/>
            <a:ext cx="191770" cy="25400"/>
          </a:xfrm>
          <a:custGeom>
            <a:avLst/>
            <a:gdLst/>
            <a:ahLst/>
            <a:cxnLst/>
            <a:rect l="l" t="t" r="r" b="b"/>
            <a:pathLst>
              <a:path w="191769" h="25400">
                <a:moveTo>
                  <a:pt x="0" y="25400"/>
                </a:moveTo>
                <a:lnTo>
                  <a:pt x="191262" y="25400"/>
                </a:lnTo>
                <a:lnTo>
                  <a:pt x="191262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2513457" y="6606031"/>
            <a:ext cx="191770" cy="25400"/>
          </a:xfrm>
          <a:custGeom>
            <a:avLst/>
            <a:gdLst/>
            <a:ahLst/>
            <a:cxnLst/>
            <a:rect l="l" t="t" r="r" b="b"/>
            <a:pathLst>
              <a:path w="191769" h="25400">
                <a:moveTo>
                  <a:pt x="0" y="25400"/>
                </a:moveTo>
                <a:lnTo>
                  <a:pt x="191262" y="25400"/>
                </a:lnTo>
                <a:lnTo>
                  <a:pt x="191262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2687827" y="6314693"/>
            <a:ext cx="0" cy="313690"/>
          </a:xfrm>
          <a:custGeom>
            <a:avLst/>
            <a:gdLst/>
            <a:ahLst/>
            <a:cxnLst/>
            <a:rect l="l" t="t" r="r" b="b"/>
            <a:pathLst>
              <a:path w="0" h="313690">
                <a:moveTo>
                  <a:pt x="0" y="0"/>
                </a:moveTo>
                <a:lnTo>
                  <a:pt x="0" y="313181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2876676" y="6323964"/>
            <a:ext cx="0" cy="313690"/>
          </a:xfrm>
          <a:custGeom>
            <a:avLst/>
            <a:gdLst/>
            <a:ahLst/>
            <a:cxnLst/>
            <a:rect l="l" t="t" r="r" b="b"/>
            <a:pathLst>
              <a:path w="0" h="313690">
                <a:moveTo>
                  <a:pt x="0" y="0"/>
                </a:moveTo>
                <a:lnTo>
                  <a:pt x="0" y="313182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2687827" y="6323964"/>
            <a:ext cx="191135" cy="0"/>
          </a:xfrm>
          <a:custGeom>
            <a:avLst/>
            <a:gdLst/>
            <a:ahLst/>
            <a:cxnLst/>
            <a:rect l="l" t="t" r="r" b="b"/>
            <a:pathLst>
              <a:path w="191135" h="0">
                <a:moveTo>
                  <a:pt x="0" y="0"/>
                </a:moveTo>
                <a:lnTo>
                  <a:pt x="19113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2864357" y="6627876"/>
            <a:ext cx="191135" cy="0"/>
          </a:xfrm>
          <a:custGeom>
            <a:avLst/>
            <a:gdLst/>
            <a:ahLst/>
            <a:cxnLst/>
            <a:rect l="l" t="t" r="r" b="b"/>
            <a:pathLst>
              <a:path w="191135" h="0">
                <a:moveTo>
                  <a:pt x="0" y="0"/>
                </a:moveTo>
                <a:lnTo>
                  <a:pt x="19113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3052698" y="6323964"/>
            <a:ext cx="0" cy="313690"/>
          </a:xfrm>
          <a:custGeom>
            <a:avLst/>
            <a:gdLst/>
            <a:ahLst/>
            <a:cxnLst/>
            <a:rect l="l" t="t" r="r" b="b"/>
            <a:pathLst>
              <a:path w="0" h="313690">
                <a:moveTo>
                  <a:pt x="0" y="0"/>
                </a:moveTo>
                <a:lnTo>
                  <a:pt x="0" y="313182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/>
          <p:nvPr/>
        </p:nvSpPr>
        <p:spPr>
          <a:xfrm>
            <a:off x="3241548" y="6333108"/>
            <a:ext cx="0" cy="313690"/>
          </a:xfrm>
          <a:custGeom>
            <a:avLst/>
            <a:gdLst/>
            <a:ahLst/>
            <a:cxnLst/>
            <a:rect l="l" t="t" r="r" b="b"/>
            <a:pathLst>
              <a:path w="0" h="313690">
                <a:moveTo>
                  <a:pt x="0" y="0"/>
                </a:moveTo>
                <a:lnTo>
                  <a:pt x="0" y="313182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/>
          <p:nvPr/>
        </p:nvSpPr>
        <p:spPr>
          <a:xfrm>
            <a:off x="3052698" y="6333108"/>
            <a:ext cx="191135" cy="0"/>
          </a:xfrm>
          <a:custGeom>
            <a:avLst/>
            <a:gdLst/>
            <a:ahLst/>
            <a:cxnLst/>
            <a:rect l="l" t="t" r="r" b="b"/>
            <a:pathLst>
              <a:path w="191135" h="0">
                <a:moveTo>
                  <a:pt x="0" y="0"/>
                </a:moveTo>
                <a:lnTo>
                  <a:pt x="19113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3229229" y="6637146"/>
            <a:ext cx="191135" cy="0"/>
          </a:xfrm>
          <a:custGeom>
            <a:avLst/>
            <a:gdLst/>
            <a:ahLst/>
            <a:cxnLst/>
            <a:rect l="l" t="t" r="r" b="b"/>
            <a:pathLst>
              <a:path w="191135" h="0">
                <a:moveTo>
                  <a:pt x="0" y="0"/>
                </a:moveTo>
                <a:lnTo>
                  <a:pt x="19113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/>
          <p:nvPr/>
        </p:nvSpPr>
        <p:spPr>
          <a:xfrm>
            <a:off x="4684903" y="6673977"/>
            <a:ext cx="191135" cy="0"/>
          </a:xfrm>
          <a:custGeom>
            <a:avLst/>
            <a:gdLst/>
            <a:ahLst/>
            <a:cxnLst/>
            <a:rect l="l" t="t" r="r" b="b"/>
            <a:pathLst>
              <a:path w="191135" h="0">
                <a:moveTo>
                  <a:pt x="0" y="0"/>
                </a:moveTo>
                <a:lnTo>
                  <a:pt x="19113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4859146" y="6369938"/>
            <a:ext cx="0" cy="313690"/>
          </a:xfrm>
          <a:custGeom>
            <a:avLst/>
            <a:gdLst/>
            <a:ahLst/>
            <a:cxnLst/>
            <a:rect l="l" t="t" r="r" b="b"/>
            <a:pathLst>
              <a:path w="0" h="313690">
                <a:moveTo>
                  <a:pt x="0" y="0"/>
                </a:moveTo>
                <a:lnTo>
                  <a:pt x="0" y="313182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/>
          <p:nvPr/>
        </p:nvSpPr>
        <p:spPr>
          <a:xfrm>
            <a:off x="5048122" y="6379209"/>
            <a:ext cx="0" cy="313690"/>
          </a:xfrm>
          <a:custGeom>
            <a:avLst/>
            <a:gdLst/>
            <a:ahLst/>
            <a:cxnLst/>
            <a:rect l="l" t="t" r="r" b="b"/>
            <a:pathLst>
              <a:path w="0" h="313690">
                <a:moveTo>
                  <a:pt x="0" y="0"/>
                </a:moveTo>
                <a:lnTo>
                  <a:pt x="0" y="313182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/>
          <p:nvPr/>
        </p:nvSpPr>
        <p:spPr>
          <a:xfrm>
            <a:off x="4859146" y="6379209"/>
            <a:ext cx="191135" cy="0"/>
          </a:xfrm>
          <a:custGeom>
            <a:avLst/>
            <a:gdLst/>
            <a:ahLst/>
            <a:cxnLst/>
            <a:rect l="l" t="t" r="r" b="b"/>
            <a:pathLst>
              <a:path w="191135" h="0">
                <a:moveTo>
                  <a:pt x="0" y="0"/>
                </a:moveTo>
                <a:lnTo>
                  <a:pt x="19113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/>
          <p:nvPr/>
        </p:nvSpPr>
        <p:spPr>
          <a:xfrm>
            <a:off x="5035677" y="6683120"/>
            <a:ext cx="191135" cy="0"/>
          </a:xfrm>
          <a:custGeom>
            <a:avLst/>
            <a:gdLst/>
            <a:ahLst/>
            <a:cxnLst/>
            <a:rect l="l" t="t" r="r" b="b"/>
            <a:pathLst>
              <a:path w="191135" h="0">
                <a:moveTo>
                  <a:pt x="0" y="0"/>
                </a:moveTo>
                <a:lnTo>
                  <a:pt x="19113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/>
          <p:nvPr/>
        </p:nvSpPr>
        <p:spPr>
          <a:xfrm>
            <a:off x="5224017" y="6379209"/>
            <a:ext cx="0" cy="313690"/>
          </a:xfrm>
          <a:custGeom>
            <a:avLst/>
            <a:gdLst/>
            <a:ahLst/>
            <a:cxnLst/>
            <a:rect l="l" t="t" r="r" b="b"/>
            <a:pathLst>
              <a:path w="0" h="313690">
                <a:moveTo>
                  <a:pt x="0" y="0"/>
                </a:moveTo>
                <a:lnTo>
                  <a:pt x="0" y="313182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4" name="object 114"/>
          <p:cNvSpPr/>
          <p:nvPr/>
        </p:nvSpPr>
        <p:spPr>
          <a:xfrm>
            <a:off x="5412994" y="6388353"/>
            <a:ext cx="0" cy="313690"/>
          </a:xfrm>
          <a:custGeom>
            <a:avLst/>
            <a:gdLst/>
            <a:ahLst/>
            <a:cxnLst/>
            <a:rect l="l" t="t" r="r" b="b"/>
            <a:pathLst>
              <a:path w="0" h="313690">
                <a:moveTo>
                  <a:pt x="0" y="0"/>
                </a:moveTo>
                <a:lnTo>
                  <a:pt x="0" y="313181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/>
          <p:nvPr/>
        </p:nvSpPr>
        <p:spPr>
          <a:xfrm>
            <a:off x="5224017" y="6388353"/>
            <a:ext cx="191135" cy="0"/>
          </a:xfrm>
          <a:custGeom>
            <a:avLst/>
            <a:gdLst/>
            <a:ahLst/>
            <a:cxnLst/>
            <a:rect l="l" t="t" r="r" b="b"/>
            <a:pathLst>
              <a:path w="191135" h="0">
                <a:moveTo>
                  <a:pt x="0" y="0"/>
                </a:moveTo>
                <a:lnTo>
                  <a:pt x="19113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6" name="object 116"/>
          <p:cNvSpPr/>
          <p:nvPr/>
        </p:nvSpPr>
        <p:spPr>
          <a:xfrm>
            <a:off x="5400547" y="6679691"/>
            <a:ext cx="191770" cy="25400"/>
          </a:xfrm>
          <a:custGeom>
            <a:avLst/>
            <a:gdLst/>
            <a:ahLst/>
            <a:cxnLst/>
            <a:rect l="l" t="t" r="r" b="b"/>
            <a:pathLst>
              <a:path w="191770" h="25400">
                <a:moveTo>
                  <a:pt x="0" y="25400"/>
                </a:moveTo>
                <a:lnTo>
                  <a:pt x="191262" y="25400"/>
                </a:lnTo>
                <a:lnTo>
                  <a:pt x="191262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7" name="object 117"/>
          <p:cNvSpPr/>
          <p:nvPr/>
        </p:nvSpPr>
        <p:spPr>
          <a:xfrm>
            <a:off x="3965194" y="6655561"/>
            <a:ext cx="191135" cy="0"/>
          </a:xfrm>
          <a:custGeom>
            <a:avLst/>
            <a:gdLst/>
            <a:ahLst/>
            <a:cxnLst/>
            <a:rect l="l" t="t" r="r" b="b"/>
            <a:pathLst>
              <a:path w="191135" h="0">
                <a:moveTo>
                  <a:pt x="0" y="0"/>
                </a:moveTo>
                <a:lnTo>
                  <a:pt x="19113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8" name="object 118"/>
          <p:cNvSpPr/>
          <p:nvPr/>
        </p:nvSpPr>
        <p:spPr>
          <a:xfrm>
            <a:off x="4139438" y="6351523"/>
            <a:ext cx="0" cy="313690"/>
          </a:xfrm>
          <a:custGeom>
            <a:avLst/>
            <a:gdLst/>
            <a:ahLst/>
            <a:cxnLst/>
            <a:rect l="l" t="t" r="r" b="b"/>
            <a:pathLst>
              <a:path w="0" h="313690">
                <a:moveTo>
                  <a:pt x="0" y="0"/>
                </a:moveTo>
                <a:lnTo>
                  <a:pt x="0" y="313182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9" name="object 119"/>
          <p:cNvSpPr/>
          <p:nvPr/>
        </p:nvSpPr>
        <p:spPr>
          <a:xfrm>
            <a:off x="4328414" y="6360794"/>
            <a:ext cx="0" cy="313690"/>
          </a:xfrm>
          <a:custGeom>
            <a:avLst/>
            <a:gdLst/>
            <a:ahLst/>
            <a:cxnLst/>
            <a:rect l="l" t="t" r="r" b="b"/>
            <a:pathLst>
              <a:path w="0" h="313690">
                <a:moveTo>
                  <a:pt x="0" y="0"/>
                </a:moveTo>
                <a:lnTo>
                  <a:pt x="0" y="313181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0" name="object 120"/>
          <p:cNvSpPr/>
          <p:nvPr/>
        </p:nvSpPr>
        <p:spPr>
          <a:xfrm>
            <a:off x="4139438" y="6360794"/>
            <a:ext cx="191770" cy="0"/>
          </a:xfrm>
          <a:custGeom>
            <a:avLst/>
            <a:gdLst/>
            <a:ahLst/>
            <a:cxnLst/>
            <a:rect l="l" t="t" r="r" b="b"/>
            <a:pathLst>
              <a:path w="191770" h="0">
                <a:moveTo>
                  <a:pt x="0" y="0"/>
                </a:moveTo>
                <a:lnTo>
                  <a:pt x="191262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1" name="object 121"/>
          <p:cNvSpPr/>
          <p:nvPr/>
        </p:nvSpPr>
        <p:spPr>
          <a:xfrm>
            <a:off x="4316095" y="6664705"/>
            <a:ext cx="191135" cy="0"/>
          </a:xfrm>
          <a:custGeom>
            <a:avLst/>
            <a:gdLst/>
            <a:ahLst/>
            <a:cxnLst/>
            <a:rect l="l" t="t" r="r" b="b"/>
            <a:pathLst>
              <a:path w="191135" h="0">
                <a:moveTo>
                  <a:pt x="0" y="0"/>
                </a:moveTo>
                <a:lnTo>
                  <a:pt x="19113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2" name="object 122"/>
          <p:cNvSpPr/>
          <p:nvPr/>
        </p:nvSpPr>
        <p:spPr>
          <a:xfrm>
            <a:off x="4504435" y="6360794"/>
            <a:ext cx="0" cy="313690"/>
          </a:xfrm>
          <a:custGeom>
            <a:avLst/>
            <a:gdLst/>
            <a:ahLst/>
            <a:cxnLst/>
            <a:rect l="l" t="t" r="r" b="b"/>
            <a:pathLst>
              <a:path w="0" h="313690">
                <a:moveTo>
                  <a:pt x="0" y="0"/>
                </a:moveTo>
                <a:lnTo>
                  <a:pt x="0" y="313181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3" name="object 123"/>
          <p:cNvSpPr/>
          <p:nvPr/>
        </p:nvSpPr>
        <p:spPr>
          <a:xfrm>
            <a:off x="4693284" y="6369938"/>
            <a:ext cx="0" cy="313690"/>
          </a:xfrm>
          <a:custGeom>
            <a:avLst/>
            <a:gdLst/>
            <a:ahLst/>
            <a:cxnLst/>
            <a:rect l="l" t="t" r="r" b="b"/>
            <a:pathLst>
              <a:path w="0" h="313690">
                <a:moveTo>
                  <a:pt x="0" y="0"/>
                </a:moveTo>
                <a:lnTo>
                  <a:pt x="0" y="313182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4" name="object 124"/>
          <p:cNvSpPr/>
          <p:nvPr/>
        </p:nvSpPr>
        <p:spPr>
          <a:xfrm>
            <a:off x="4504435" y="6369938"/>
            <a:ext cx="191135" cy="0"/>
          </a:xfrm>
          <a:custGeom>
            <a:avLst/>
            <a:gdLst/>
            <a:ahLst/>
            <a:cxnLst/>
            <a:rect l="l" t="t" r="r" b="b"/>
            <a:pathLst>
              <a:path w="191135" h="0">
                <a:moveTo>
                  <a:pt x="0" y="0"/>
                </a:moveTo>
                <a:lnTo>
                  <a:pt x="19113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5" name="object 125"/>
          <p:cNvSpPr/>
          <p:nvPr/>
        </p:nvSpPr>
        <p:spPr>
          <a:xfrm>
            <a:off x="4680965" y="6673977"/>
            <a:ext cx="191135" cy="0"/>
          </a:xfrm>
          <a:custGeom>
            <a:avLst/>
            <a:gdLst/>
            <a:ahLst/>
            <a:cxnLst/>
            <a:rect l="l" t="t" r="r" b="b"/>
            <a:pathLst>
              <a:path w="191135" h="0">
                <a:moveTo>
                  <a:pt x="0" y="0"/>
                </a:moveTo>
                <a:lnTo>
                  <a:pt x="19113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6" name="object 126"/>
          <p:cNvSpPr/>
          <p:nvPr/>
        </p:nvSpPr>
        <p:spPr>
          <a:xfrm>
            <a:off x="3246627" y="6637146"/>
            <a:ext cx="191135" cy="0"/>
          </a:xfrm>
          <a:custGeom>
            <a:avLst/>
            <a:gdLst/>
            <a:ahLst/>
            <a:cxnLst/>
            <a:rect l="l" t="t" r="r" b="b"/>
            <a:pathLst>
              <a:path w="191135" h="0">
                <a:moveTo>
                  <a:pt x="0" y="0"/>
                </a:moveTo>
                <a:lnTo>
                  <a:pt x="19113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7" name="object 127"/>
          <p:cNvSpPr/>
          <p:nvPr/>
        </p:nvSpPr>
        <p:spPr>
          <a:xfrm>
            <a:off x="3420998" y="6333108"/>
            <a:ext cx="0" cy="313690"/>
          </a:xfrm>
          <a:custGeom>
            <a:avLst/>
            <a:gdLst/>
            <a:ahLst/>
            <a:cxnLst/>
            <a:rect l="l" t="t" r="r" b="b"/>
            <a:pathLst>
              <a:path w="0" h="313690">
                <a:moveTo>
                  <a:pt x="0" y="0"/>
                </a:moveTo>
                <a:lnTo>
                  <a:pt x="0" y="313182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8" name="object 128"/>
          <p:cNvSpPr/>
          <p:nvPr/>
        </p:nvSpPr>
        <p:spPr>
          <a:xfrm>
            <a:off x="3609847" y="6342379"/>
            <a:ext cx="0" cy="313690"/>
          </a:xfrm>
          <a:custGeom>
            <a:avLst/>
            <a:gdLst/>
            <a:ahLst/>
            <a:cxnLst/>
            <a:rect l="l" t="t" r="r" b="b"/>
            <a:pathLst>
              <a:path w="0" h="313690">
                <a:moveTo>
                  <a:pt x="0" y="0"/>
                </a:moveTo>
                <a:lnTo>
                  <a:pt x="0" y="313181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9" name="object 129"/>
          <p:cNvSpPr/>
          <p:nvPr/>
        </p:nvSpPr>
        <p:spPr>
          <a:xfrm>
            <a:off x="3420998" y="6342379"/>
            <a:ext cx="191135" cy="0"/>
          </a:xfrm>
          <a:custGeom>
            <a:avLst/>
            <a:gdLst/>
            <a:ahLst/>
            <a:cxnLst/>
            <a:rect l="l" t="t" r="r" b="b"/>
            <a:pathLst>
              <a:path w="191135" h="0">
                <a:moveTo>
                  <a:pt x="0" y="0"/>
                </a:moveTo>
                <a:lnTo>
                  <a:pt x="19113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0" name="object 130"/>
          <p:cNvSpPr/>
          <p:nvPr/>
        </p:nvSpPr>
        <p:spPr>
          <a:xfrm>
            <a:off x="3597528" y="6646290"/>
            <a:ext cx="191135" cy="0"/>
          </a:xfrm>
          <a:custGeom>
            <a:avLst/>
            <a:gdLst/>
            <a:ahLst/>
            <a:cxnLst/>
            <a:rect l="l" t="t" r="r" b="b"/>
            <a:pathLst>
              <a:path w="191135" h="0">
                <a:moveTo>
                  <a:pt x="0" y="0"/>
                </a:moveTo>
                <a:lnTo>
                  <a:pt x="19113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1" name="object 131"/>
          <p:cNvSpPr/>
          <p:nvPr/>
        </p:nvSpPr>
        <p:spPr>
          <a:xfrm>
            <a:off x="3785870" y="6342379"/>
            <a:ext cx="0" cy="313690"/>
          </a:xfrm>
          <a:custGeom>
            <a:avLst/>
            <a:gdLst/>
            <a:ahLst/>
            <a:cxnLst/>
            <a:rect l="l" t="t" r="r" b="b"/>
            <a:pathLst>
              <a:path w="0" h="313690">
                <a:moveTo>
                  <a:pt x="0" y="0"/>
                </a:moveTo>
                <a:lnTo>
                  <a:pt x="0" y="313181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2" name="object 132"/>
          <p:cNvSpPr/>
          <p:nvPr/>
        </p:nvSpPr>
        <p:spPr>
          <a:xfrm>
            <a:off x="3974719" y="6351523"/>
            <a:ext cx="0" cy="313690"/>
          </a:xfrm>
          <a:custGeom>
            <a:avLst/>
            <a:gdLst/>
            <a:ahLst/>
            <a:cxnLst/>
            <a:rect l="l" t="t" r="r" b="b"/>
            <a:pathLst>
              <a:path w="0" h="313690">
                <a:moveTo>
                  <a:pt x="0" y="0"/>
                </a:moveTo>
                <a:lnTo>
                  <a:pt x="0" y="313182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3" name="object 133"/>
          <p:cNvSpPr/>
          <p:nvPr/>
        </p:nvSpPr>
        <p:spPr>
          <a:xfrm>
            <a:off x="3785870" y="6351523"/>
            <a:ext cx="191135" cy="0"/>
          </a:xfrm>
          <a:custGeom>
            <a:avLst/>
            <a:gdLst/>
            <a:ahLst/>
            <a:cxnLst/>
            <a:rect l="l" t="t" r="r" b="b"/>
            <a:pathLst>
              <a:path w="191135" h="0">
                <a:moveTo>
                  <a:pt x="0" y="0"/>
                </a:moveTo>
                <a:lnTo>
                  <a:pt x="19113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4" name="object 134"/>
          <p:cNvSpPr/>
          <p:nvPr/>
        </p:nvSpPr>
        <p:spPr>
          <a:xfrm>
            <a:off x="3962400" y="6655561"/>
            <a:ext cx="191135" cy="0"/>
          </a:xfrm>
          <a:custGeom>
            <a:avLst/>
            <a:gdLst/>
            <a:ahLst/>
            <a:cxnLst/>
            <a:rect l="l" t="t" r="r" b="b"/>
            <a:pathLst>
              <a:path w="191135" h="0">
                <a:moveTo>
                  <a:pt x="0" y="0"/>
                </a:moveTo>
                <a:lnTo>
                  <a:pt x="19113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5" name="object 135"/>
          <p:cNvSpPr/>
          <p:nvPr/>
        </p:nvSpPr>
        <p:spPr>
          <a:xfrm>
            <a:off x="6126988" y="6710806"/>
            <a:ext cx="191135" cy="0"/>
          </a:xfrm>
          <a:custGeom>
            <a:avLst/>
            <a:gdLst/>
            <a:ahLst/>
            <a:cxnLst/>
            <a:rect l="l" t="t" r="r" b="b"/>
            <a:pathLst>
              <a:path w="191135" h="0">
                <a:moveTo>
                  <a:pt x="0" y="0"/>
                </a:moveTo>
                <a:lnTo>
                  <a:pt x="19113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6" name="object 136"/>
          <p:cNvSpPr/>
          <p:nvPr/>
        </p:nvSpPr>
        <p:spPr>
          <a:xfrm>
            <a:off x="6301359" y="6406768"/>
            <a:ext cx="0" cy="313690"/>
          </a:xfrm>
          <a:custGeom>
            <a:avLst/>
            <a:gdLst/>
            <a:ahLst/>
            <a:cxnLst/>
            <a:rect l="l" t="t" r="r" b="b"/>
            <a:pathLst>
              <a:path w="0" h="313690">
                <a:moveTo>
                  <a:pt x="0" y="0"/>
                </a:moveTo>
                <a:lnTo>
                  <a:pt x="0" y="313181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7" name="object 137"/>
          <p:cNvSpPr/>
          <p:nvPr/>
        </p:nvSpPr>
        <p:spPr>
          <a:xfrm>
            <a:off x="6490208" y="6416039"/>
            <a:ext cx="0" cy="313690"/>
          </a:xfrm>
          <a:custGeom>
            <a:avLst/>
            <a:gdLst/>
            <a:ahLst/>
            <a:cxnLst/>
            <a:rect l="l" t="t" r="r" b="b"/>
            <a:pathLst>
              <a:path w="0" h="313690">
                <a:moveTo>
                  <a:pt x="0" y="0"/>
                </a:moveTo>
                <a:lnTo>
                  <a:pt x="0" y="313182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8" name="object 138"/>
          <p:cNvSpPr/>
          <p:nvPr/>
        </p:nvSpPr>
        <p:spPr>
          <a:xfrm>
            <a:off x="6301359" y="6416039"/>
            <a:ext cx="191135" cy="0"/>
          </a:xfrm>
          <a:custGeom>
            <a:avLst/>
            <a:gdLst/>
            <a:ahLst/>
            <a:cxnLst/>
            <a:rect l="l" t="t" r="r" b="b"/>
            <a:pathLst>
              <a:path w="191135" h="0">
                <a:moveTo>
                  <a:pt x="0" y="0"/>
                </a:moveTo>
                <a:lnTo>
                  <a:pt x="19113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9" name="object 139"/>
          <p:cNvSpPr/>
          <p:nvPr/>
        </p:nvSpPr>
        <p:spPr>
          <a:xfrm>
            <a:off x="6477889" y="6719951"/>
            <a:ext cx="191135" cy="0"/>
          </a:xfrm>
          <a:custGeom>
            <a:avLst/>
            <a:gdLst/>
            <a:ahLst/>
            <a:cxnLst/>
            <a:rect l="l" t="t" r="r" b="b"/>
            <a:pathLst>
              <a:path w="191134" h="0">
                <a:moveTo>
                  <a:pt x="0" y="0"/>
                </a:moveTo>
                <a:lnTo>
                  <a:pt x="19113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0" name="object 140"/>
          <p:cNvSpPr/>
          <p:nvPr/>
        </p:nvSpPr>
        <p:spPr>
          <a:xfrm>
            <a:off x="6666230" y="6416039"/>
            <a:ext cx="0" cy="313690"/>
          </a:xfrm>
          <a:custGeom>
            <a:avLst/>
            <a:gdLst/>
            <a:ahLst/>
            <a:cxnLst/>
            <a:rect l="l" t="t" r="r" b="b"/>
            <a:pathLst>
              <a:path w="0" h="313690">
                <a:moveTo>
                  <a:pt x="0" y="0"/>
                </a:moveTo>
                <a:lnTo>
                  <a:pt x="0" y="313182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1" name="object 141"/>
          <p:cNvSpPr/>
          <p:nvPr/>
        </p:nvSpPr>
        <p:spPr>
          <a:xfrm>
            <a:off x="6855079" y="6425310"/>
            <a:ext cx="0" cy="313690"/>
          </a:xfrm>
          <a:custGeom>
            <a:avLst/>
            <a:gdLst/>
            <a:ahLst/>
            <a:cxnLst/>
            <a:rect l="l" t="t" r="r" b="b"/>
            <a:pathLst>
              <a:path w="0" h="313690">
                <a:moveTo>
                  <a:pt x="0" y="0"/>
                </a:moveTo>
                <a:lnTo>
                  <a:pt x="0" y="313182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2" name="object 142"/>
          <p:cNvSpPr/>
          <p:nvPr/>
        </p:nvSpPr>
        <p:spPr>
          <a:xfrm>
            <a:off x="6666230" y="6425310"/>
            <a:ext cx="191135" cy="0"/>
          </a:xfrm>
          <a:custGeom>
            <a:avLst/>
            <a:gdLst/>
            <a:ahLst/>
            <a:cxnLst/>
            <a:rect l="l" t="t" r="r" b="b"/>
            <a:pathLst>
              <a:path w="191134" h="0">
                <a:moveTo>
                  <a:pt x="0" y="0"/>
                </a:moveTo>
                <a:lnTo>
                  <a:pt x="19113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3" name="object 143"/>
          <p:cNvSpPr/>
          <p:nvPr/>
        </p:nvSpPr>
        <p:spPr>
          <a:xfrm>
            <a:off x="6842759" y="6729221"/>
            <a:ext cx="191135" cy="0"/>
          </a:xfrm>
          <a:custGeom>
            <a:avLst/>
            <a:gdLst/>
            <a:ahLst/>
            <a:cxnLst/>
            <a:rect l="l" t="t" r="r" b="b"/>
            <a:pathLst>
              <a:path w="191134" h="0">
                <a:moveTo>
                  <a:pt x="0" y="0"/>
                </a:moveTo>
                <a:lnTo>
                  <a:pt x="19113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4" name="object 144"/>
          <p:cNvSpPr/>
          <p:nvPr/>
        </p:nvSpPr>
        <p:spPr>
          <a:xfrm>
            <a:off x="5407278" y="6679691"/>
            <a:ext cx="191770" cy="25400"/>
          </a:xfrm>
          <a:custGeom>
            <a:avLst/>
            <a:gdLst/>
            <a:ahLst/>
            <a:cxnLst/>
            <a:rect l="l" t="t" r="r" b="b"/>
            <a:pathLst>
              <a:path w="191770" h="25400">
                <a:moveTo>
                  <a:pt x="0" y="25400"/>
                </a:moveTo>
                <a:lnTo>
                  <a:pt x="191262" y="25400"/>
                </a:lnTo>
                <a:lnTo>
                  <a:pt x="191262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5" name="object 145"/>
          <p:cNvSpPr/>
          <p:nvPr/>
        </p:nvSpPr>
        <p:spPr>
          <a:xfrm>
            <a:off x="5581650" y="6388353"/>
            <a:ext cx="0" cy="313690"/>
          </a:xfrm>
          <a:custGeom>
            <a:avLst/>
            <a:gdLst/>
            <a:ahLst/>
            <a:cxnLst/>
            <a:rect l="l" t="t" r="r" b="b"/>
            <a:pathLst>
              <a:path w="0" h="313690">
                <a:moveTo>
                  <a:pt x="0" y="0"/>
                </a:moveTo>
                <a:lnTo>
                  <a:pt x="0" y="313181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6" name="object 146"/>
          <p:cNvSpPr/>
          <p:nvPr/>
        </p:nvSpPr>
        <p:spPr>
          <a:xfrm>
            <a:off x="5770498" y="6397624"/>
            <a:ext cx="0" cy="313690"/>
          </a:xfrm>
          <a:custGeom>
            <a:avLst/>
            <a:gdLst/>
            <a:ahLst/>
            <a:cxnLst/>
            <a:rect l="l" t="t" r="r" b="b"/>
            <a:pathLst>
              <a:path w="0" h="313690">
                <a:moveTo>
                  <a:pt x="0" y="0"/>
                </a:moveTo>
                <a:lnTo>
                  <a:pt x="0" y="313182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7" name="object 147"/>
          <p:cNvSpPr/>
          <p:nvPr/>
        </p:nvSpPr>
        <p:spPr>
          <a:xfrm>
            <a:off x="5581650" y="6397624"/>
            <a:ext cx="191135" cy="0"/>
          </a:xfrm>
          <a:custGeom>
            <a:avLst/>
            <a:gdLst/>
            <a:ahLst/>
            <a:cxnLst/>
            <a:rect l="l" t="t" r="r" b="b"/>
            <a:pathLst>
              <a:path w="191135" h="0">
                <a:moveTo>
                  <a:pt x="0" y="0"/>
                </a:moveTo>
                <a:lnTo>
                  <a:pt x="19113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8" name="object 148"/>
          <p:cNvSpPr/>
          <p:nvPr/>
        </p:nvSpPr>
        <p:spPr>
          <a:xfrm>
            <a:off x="5758179" y="6701535"/>
            <a:ext cx="191135" cy="0"/>
          </a:xfrm>
          <a:custGeom>
            <a:avLst/>
            <a:gdLst/>
            <a:ahLst/>
            <a:cxnLst/>
            <a:rect l="l" t="t" r="r" b="b"/>
            <a:pathLst>
              <a:path w="191135" h="0">
                <a:moveTo>
                  <a:pt x="0" y="0"/>
                </a:moveTo>
                <a:lnTo>
                  <a:pt x="19113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9" name="object 149"/>
          <p:cNvSpPr/>
          <p:nvPr/>
        </p:nvSpPr>
        <p:spPr>
          <a:xfrm>
            <a:off x="5946521" y="6397624"/>
            <a:ext cx="0" cy="313690"/>
          </a:xfrm>
          <a:custGeom>
            <a:avLst/>
            <a:gdLst/>
            <a:ahLst/>
            <a:cxnLst/>
            <a:rect l="l" t="t" r="r" b="b"/>
            <a:pathLst>
              <a:path w="0" h="313690">
                <a:moveTo>
                  <a:pt x="0" y="0"/>
                </a:moveTo>
                <a:lnTo>
                  <a:pt x="0" y="313182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0" name="object 150"/>
          <p:cNvSpPr/>
          <p:nvPr/>
        </p:nvSpPr>
        <p:spPr>
          <a:xfrm>
            <a:off x="6135496" y="6406768"/>
            <a:ext cx="0" cy="313690"/>
          </a:xfrm>
          <a:custGeom>
            <a:avLst/>
            <a:gdLst/>
            <a:ahLst/>
            <a:cxnLst/>
            <a:rect l="l" t="t" r="r" b="b"/>
            <a:pathLst>
              <a:path w="0" h="313690">
                <a:moveTo>
                  <a:pt x="0" y="0"/>
                </a:moveTo>
                <a:lnTo>
                  <a:pt x="0" y="313181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1" name="object 151"/>
          <p:cNvSpPr/>
          <p:nvPr/>
        </p:nvSpPr>
        <p:spPr>
          <a:xfrm>
            <a:off x="5946521" y="6406768"/>
            <a:ext cx="191135" cy="0"/>
          </a:xfrm>
          <a:custGeom>
            <a:avLst/>
            <a:gdLst/>
            <a:ahLst/>
            <a:cxnLst/>
            <a:rect l="l" t="t" r="r" b="b"/>
            <a:pathLst>
              <a:path w="191135" h="0">
                <a:moveTo>
                  <a:pt x="0" y="0"/>
                </a:moveTo>
                <a:lnTo>
                  <a:pt x="19113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2" name="object 152"/>
          <p:cNvSpPr/>
          <p:nvPr/>
        </p:nvSpPr>
        <p:spPr>
          <a:xfrm>
            <a:off x="6123051" y="6710806"/>
            <a:ext cx="191135" cy="0"/>
          </a:xfrm>
          <a:custGeom>
            <a:avLst/>
            <a:gdLst/>
            <a:ahLst/>
            <a:cxnLst/>
            <a:rect l="l" t="t" r="r" b="b"/>
            <a:pathLst>
              <a:path w="191135" h="0">
                <a:moveTo>
                  <a:pt x="0" y="0"/>
                </a:moveTo>
                <a:lnTo>
                  <a:pt x="19113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3" name="object 153"/>
          <p:cNvSpPr/>
          <p:nvPr/>
        </p:nvSpPr>
        <p:spPr>
          <a:xfrm>
            <a:off x="1082039" y="6591045"/>
            <a:ext cx="191135" cy="0"/>
          </a:xfrm>
          <a:custGeom>
            <a:avLst/>
            <a:gdLst/>
            <a:ahLst/>
            <a:cxnLst/>
            <a:rect l="l" t="t" r="r" b="b"/>
            <a:pathLst>
              <a:path w="191134" h="0">
                <a:moveTo>
                  <a:pt x="0" y="0"/>
                </a:moveTo>
                <a:lnTo>
                  <a:pt x="19113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4" name="object 154"/>
          <p:cNvSpPr/>
          <p:nvPr/>
        </p:nvSpPr>
        <p:spPr>
          <a:xfrm>
            <a:off x="1256334" y="6287134"/>
            <a:ext cx="0" cy="313690"/>
          </a:xfrm>
          <a:custGeom>
            <a:avLst/>
            <a:gdLst/>
            <a:ahLst/>
            <a:cxnLst/>
            <a:rect l="l" t="t" r="r" b="b"/>
            <a:pathLst>
              <a:path w="0" h="313690">
                <a:moveTo>
                  <a:pt x="0" y="0"/>
                </a:moveTo>
                <a:lnTo>
                  <a:pt x="0" y="313182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5" name="object 155"/>
          <p:cNvSpPr/>
          <p:nvPr/>
        </p:nvSpPr>
        <p:spPr>
          <a:xfrm>
            <a:off x="1445260" y="6296278"/>
            <a:ext cx="0" cy="313690"/>
          </a:xfrm>
          <a:custGeom>
            <a:avLst/>
            <a:gdLst/>
            <a:ahLst/>
            <a:cxnLst/>
            <a:rect l="l" t="t" r="r" b="b"/>
            <a:pathLst>
              <a:path w="0" h="313690">
                <a:moveTo>
                  <a:pt x="0" y="0"/>
                </a:moveTo>
                <a:lnTo>
                  <a:pt x="0" y="313181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6" name="object 156"/>
          <p:cNvSpPr/>
          <p:nvPr/>
        </p:nvSpPr>
        <p:spPr>
          <a:xfrm>
            <a:off x="1256334" y="6296278"/>
            <a:ext cx="191770" cy="0"/>
          </a:xfrm>
          <a:custGeom>
            <a:avLst/>
            <a:gdLst/>
            <a:ahLst/>
            <a:cxnLst/>
            <a:rect l="l" t="t" r="r" b="b"/>
            <a:pathLst>
              <a:path w="191769" h="0">
                <a:moveTo>
                  <a:pt x="0" y="0"/>
                </a:moveTo>
                <a:lnTo>
                  <a:pt x="191211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7" name="object 157"/>
          <p:cNvSpPr/>
          <p:nvPr/>
        </p:nvSpPr>
        <p:spPr>
          <a:xfrm>
            <a:off x="1432813" y="6600316"/>
            <a:ext cx="191770" cy="0"/>
          </a:xfrm>
          <a:custGeom>
            <a:avLst/>
            <a:gdLst/>
            <a:ahLst/>
            <a:cxnLst/>
            <a:rect l="l" t="t" r="r" b="b"/>
            <a:pathLst>
              <a:path w="191769" h="0">
                <a:moveTo>
                  <a:pt x="0" y="0"/>
                </a:moveTo>
                <a:lnTo>
                  <a:pt x="191262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8" name="object 158"/>
          <p:cNvSpPr/>
          <p:nvPr/>
        </p:nvSpPr>
        <p:spPr>
          <a:xfrm>
            <a:off x="1621282" y="6296278"/>
            <a:ext cx="0" cy="313690"/>
          </a:xfrm>
          <a:custGeom>
            <a:avLst/>
            <a:gdLst/>
            <a:ahLst/>
            <a:cxnLst/>
            <a:rect l="l" t="t" r="r" b="b"/>
            <a:pathLst>
              <a:path w="0" h="313690">
                <a:moveTo>
                  <a:pt x="0" y="0"/>
                </a:moveTo>
                <a:lnTo>
                  <a:pt x="0" y="313181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9" name="object 159"/>
          <p:cNvSpPr/>
          <p:nvPr/>
        </p:nvSpPr>
        <p:spPr>
          <a:xfrm>
            <a:off x="1810130" y="6305549"/>
            <a:ext cx="0" cy="313690"/>
          </a:xfrm>
          <a:custGeom>
            <a:avLst/>
            <a:gdLst/>
            <a:ahLst/>
            <a:cxnLst/>
            <a:rect l="l" t="t" r="r" b="b"/>
            <a:pathLst>
              <a:path w="0" h="313690">
                <a:moveTo>
                  <a:pt x="0" y="0"/>
                </a:moveTo>
                <a:lnTo>
                  <a:pt x="0" y="313182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0" name="object 160"/>
          <p:cNvSpPr/>
          <p:nvPr/>
        </p:nvSpPr>
        <p:spPr>
          <a:xfrm>
            <a:off x="1621282" y="6305549"/>
            <a:ext cx="191135" cy="0"/>
          </a:xfrm>
          <a:custGeom>
            <a:avLst/>
            <a:gdLst/>
            <a:ahLst/>
            <a:cxnLst/>
            <a:rect l="l" t="t" r="r" b="b"/>
            <a:pathLst>
              <a:path w="191135" h="0">
                <a:moveTo>
                  <a:pt x="0" y="0"/>
                </a:moveTo>
                <a:lnTo>
                  <a:pt x="19113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1" name="object 161"/>
          <p:cNvSpPr/>
          <p:nvPr/>
        </p:nvSpPr>
        <p:spPr>
          <a:xfrm>
            <a:off x="1797811" y="6609460"/>
            <a:ext cx="191135" cy="0"/>
          </a:xfrm>
          <a:custGeom>
            <a:avLst/>
            <a:gdLst/>
            <a:ahLst/>
            <a:cxnLst/>
            <a:rect l="l" t="t" r="r" b="b"/>
            <a:pathLst>
              <a:path w="191135" h="0">
                <a:moveTo>
                  <a:pt x="0" y="0"/>
                </a:moveTo>
                <a:lnTo>
                  <a:pt x="19113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2" name="object 162"/>
          <p:cNvSpPr/>
          <p:nvPr/>
        </p:nvSpPr>
        <p:spPr>
          <a:xfrm>
            <a:off x="1273810" y="6862444"/>
            <a:ext cx="0" cy="313690"/>
          </a:xfrm>
          <a:custGeom>
            <a:avLst/>
            <a:gdLst/>
            <a:ahLst/>
            <a:cxnLst/>
            <a:rect l="l" t="t" r="r" b="b"/>
            <a:pathLst>
              <a:path w="0" h="313690">
                <a:moveTo>
                  <a:pt x="0" y="0"/>
                </a:moveTo>
                <a:lnTo>
                  <a:pt x="0" y="313181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3" name="object 163"/>
          <p:cNvSpPr/>
          <p:nvPr/>
        </p:nvSpPr>
        <p:spPr>
          <a:xfrm>
            <a:off x="1084580" y="6862444"/>
            <a:ext cx="191135" cy="0"/>
          </a:xfrm>
          <a:custGeom>
            <a:avLst/>
            <a:gdLst/>
            <a:ahLst/>
            <a:cxnLst/>
            <a:rect l="l" t="t" r="r" b="b"/>
            <a:pathLst>
              <a:path w="191134" h="0">
                <a:moveTo>
                  <a:pt x="0" y="0"/>
                </a:moveTo>
                <a:lnTo>
                  <a:pt x="19113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4" name="object 164"/>
          <p:cNvSpPr/>
          <p:nvPr/>
        </p:nvSpPr>
        <p:spPr>
          <a:xfrm>
            <a:off x="1261110" y="7166482"/>
            <a:ext cx="410209" cy="0"/>
          </a:xfrm>
          <a:custGeom>
            <a:avLst/>
            <a:gdLst/>
            <a:ahLst/>
            <a:cxnLst/>
            <a:rect l="l" t="t" r="r" b="b"/>
            <a:pathLst>
              <a:path w="410210" h="0">
                <a:moveTo>
                  <a:pt x="0" y="0"/>
                </a:moveTo>
                <a:lnTo>
                  <a:pt x="41020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5" name="object 165"/>
          <p:cNvSpPr/>
          <p:nvPr/>
        </p:nvSpPr>
        <p:spPr>
          <a:xfrm>
            <a:off x="2014854" y="6862444"/>
            <a:ext cx="0" cy="313690"/>
          </a:xfrm>
          <a:custGeom>
            <a:avLst/>
            <a:gdLst/>
            <a:ahLst/>
            <a:cxnLst/>
            <a:rect l="l" t="t" r="r" b="b"/>
            <a:pathLst>
              <a:path w="0" h="313690">
                <a:moveTo>
                  <a:pt x="0" y="0"/>
                </a:moveTo>
                <a:lnTo>
                  <a:pt x="0" y="313181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6" name="object 166"/>
          <p:cNvSpPr/>
          <p:nvPr/>
        </p:nvSpPr>
        <p:spPr>
          <a:xfrm>
            <a:off x="1666875" y="6862444"/>
            <a:ext cx="0" cy="313690"/>
          </a:xfrm>
          <a:custGeom>
            <a:avLst/>
            <a:gdLst/>
            <a:ahLst/>
            <a:cxnLst/>
            <a:rect l="l" t="t" r="r" b="b"/>
            <a:pathLst>
              <a:path w="0" h="313690">
                <a:moveTo>
                  <a:pt x="0" y="0"/>
                </a:moveTo>
                <a:lnTo>
                  <a:pt x="0" y="313181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7" name="object 167"/>
          <p:cNvSpPr/>
          <p:nvPr/>
        </p:nvSpPr>
        <p:spPr>
          <a:xfrm>
            <a:off x="2032000" y="7157211"/>
            <a:ext cx="307340" cy="0"/>
          </a:xfrm>
          <a:custGeom>
            <a:avLst/>
            <a:gdLst/>
            <a:ahLst/>
            <a:cxnLst/>
            <a:rect l="l" t="t" r="r" b="b"/>
            <a:pathLst>
              <a:path w="307339" h="0">
                <a:moveTo>
                  <a:pt x="0" y="0"/>
                </a:moveTo>
                <a:lnTo>
                  <a:pt x="30733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8" name="object 168"/>
          <p:cNvSpPr/>
          <p:nvPr/>
        </p:nvSpPr>
        <p:spPr>
          <a:xfrm>
            <a:off x="1657985" y="6862444"/>
            <a:ext cx="356870" cy="0"/>
          </a:xfrm>
          <a:custGeom>
            <a:avLst/>
            <a:gdLst/>
            <a:ahLst/>
            <a:cxnLst/>
            <a:rect l="l" t="t" r="r" b="b"/>
            <a:pathLst>
              <a:path w="356869" h="0">
                <a:moveTo>
                  <a:pt x="0" y="0"/>
                </a:moveTo>
                <a:lnTo>
                  <a:pt x="35686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9" name="object 169"/>
          <p:cNvSpPr/>
          <p:nvPr/>
        </p:nvSpPr>
        <p:spPr>
          <a:xfrm>
            <a:off x="2758439" y="6862444"/>
            <a:ext cx="0" cy="313690"/>
          </a:xfrm>
          <a:custGeom>
            <a:avLst/>
            <a:gdLst/>
            <a:ahLst/>
            <a:cxnLst/>
            <a:rect l="l" t="t" r="r" b="b"/>
            <a:pathLst>
              <a:path w="0" h="313690">
                <a:moveTo>
                  <a:pt x="0" y="0"/>
                </a:moveTo>
                <a:lnTo>
                  <a:pt x="0" y="313181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0" name="object 170"/>
          <p:cNvSpPr/>
          <p:nvPr/>
        </p:nvSpPr>
        <p:spPr>
          <a:xfrm>
            <a:off x="2404745" y="6844029"/>
            <a:ext cx="0" cy="313690"/>
          </a:xfrm>
          <a:custGeom>
            <a:avLst/>
            <a:gdLst/>
            <a:ahLst/>
            <a:cxnLst/>
            <a:rect l="l" t="t" r="r" b="b"/>
            <a:pathLst>
              <a:path w="0" h="313690">
                <a:moveTo>
                  <a:pt x="0" y="0"/>
                </a:moveTo>
                <a:lnTo>
                  <a:pt x="0" y="313181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1" name="object 171"/>
          <p:cNvSpPr/>
          <p:nvPr/>
        </p:nvSpPr>
        <p:spPr>
          <a:xfrm>
            <a:off x="2752089" y="7157211"/>
            <a:ext cx="323215" cy="0"/>
          </a:xfrm>
          <a:custGeom>
            <a:avLst/>
            <a:gdLst/>
            <a:ahLst/>
            <a:cxnLst/>
            <a:rect l="l" t="t" r="r" b="b"/>
            <a:pathLst>
              <a:path w="323214" h="0">
                <a:moveTo>
                  <a:pt x="0" y="0"/>
                </a:moveTo>
                <a:lnTo>
                  <a:pt x="32321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2" name="object 172"/>
          <p:cNvSpPr/>
          <p:nvPr/>
        </p:nvSpPr>
        <p:spPr>
          <a:xfrm>
            <a:off x="2404745" y="6862444"/>
            <a:ext cx="356870" cy="0"/>
          </a:xfrm>
          <a:custGeom>
            <a:avLst/>
            <a:gdLst/>
            <a:ahLst/>
            <a:cxnLst/>
            <a:rect l="l" t="t" r="r" b="b"/>
            <a:pathLst>
              <a:path w="356869" h="0">
                <a:moveTo>
                  <a:pt x="0" y="0"/>
                </a:moveTo>
                <a:lnTo>
                  <a:pt x="35686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3" name="object 173"/>
          <p:cNvSpPr/>
          <p:nvPr/>
        </p:nvSpPr>
        <p:spPr>
          <a:xfrm>
            <a:off x="3429000" y="6853301"/>
            <a:ext cx="0" cy="313690"/>
          </a:xfrm>
          <a:custGeom>
            <a:avLst/>
            <a:gdLst/>
            <a:ahLst/>
            <a:cxnLst/>
            <a:rect l="l" t="t" r="r" b="b"/>
            <a:pathLst>
              <a:path w="0" h="313690">
                <a:moveTo>
                  <a:pt x="0" y="0"/>
                </a:moveTo>
                <a:lnTo>
                  <a:pt x="0" y="313181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4" name="object 174"/>
          <p:cNvSpPr/>
          <p:nvPr/>
        </p:nvSpPr>
        <p:spPr>
          <a:xfrm>
            <a:off x="3075304" y="6834885"/>
            <a:ext cx="0" cy="313690"/>
          </a:xfrm>
          <a:custGeom>
            <a:avLst/>
            <a:gdLst/>
            <a:ahLst/>
            <a:cxnLst/>
            <a:rect l="l" t="t" r="r" b="b"/>
            <a:pathLst>
              <a:path w="0" h="313690">
                <a:moveTo>
                  <a:pt x="0" y="0"/>
                </a:moveTo>
                <a:lnTo>
                  <a:pt x="0" y="313182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5" name="object 175"/>
          <p:cNvSpPr/>
          <p:nvPr/>
        </p:nvSpPr>
        <p:spPr>
          <a:xfrm>
            <a:off x="3422650" y="7148067"/>
            <a:ext cx="396240" cy="0"/>
          </a:xfrm>
          <a:custGeom>
            <a:avLst/>
            <a:gdLst/>
            <a:ahLst/>
            <a:cxnLst/>
            <a:rect l="l" t="t" r="r" b="b"/>
            <a:pathLst>
              <a:path w="396239" h="0">
                <a:moveTo>
                  <a:pt x="0" y="0"/>
                </a:moveTo>
                <a:lnTo>
                  <a:pt x="39623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6" name="object 176"/>
          <p:cNvSpPr/>
          <p:nvPr/>
        </p:nvSpPr>
        <p:spPr>
          <a:xfrm>
            <a:off x="3075304" y="6853301"/>
            <a:ext cx="356870" cy="0"/>
          </a:xfrm>
          <a:custGeom>
            <a:avLst/>
            <a:gdLst/>
            <a:ahLst/>
            <a:cxnLst/>
            <a:rect l="l" t="t" r="r" b="b"/>
            <a:pathLst>
              <a:path w="356870" h="0">
                <a:moveTo>
                  <a:pt x="0" y="0"/>
                </a:moveTo>
                <a:lnTo>
                  <a:pt x="35686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7" name="object 177"/>
          <p:cNvSpPr/>
          <p:nvPr/>
        </p:nvSpPr>
        <p:spPr>
          <a:xfrm>
            <a:off x="4174490" y="6853301"/>
            <a:ext cx="0" cy="313690"/>
          </a:xfrm>
          <a:custGeom>
            <a:avLst/>
            <a:gdLst/>
            <a:ahLst/>
            <a:cxnLst/>
            <a:rect l="l" t="t" r="r" b="b"/>
            <a:pathLst>
              <a:path w="0" h="313690">
                <a:moveTo>
                  <a:pt x="0" y="0"/>
                </a:moveTo>
                <a:lnTo>
                  <a:pt x="0" y="313181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8" name="object 178"/>
          <p:cNvSpPr/>
          <p:nvPr/>
        </p:nvSpPr>
        <p:spPr>
          <a:xfrm>
            <a:off x="3820795" y="6834885"/>
            <a:ext cx="0" cy="313690"/>
          </a:xfrm>
          <a:custGeom>
            <a:avLst/>
            <a:gdLst/>
            <a:ahLst/>
            <a:cxnLst/>
            <a:rect l="l" t="t" r="r" b="b"/>
            <a:pathLst>
              <a:path w="0" h="313690">
                <a:moveTo>
                  <a:pt x="0" y="0"/>
                </a:moveTo>
                <a:lnTo>
                  <a:pt x="0" y="313182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9" name="object 179"/>
          <p:cNvSpPr/>
          <p:nvPr/>
        </p:nvSpPr>
        <p:spPr>
          <a:xfrm>
            <a:off x="4177665" y="7148067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5" h="0">
                <a:moveTo>
                  <a:pt x="0" y="0"/>
                </a:moveTo>
                <a:lnTo>
                  <a:pt x="36004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0" name="object 180"/>
          <p:cNvSpPr/>
          <p:nvPr/>
        </p:nvSpPr>
        <p:spPr>
          <a:xfrm>
            <a:off x="3820795" y="6853301"/>
            <a:ext cx="356870" cy="0"/>
          </a:xfrm>
          <a:custGeom>
            <a:avLst/>
            <a:gdLst/>
            <a:ahLst/>
            <a:cxnLst/>
            <a:rect l="l" t="t" r="r" b="b"/>
            <a:pathLst>
              <a:path w="356870" h="0">
                <a:moveTo>
                  <a:pt x="0" y="0"/>
                </a:moveTo>
                <a:lnTo>
                  <a:pt x="35686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1" name="object 181"/>
          <p:cNvSpPr/>
          <p:nvPr/>
        </p:nvSpPr>
        <p:spPr>
          <a:xfrm>
            <a:off x="4882515" y="6853301"/>
            <a:ext cx="0" cy="313690"/>
          </a:xfrm>
          <a:custGeom>
            <a:avLst/>
            <a:gdLst/>
            <a:ahLst/>
            <a:cxnLst/>
            <a:rect l="l" t="t" r="r" b="b"/>
            <a:pathLst>
              <a:path w="0" h="313690">
                <a:moveTo>
                  <a:pt x="0" y="0"/>
                </a:moveTo>
                <a:lnTo>
                  <a:pt x="0" y="313181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2" name="object 182"/>
          <p:cNvSpPr/>
          <p:nvPr/>
        </p:nvSpPr>
        <p:spPr>
          <a:xfrm>
            <a:off x="4528820" y="6834885"/>
            <a:ext cx="0" cy="313690"/>
          </a:xfrm>
          <a:custGeom>
            <a:avLst/>
            <a:gdLst/>
            <a:ahLst/>
            <a:cxnLst/>
            <a:rect l="l" t="t" r="r" b="b"/>
            <a:pathLst>
              <a:path w="0" h="313690">
                <a:moveTo>
                  <a:pt x="0" y="0"/>
                </a:moveTo>
                <a:lnTo>
                  <a:pt x="0" y="313182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3" name="object 183"/>
          <p:cNvSpPr/>
          <p:nvPr/>
        </p:nvSpPr>
        <p:spPr>
          <a:xfrm>
            <a:off x="4876165" y="7148067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5" h="0">
                <a:moveTo>
                  <a:pt x="0" y="0"/>
                </a:moveTo>
                <a:lnTo>
                  <a:pt x="36004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4" name="object 184"/>
          <p:cNvSpPr/>
          <p:nvPr/>
        </p:nvSpPr>
        <p:spPr>
          <a:xfrm>
            <a:off x="4528820" y="6853301"/>
            <a:ext cx="356870" cy="0"/>
          </a:xfrm>
          <a:custGeom>
            <a:avLst/>
            <a:gdLst/>
            <a:ahLst/>
            <a:cxnLst/>
            <a:rect l="l" t="t" r="r" b="b"/>
            <a:pathLst>
              <a:path w="356870" h="0">
                <a:moveTo>
                  <a:pt x="0" y="0"/>
                </a:moveTo>
                <a:lnTo>
                  <a:pt x="35686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5" name="object 185"/>
          <p:cNvSpPr/>
          <p:nvPr/>
        </p:nvSpPr>
        <p:spPr>
          <a:xfrm>
            <a:off x="5581650" y="6853301"/>
            <a:ext cx="0" cy="313690"/>
          </a:xfrm>
          <a:custGeom>
            <a:avLst/>
            <a:gdLst/>
            <a:ahLst/>
            <a:cxnLst/>
            <a:rect l="l" t="t" r="r" b="b"/>
            <a:pathLst>
              <a:path w="0" h="313690">
                <a:moveTo>
                  <a:pt x="0" y="0"/>
                </a:moveTo>
                <a:lnTo>
                  <a:pt x="0" y="313181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6" name="object 186"/>
          <p:cNvSpPr/>
          <p:nvPr/>
        </p:nvSpPr>
        <p:spPr>
          <a:xfrm>
            <a:off x="5227954" y="6834885"/>
            <a:ext cx="0" cy="313690"/>
          </a:xfrm>
          <a:custGeom>
            <a:avLst/>
            <a:gdLst/>
            <a:ahLst/>
            <a:cxnLst/>
            <a:rect l="l" t="t" r="r" b="b"/>
            <a:pathLst>
              <a:path w="0" h="313690">
                <a:moveTo>
                  <a:pt x="0" y="0"/>
                </a:moveTo>
                <a:lnTo>
                  <a:pt x="0" y="313182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7" name="object 187"/>
          <p:cNvSpPr/>
          <p:nvPr/>
        </p:nvSpPr>
        <p:spPr>
          <a:xfrm>
            <a:off x="5594350" y="7148067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5" h="0">
                <a:moveTo>
                  <a:pt x="0" y="0"/>
                </a:moveTo>
                <a:lnTo>
                  <a:pt x="36004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8" name="object 188"/>
          <p:cNvSpPr/>
          <p:nvPr/>
        </p:nvSpPr>
        <p:spPr>
          <a:xfrm>
            <a:off x="5227954" y="6853301"/>
            <a:ext cx="356870" cy="0"/>
          </a:xfrm>
          <a:custGeom>
            <a:avLst/>
            <a:gdLst/>
            <a:ahLst/>
            <a:cxnLst/>
            <a:rect l="l" t="t" r="r" b="b"/>
            <a:pathLst>
              <a:path w="356870" h="0">
                <a:moveTo>
                  <a:pt x="0" y="0"/>
                </a:moveTo>
                <a:lnTo>
                  <a:pt x="35687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9" name="object 189"/>
          <p:cNvSpPr/>
          <p:nvPr/>
        </p:nvSpPr>
        <p:spPr>
          <a:xfrm>
            <a:off x="6322695" y="6853301"/>
            <a:ext cx="0" cy="313690"/>
          </a:xfrm>
          <a:custGeom>
            <a:avLst/>
            <a:gdLst/>
            <a:ahLst/>
            <a:cxnLst/>
            <a:rect l="l" t="t" r="r" b="b"/>
            <a:pathLst>
              <a:path w="0" h="313690">
                <a:moveTo>
                  <a:pt x="0" y="0"/>
                </a:moveTo>
                <a:lnTo>
                  <a:pt x="0" y="313181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0" name="object 190"/>
          <p:cNvSpPr/>
          <p:nvPr/>
        </p:nvSpPr>
        <p:spPr>
          <a:xfrm>
            <a:off x="5969000" y="6844029"/>
            <a:ext cx="0" cy="313690"/>
          </a:xfrm>
          <a:custGeom>
            <a:avLst/>
            <a:gdLst/>
            <a:ahLst/>
            <a:cxnLst/>
            <a:rect l="l" t="t" r="r" b="b"/>
            <a:pathLst>
              <a:path w="0" h="313690">
                <a:moveTo>
                  <a:pt x="0" y="0"/>
                </a:moveTo>
                <a:lnTo>
                  <a:pt x="0" y="313181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1" name="object 191"/>
          <p:cNvSpPr/>
          <p:nvPr/>
        </p:nvSpPr>
        <p:spPr>
          <a:xfrm>
            <a:off x="6325870" y="7157211"/>
            <a:ext cx="396240" cy="0"/>
          </a:xfrm>
          <a:custGeom>
            <a:avLst/>
            <a:gdLst/>
            <a:ahLst/>
            <a:cxnLst/>
            <a:rect l="l" t="t" r="r" b="b"/>
            <a:pathLst>
              <a:path w="396240" h="0">
                <a:moveTo>
                  <a:pt x="0" y="0"/>
                </a:moveTo>
                <a:lnTo>
                  <a:pt x="39623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2" name="object 192"/>
          <p:cNvSpPr/>
          <p:nvPr/>
        </p:nvSpPr>
        <p:spPr>
          <a:xfrm>
            <a:off x="5978525" y="6862444"/>
            <a:ext cx="356870" cy="0"/>
          </a:xfrm>
          <a:custGeom>
            <a:avLst/>
            <a:gdLst/>
            <a:ahLst/>
            <a:cxnLst/>
            <a:rect l="l" t="t" r="r" b="b"/>
            <a:pathLst>
              <a:path w="356870" h="0">
                <a:moveTo>
                  <a:pt x="0" y="0"/>
                </a:moveTo>
                <a:lnTo>
                  <a:pt x="35687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3" name="object 193"/>
          <p:cNvSpPr/>
          <p:nvPr/>
        </p:nvSpPr>
        <p:spPr>
          <a:xfrm>
            <a:off x="6695440" y="6844029"/>
            <a:ext cx="0" cy="313690"/>
          </a:xfrm>
          <a:custGeom>
            <a:avLst/>
            <a:gdLst/>
            <a:ahLst/>
            <a:cxnLst/>
            <a:rect l="l" t="t" r="r" b="b"/>
            <a:pathLst>
              <a:path w="0" h="313690">
                <a:moveTo>
                  <a:pt x="0" y="0"/>
                </a:moveTo>
                <a:lnTo>
                  <a:pt x="0" y="313181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4" name="object 194"/>
          <p:cNvSpPr/>
          <p:nvPr/>
        </p:nvSpPr>
        <p:spPr>
          <a:xfrm>
            <a:off x="6687184" y="6853301"/>
            <a:ext cx="356870" cy="0"/>
          </a:xfrm>
          <a:custGeom>
            <a:avLst/>
            <a:gdLst/>
            <a:ahLst/>
            <a:cxnLst/>
            <a:rect l="l" t="t" r="r" b="b"/>
            <a:pathLst>
              <a:path w="356870" h="0">
                <a:moveTo>
                  <a:pt x="0" y="0"/>
                </a:moveTo>
                <a:lnTo>
                  <a:pt x="35687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5" name="object 195"/>
          <p:cNvSpPr/>
          <p:nvPr/>
        </p:nvSpPr>
        <p:spPr>
          <a:xfrm>
            <a:off x="1645920" y="7406004"/>
            <a:ext cx="0" cy="313690"/>
          </a:xfrm>
          <a:custGeom>
            <a:avLst/>
            <a:gdLst/>
            <a:ahLst/>
            <a:cxnLst/>
            <a:rect l="l" t="t" r="r" b="b"/>
            <a:pathLst>
              <a:path w="0" h="313690">
                <a:moveTo>
                  <a:pt x="0" y="0"/>
                </a:moveTo>
                <a:lnTo>
                  <a:pt x="0" y="313181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6" name="object 196"/>
          <p:cNvSpPr/>
          <p:nvPr/>
        </p:nvSpPr>
        <p:spPr>
          <a:xfrm>
            <a:off x="1050925" y="7406004"/>
            <a:ext cx="601345" cy="0"/>
          </a:xfrm>
          <a:custGeom>
            <a:avLst/>
            <a:gdLst/>
            <a:ahLst/>
            <a:cxnLst/>
            <a:rect l="l" t="t" r="r" b="b"/>
            <a:pathLst>
              <a:path w="601344" h="0">
                <a:moveTo>
                  <a:pt x="0" y="0"/>
                </a:moveTo>
                <a:lnTo>
                  <a:pt x="60134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7" name="object 197"/>
          <p:cNvSpPr/>
          <p:nvPr/>
        </p:nvSpPr>
        <p:spPr>
          <a:xfrm>
            <a:off x="1634489" y="7700771"/>
            <a:ext cx="793750" cy="0"/>
          </a:xfrm>
          <a:custGeom>
            <a:avLst/>
            <a:gdLst/>
            <a:ahLst/>
            <a:cxnLst/>
            <a:rect l="l" t="t" r="r" b="b"/>
            <a:pathLst>
              <a:path w="793750" h="0">
                <a:moveTo>
                  <a:pt x="0" y="0"/>
                </a:moveTo>
                <a:lnTo>
                  <a:pt x="79375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8" name="object 198"/>
          <p:cNvSpPr/>
          <p:nvPr/>
        </p:nvSpPr>
        <p:spPr>
          <a:xfrm>
            <a:off x="3077210" y="7397368"/>
            <a:ext cx="0" cy="313690"/>
          </a:xfrm>
          <a:custGeom>
            <a:avLst/>
            <a:gdLst/>
            <a:ahLst/>
            <a:cxnLst/>
            <a:rect l="l" t="t" r="r" b="b"/>
            <a:pathLst>
              <a:path w="0" h="313690">
                <a:moveTo>
                  <a:pt x="0" y="0"/>
                </a:moveTo>
                <a:lnTo>
                  <a:pt x="0" y="313182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9" name="object 199"/>
          <p:cNvSpPr/>
          <p:nvPr/>
        </p:nvSpPr>
        <p:spPr>
          <a:xfrm>
            <a:off x="2404745" y="7387590"/>
            <a:ext cx="0" cy="313690"/>
          </a:xfrm>
          <a:custGeom>
            <a:avLst/>
            <a:gdLst/>
            <a:ahLst/>
            <a:cxnLst/>
            <a:rect l="l" t="t" r="r" b="b"/>
            <a:pathLst>
              <a:path w="0" h="313690">
                <a:moveTo>
                  <a:pt x="0" y="0"/>
                </a:moveTo>
                <a:lnTo>
                  <a:pt x="0" y="313182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0" name="object 200"/>
          <p:cNvSpPr/>
          <p:nvPr/>
        </p:nvSpPr>
        <p:spPr>
          <a:xfrm>
            <a:off x="3077845" y="7700771"/>
            <a:ext cx="750570" cy="0"/>
          </a:xfrm>
          <a:custGeom>
            <a:avLst/>
            <a:gdLst/>
            <a:ahLst/>
            <a:cxnLst/>
            <a:rect l="l" t="t" r="r" b="b"/>
            <a:pathLst>
              <a:path w="750570" h="0">
                <a:moveTo>
                  <a:pt x="0" y="0"/>
                </a:moveTo>
                <a:lnTo>
                  <a:pt x="75056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1" name="object 201"/>
          <p:cNvSpPr/>
          <p:nvPr/>
        </p:nvSpPr>
        <p:spPr>
          <a:xfrm>
            <a:off x="2399664" y="7406004"/>
            <a:ext cx="675640" cy="635"/>
          </a:xfrm>
          <a:custGeom>
            <a:avLst/>
            <a:gdLst/>
            <a:ahLst/>
            <a:cxnLst/>
            <a:rect l="l" t="t" r="r" b="b"/>
            <a:pathLst>
              <a:path w="675639" h="634">
                <a:moveTo>
                  <a:pt x="0" y="507"/>
                </a:moveTo>
                <a:lnTo>
                  <a:pt x="67564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2" name="object 202"/>
          <p:cNvSpPr/>
          <p:nvPr/>
        </p:nvSpPr>
        <p:spPr>
          <a:xfrm>
            <a:off x="4537075" y="7387590"/>
            <a:ext cx="0" cy="313690"/>
          </a:xfrm>
          <a:custGeom>
            <a:avLst/>
            <a:gdLst/>
            <a:ahLst/>
            <a:cxnLst/>
            <a:rect l="l" t="t" r="r" b="b"/>
            <a:pathLst>
              <a:path w="0" h="313690">
                <a:moveTo>
                  <a:pt x="0" y="0"/>
                </a:moveTo>
                <a:lnTo>
                  <a:pt x="0" y="313182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3" name="object 203"/>
          <p:cNvSpPr/>
          <p:nvPr/>
        </p:nvSpPr>
        <p:spPr>
          <a:xfrm>
            <a:off x="3803015" y="7377683"/>
            <a:ext cx="0" cy="313690"/>
          </a:xfrm>
          <a:custGeom>
            <a:avLst/>
            <a:gdLst/>
            <a:ahLst/>
            <a:cxnLst/>
            <a:rect l="l" t="t" r="r" b="b"/>
            <a:pathLst>
              <a:path w="0" h="313690">
                <a:moveTo>
                  <a:pt x="0" y="0"/>
                </a:moveTo>
                <a:lnTo>
                  <a:pt x="0" y="313181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4" name="object 204"/>
          <p:cNvSpPr/>
          <p:nvPr/>
        </p:nvSpPr>
        <p:spPr>
          <a:xfrm>
            <a:off x="4537075" y="7690865"/>
            <a:ext cx="750570" cy="0"/>
          </a:xfrm>
          <a:custGeom>
            <a:avLst/>
            <a:gdLst/>
            <a:ahLst/>
            <a:cxnLst/>
            <a:rect l="l" t="t" r="r" b="b"/>
            <a:pathLst>
              <a:path w="750570" h="0">
                <a:moveTo>
                  <a:pt x="0" y="0"/>
                </a:moveTo>
                <a:lnTo>
                  <a:pt x="75057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5" name="object 205"/>
          <p:cNvSpPr/>
          <p:nvPr/>
        </p:nvSpPr>
        <p:spPr>
          <a:xfrm>
            <a:off x="3797934" y="7396098"/>
            <a:ext cx="739775" cy="635"/>
          </a:xfrm>
          <a:custGeom>
            <a:avLst/>
            <a:gdLst/>
            <a:ahLst/>
            <a:cxnLst/>
            <a:rect l="l" t="t" r="r" b="b"/>
            <a:pathLst>
              <a:path w="739775" h="634">
                <a:moveTo>
                  <a:pt x="0" y="634"/>
                </a:moveTo>
                <a:lnTo>
                  <a:pt x="73977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6" name="object 206"/>
          <p:cNvSpPr/>
          <p:nvPr/>
        </p:nvSpPr>
        <p:spPr>
          <a:xfrm>
            <a:off x="6007100" y="7369047"/>
            <a:ext cx="0" cy="313690"/>
          </a:xfrm>
          <a:custGeom>
            <a:avLst/>
            <a:gdLst/>
            <a:ahLst/>
            <a:cxnLst/>
            <a:rect l="l" t="t" r="r" b="b"/>
            <a:pathLst>
              <a:path w="0" h="313690">
                <a:moveTo>
                  <a:pt x="0" y="0"/>
                </a:moveTo>
                <a:lnTo>
                  <a:pt x="0" y="313309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7" name="object 207"/>
          <p:cNvSpPr/>
          <p:nvPr/>
        </p:nvSpPr>
        <p:spPr>
          <a:xfrm>
            <a:off x="5273040" y="7368540"/>
            <a:ext cx="0" cy="313690"/>
          </a:xfrm>
          <a:custGeom>
            <a:avLst/>
            <a:gdLst/>
            <a:ahLst/>
            <a:cxnLst/>
            <a:rect l="l" t="t" r="r" b="b"/>
            <a:pathLst>
              <a:path w="0" h="313690">
                <a:moveTo>
                  <a:pt x="0" y="0"/>
                </a:moveTo>
                <a:lnTo>
                  <a:pt x="0" y="313182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8" name="object 208"/>
          <p:cNvSpPr/>
          <p:nvPr/>
        </p:nvSpPr>
        <p:spPr>
          <a:xfrm>
            <a:off x="6007100" y="7672451"/>
            <a:ext cx="750570" cy="0"/>
          </a:xfrm>
          <a:custGeom>
            <a:avLst/>
            <a:gdLst/>
            <a:ahLst/>
            <a:cxnLst/>
            <a:rect l="l" t="t" r="r" b="b"/>
            <a:pathLst>
              <a:path w="750570" h="0">
                <a:moveTo>
                  <a:pt x="0" y="0"/>
                </a:moveTo>
                <a:lnTo>
                  <a:pt x="75057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9" name="object 209"/>
          <p:cNvSpPr/>
          <p:nvPr/>
        </p:nvSpPr>
        <p:spPr>
          <a:xfrm>
            <a:off x="5267959" y="7377683"/>
            <a:ext cx="739775" cy="635"/>
          </a:xfrm>
          <a:custGeom>
            <a:avLst/>
            <a:gdLst/>
            <a:ahLst/>
            <a:cxnLst/>
            <a:rect l="l" t="t" r="r" b="b"/>
            <a:pathLst>
              <a:path w="739775" h="634">
                <a:moveTo>
                  <a:pt x="0" y="635"/>
                </a:moveTo>
                <a:lnTo>
                  <a:pt x="73977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0" name="object 210"/>
          <p:cNvSpPr/>
          <p:nvPr/>
        </p:nvSpPr>
        <p:spPr>
          <a:xfrm>
            <a:off x="6753225" y="7358633"/>
            <a:ext cx="0" cy="313690"/>
          </a:xfrm>
          <a:custGeom>
            <a:avLst/>
            <a:gdLst/>
            <a:ahLst/>
            <a:cxnLst/>
            <a:rect l="l" t="t" r="r" b="b"/>
            <a:pathLst>
              <a:path w="0" h="313690">
                <a:moveTo>
                  <a:pt x="0" y="0"/>
                </a:moveTo>
                <a:lnTo>
                  <a:pt x="0" y="313181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1" name="object 211"/>
          <p:cNvSpPr/>
          <p:nvPr/>
        </p:nvSpPr>
        <p:spPr>
          <a:xfrm>
            <a:off x="6757669" y="7359268"/>
            <a:ext cx="286385" cy="0"/>
          </a:xfrm>
          <a:custGeom>
            <a:avLst/>
            <a:gdLst/>
            <a:ahLst/>
            <a:cxnLst/>
            <a:rect l="l" t="t" r="r" b="b"/>
            <a:pathLst>
              <a:path w="286384" h="0">
                <a:moveTo>
                  <a:pt x="0" y="0"/>
                </a:moveTo>
                <a:lnTo>
                  <a:pt x="28638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2" name="object 212"/>
          <p:cNvSpPr/>
          <p:nvPr/>
        </p:nvSpPr>
        <p:spPr>
          <a:xfrm>
            <a:off x="2405379" y="7875777"/>
            <a:ext cx="0" cy="313690"/>
          </a:xfrm>
          <a:custGeom>
            <a:avLst/>
            <a:gdLst/>
            <a:ahLst/>
            <a:cxnLst/>
            <a:rect l="l" t="t" r="r" b="b"/>
            <a:pathLst>
              <a:path w="0" h="313690">
                <a:moveTo>
                  <a:pt x="0" y="0"/>
                </a:moveTo>
                <a:lnTo>
                  <a:pt x="0" y="313181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3" name="object 213"/>
          <p:cNvSpPr/>
          <p:nvPr/>
        </p:nvSpPr>
        <p:spPr>
          <a:xfrm>
            <a:off x="1041400" y="7875777"/>
            <a:ext cx="1378585" cy="0"/>
          </a:xfrm>
          <a:custGeom>
            <a:avLst/>
            <a:gdLst/>
            <a:ahLst/>
            <a:cxnLst/>
            <a:rect l="l" t="t" r="r" b="b"/>
            <a:pathLst>
              <a:path w="1378585" h="0">
                <a:moveTo>
                  <a:pt x="0" y="0"/>
                </a:moveTo>
                <a:lnTo>
                  <a:pt x="137858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4" name="object 214"/>
          <p:cNvSpPr/>
          <p:nvPr/>
        </p:nvSpPr>
        <p:spPr>
          <a:xfrm>
            <a:off x="2388870" y="8170544"/>
            <a:ext cx="1449070" cy="635"/>
          </a:xfrm>
          <a:custGeom>
            <a:avLst/>
            <a:gdLst/>
            <a:ahLst/>
            <a:cxnLst/>
            <a:rect l="l" t="t" r="r" b="b"/>
            <a:pathLst>
              <a:path w="1449070" h="634">
                <a:moveTo>
                  <a:pt x="0" y="507"/>
                </a:moveTo>
                <a:lnTo>
                  <a:pt x="144907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5" name="object 215"/>
          <p:cNvSpPr/>
          <p:nvPr/>
        </p:nvSpPr>
        <p:spPr>
          <a:xfrm>
            <a:off x="3818890" y="7866506"/>
            <a:ext cx="0" cy="313690"/>
          </a:xfrm>
          <a:custGeom>
            <a:avLst/>
            <a:gdLst/>
            <a:ahLst/>
            <a:cxnLst/>
            <a:rect l="l" t="t" r="r" b="b"/>
            <a:pathLst>
              <a:path w="0" h="313690">
                <a:moveTo>
                  <a:pt x="0" y="0"/>
                </a:moveTo>
                <a:lnTo>
                  <a:pt x="0" y="313181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6" name="object 216"/>
          <p:cNvSpPr/>
          <p:nvPr/>
        </p:nvSpPr>
        <p:spPr>
          <a:xfrm>
            <a:off x="5282565" y="7866506"/>
            <a:ext cx="0" cy="313690"/>
          </a:xfrm>
          <a:custGeom>
            <a:avLst/>
            <a:gdLst/>
            <a:ahLst/>
            <a:cxnLst/>
            <a:rect l="l" t="t" r="r" b="b"/>
            <a:pathLst>
              <a:path w="0" h="313690">
                <a:moveTo>
                  <a:pt x="0" y="0"/>
                </a:moveTo>
                <a:lnTo>
                  <a:pt x="0" y="313181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7" name="object 217"/>
          <p:cNvSpPr/>
          <p:nvPr/>
        </p:nvSpPr>
        <p:spPr>
          <a:xfrm>
            <a:off x="3829050" y="7884921"/>
            <a:ext cx="1458595" cy="0"/>
          </a:xfrm>
          <a:custGeom>
            <a:avLst/>
            <a:gdLst/>
            <a:ahLst/>
            <a:cxnLst/>
            <a:rect l="l" t="t" r="r" b="b"/>
            <a:pathLst>
              <a:path w="1458595" h="0">
                <a:moveTo>
                  <a:pt x="0" y="0"/>
                </a:moveTo>
                <a:lnTo>
                  <a:pt x="145859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8" name="object 218"/>
          <p:cNvSpPr/>
          <p:nvPr/>
        </p:nvSpPr>
        <p:spPr>
          <a:xfrm>
            <a:off x="5271770" y="8188959"/>
            <a:ext cx="1507490" cy="635"/>
          </a:xfrm>
          <a:custGeom>
            <a:avLst/>
            <a:gdLst/>
            <a:ahLst/>
            <a:cxnLst/>
            <a:rect l="l" t="t" r="r" b="b"/>
            <a:pathLst>
              <a:path w="1507490" h="634">
                <a:moveTo>
                  <a:pt x="0" y="635"/>
                </a:moveTo>
                <a:lnTo>
                  <a:pt x="1507489" y="0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9" name="object 219"/>
          <p:cNvSpPr/>
          <p:nvPr/>
        </p:nvSpPr>
        <p:spPr>
          <a:xfrm>
            <a:off x="6779259" y="7884921"/>
            <a:ext cx="0" cy="313690"/>
          </a:xfrm>
          <a:custGeom>
            <a:avLst/>
            <a:gdLst/>
            <a:ahLst/>
            <a:cxnLst/>
            <a:rect l="l" t="t" r="r" b="b"/>
            <a:pathLst>
              <a:path w="0" h="313690">
                <a:moveTo>
                  <a:pt x="0" y="0"/>
                </a:moveTo>
                <a:lnTo>
                  <a:pt x="0" y="313181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0" name="object 220"/>
          <p:cNvSpPr/>
          <p:nvPr/>
        </p:nvSpPr>
        <p:spPr>
          <a:xfrm>
            <a:off x="6776719" y="7884921"/>
            <a:ext cx="267335" cy="0"/>
          </a:xfrm>
          <a:custGeom>
            <a:avLst/>
            <a:gdLst/>
            <a:ahLst/>
            <a:cxnLst/>
            <a:rect l="l" t="t" r="r" b="b"/>
            <a:pathLst>
              <a:path w="267334" h="0">
                <a:moveTo>
                  <a:pt x="267334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1" name="object 221"/>
          <p:cNvSpPr/>
          <p:nvPr/>
        </p:nvSpPr>
        <p:spPr>
          <a:xfrm>
            <a:off x="3816984" y="8382380"/>
            <a:ext cx="0" cy="313690"/>
          </a:xfrm>
          <a:custGeom>
            <a:avLst/>
            <a:gdLst/>
            <a:ahLst/>
            <a:cxnLst/>
            <a:rect l="l" t="t" r="r" b="b"/>
            <a:pathLst>
              <a:path w="0" h="313690">
                <a:moveTo>
                  <a:pt x="0" y="0"/>
                </a:moveTo>
                <a:lnTo>
                  <a:pt x="0" y="313181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2" name="object 222"/>
          <p:cNvSpPr/>
          <p:nvPr/>
        </p:nvSpPr>
        <p:spPr>
          <a:xfrm>
            <a:off x="1038225" y="8391525"/>
            <a:ext cx="2779395" cy="0"/>
          </a:xfrm>
          <a:custGeom>
            <a:avLst/>
            <a:gdLst/>
            <a:ahLst/>
            <a:cxnLst/>
            <a:rect l="l" t="t" r="r" b="b"/>
            <a:pathLst>
              <a:path w="2779395" h="0">
                <a:moveTo>
                  <a:pt x="0" y="0"/>
                </a:moveTo>
                <a:lnTo>
                  <a:pt x="277939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3" name="object 223"/>
          <p:cNvSpPr/>
          <p:nvPr/>
        </p:nvSpPr>
        <p:spPr>
          <a:xfrm>
            <a:off x="3821429" y="8686291"/>
            <a:ext cx="2994660" cy="635"/>
          </a:xfrm>
          <a:custGeom>
            <a:avLst/>
            <a:gdLst/>
            <a:ahLst/>
            <a:cxnLst/>
            <a:rect l="l" t="t" r="r" b="b"/>
            <a:pathLst>
              <a:path w="2994659" h="634">
                <a:moveTo>
                  <a:pt x="0" y="635"/>
                </a:moveTo>
                <a:lnTo>
                  <a:pt x="299466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4" name="object 224"/>
          <p:cNvSpPr/>
          <p:nvPr/>
        </p:nvSpPr>
        <p:spPr>
          <a:xfrm>
            <a:off x="6798309" y="8373109"/>
            <a:ext cx="0" cy="313690"/>
          </a:xfrm>
          <a:custGeom>
            <a:avLst/>
            <a:gdLst/>
            <a:ahLst/>
            <a:cxnLst/>
            <a:rect l="l" t="t" r="r" b="b"/>
            <a:pathLst>
              <a:path w="0" h="313690">
                <a:moveTo>
                  <a:pt x="0" y="0"/>
                </a:moveTo>
                <a:lnTo>
                  <a:pt x="0" y="313181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5" name="object 225"/>
          <p:cNvSpPr/>
          <p:nvPr/>
        </p:nvSpPr>
        <p:spPr>
          <a:xfrm>
            <a:off x="6797675" y="8382380"/>
            <a:ext cx="267335" cy="0"/>
          </a:xfrm>
          <a:custGeom>
            <a:avLst/>
            <a:gdLst/>
            <a:ahLst/>
            <a:cxnLst/>
            <a:rect l="l" t="t" r="r" b="b"/>
            <a:pathLst>
              <a:path w="267334" h="0">
                <a:moveTo>
                  <a:pt x="267334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6" name="object 226"/>
          <p:cNvSpPr/>
          <p:nvPr/>
        </p:nvSpPr>
        <p:spPr>
          <a:xfrm>
            <a:off x="3810634" y="8861297"/>
            <a:ext cx="0" cy="313690"/>
          </a:xfrm>
          <a:custGeom>
            <a:avLst/>
            <a:gdLst/>
            <a:ahLst/>
            <a:cxnLst/>
            <a:rect l="l" t="t" r="r" b="b"/>
            <a:pathLst>
              <a:path w="0" h="313690">
                <a:moveTo>
                  <a:pt x="0" y="0"/>
                </a:moveTo>
                <a:lnTo>
                  <a:pt x="0" y="313182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7" name="object 227"/>
          <p:cNvSpPr/>
          <p:nvPr/>
        </p:nvSpPr>
        <p:spPr>
          <a:xfrm>
            <a:off x="1039494" y="9165335"/>
            <a:ext cx="2779395" cy="0"/>
          </a:xfrm>
          <a:custGeom>
            <a:avLst/>
            <a:gdLst/>
            <a:ahLst/>
            <a:cxnLst/>
            <a:rect l="l" t="t" r="r" b="b"/>
            <a:pathLst>
              <a:path w="2779395" h="0">
                <a:moveTo>
                  <a:pt x="0" y="0"/>
                </a:moveTo>
                <a:lnTo>
                  <a:pt x="277939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8" name="object 228"/>
          <p:cNvSpPr/>
          <p:nvPr/>
        </p:nvSpPr>
        <p:spPr>
          <a:xfrm>
            <a:off x="3807459" y="8861297"/>
            <a:ext cx="3023870" cy="635"/>
          </a:xfrm>
          <a:custGeom>
            <a:avLst/>
            <a:gdLst/>
            <a:ahLst/>
            <a:cxnLst/>
            <a:rect l="l" t="t" r="r" b="b"/>
            <a:pathLst>
              <a:path w="3023870" h="634">
                <a:moveTo>
                  <a:pt x="0" y="635"/>
                </a:moveTo>
                <a:lnTo>
                  <a:pt x="3023869" y="0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9" name="object 229"/>
          <p:cNvSpPr/>
          <p:nvPr/>
        </p:nvSpPr>
        <p:spPr>
          <a:xfrm>
            <a:off x="6826250" y="8861297"/>
            <a:ext cx="0" cy="313690"/>
          </a:xfrm>
          <a:custGeom>
            <a:avLst/>
            <a:gdLst/>
            <a:ahLst/>
            <a:cxnLst/>
            <a:rect l="l" t="t" r="r" b="b"/>
            <a:pathLst>
              <a:path w="0" h="313690">
                <a:moveTo>
                  <a:pt x="0" y="0"/>
                </a:moveTo>
                <a:lnTo>
                  <a:pt x="0" y="313182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0" name="object 230"/>
          <p:cNvSpPr/>
          <p:nvPr/>
        </p:nvSpPr>
        <p:spPr>
          <a:xfrm>
            <a:off x="6829425" y="9165335"/>
            <a:ext cx="205104" cy="0"/>
          </a:xfrm>
          <a:custGeom>
            <a:avLst/>
            <a:gdLst/>
            <a:ahLst/>
            <a:cxnLst/>
            <a:rect l="l" t="t" r="r" b="b"/>
            <a:pathLst>
              <a:path w="205104" h="0">
                <a:moveTo>
                  <a:pt x="205104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1" name="object 231"/>
          <p:cNvSpPr/>
          <p:nvPr/>
        </p:nvSpPr>
        <p:spPr>
          <a:xfrm>
            <a:off x="1676400" y="9529571"/>
            <a:ext cx="4457700" cy="20269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2" name="object 232"/>
          <p:cNvSpPr txBox="1"/>
          <p:nvPr/>
        </p:nvSpPr>
        <p:spPr>
          <a:xfrm>
            <a:off x="1755394" y="9510470"/>
            <a:ext cx="412242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Fig 19 </a:t>
            </a:r>
            <a:r>
              <a:rPr dirty="0" sz="1400">
                <a:latin typeface="Calibri"/>
                <a:cs typeface="Calibri"/>
              </a:rPr>
              <a:t>Two </a:t>
            </a:r>
            <a:r>
              <a:rPr dirty="0" sz="1400" spc="-5">
                <a:latin typeface="Calibri"/>
                <a:cs typeface="Calibri"/>
              </a:rPr>
              <a:t>bits cascaded counter </a:t>
            </a:r>
            <a:r>
              <a:rPr dirty="0" sz="1400">
                <a:latin typeface="Calibri"/>
                <a:cs typeface="Calibri"/>
              </a:rPr>
              <a:t>with its timing</a:t>
            </a:r>
            <a:r>
              <a:rPr dirty="0" sz="1400" spc="-3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diagram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33" name="object 233"/>
          <p:cNvSpPr/>
          <p:nvPr/>
        </p:nvSpPr>
        <p:spPr>
          <a:xfrm>
            <a:off x="312902" y="304799"/>
            <a:ext cx="6942861" cy="10077729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4" name="object 23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05"/>
              </a:lnSpc>
            </a:pPr>
            <a:r>
              <a:rPr dirty="0"/>
              <a:t>2</a:t>
            </a:r>
            <a:r>
              <a:rPr dirty="0"/>
              <a:t>2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43321" y="437488"/>
            <a:ext cx="1727835" cy="580390"/>
          </a:xfrm>
          <a:prstGeom prst="rect">
            <a:avLst/>
          </a:prstGeom>
        </p:spPr>
        <p:txBody>
          <a:bodyPr wrap="square" lIns="0" tIns="762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</a:t>
            </a:r>
            <a:endParaRPr sz="1400">
              <a:latin typeface="Lucida Calligraphy"/>
              <a:cs typeface="Lucida Calligraphy"/>
            </a:endParaRPr>
          </a:p>
          <a:p>
            <a:pPr marL="446405">
              <a:lnSpc>
                <a:spcPct val="100000"/>
              </a:lnSpc>
              <a:spcBef>
                <a:spcPts val="505"/>
              </a:spcBef>
            </a:pPr>
            <a:r>
              <a:rPr dirty="0" sz="1400" i="1">
                <a:latin typeface="Lucida Calligraphy"/>
                <a:cs typeface="Lucida Calligraphy"/>
              </a:rPr>
              <a:t>Y.</a:t>
            </a:r>
            <a:r>
              <a:rPr dirty="0" sz="1400" spc="-1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004316" y="527303"/>
            <a:ext cx="1514856" cy="52882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174800" y="454668"/>
            <a:ext cx="1175385" cy="582930"/>
          </a:xfrm>
          <a:prstGeom prst="rect">
            <a:avLst/>
          </a:prstGeom>
        </p:spPr>
        <p:txBody>
          <a:bodyPr wrap="square" lIns="0" tIns="7747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61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one:</a:t>
            </a:r>
            <a:endParaRPr sz="1400">
              <a:latin typeface="Lucida Calligraphy"/>
              <a:cs typeface="Lucida Calligraphy"/>
            </a:endParaRPr>
          </a:p>
          <a:p>
            <a:pPr algn="ctr">
              <a:lnSpc>
                <a:spcPct val="100000"/>
              </a:lnSpc>
              <a:spcBef>
                <a:spcPts val="515"/>
              </a:spcBef>
            </a:pPr>
            <a:r>
              <a:rPr dirty="0" sz="1400" spc="-5" i="1">
                <a:latin typeface="Lucida Calligraphy"/>
                <a:cs typeface="Lucida Calligraphy"/>
              </a:rPr>
              <a:t>Counters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29080" y="1302765"/>
            <a:ext cx="5305425" cy="28930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0665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2- Synchronous</a:t>
            </a:r>
            <a:r>
              <a:rPr dirty="0" sz="1400" spc="3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counters</a:t>
            </a:r>
            <a:endParaRPr sz="1400">
              <a:latin typeface="Calibri"/>
              <a:cs typeface="Calibri"/>
            </a:endParaRPr>
          </a:p>
          <a:p>
            <a:pPr algn="just" marL="12700" marR="5080" indent="199390">
              <a:lnSpc>
                <a:spcPct val="150300"/>
              </a:lnSpc>
              <a:spcBef>
                <a:spcPts val="430"/>
              </a:spcBef>
            </a:pPr>
            <a:r>
              <a:rPr dirty="0" sz="1400">
                <a:latin typeface="Calibri"/>
                <a:cs typeface="Calibri"/>
              </a:rPr>
              <a:t>In </a:t>
            </a:r>
            <a:r>
              <a:rPr dirty="0" sz="1400" spc="-5">
                <a:latin typeface="Calibri"/>
                <a:cs typeface="Calibri"/>
              </a:rPr>
              <a:t>this type of cascading counters, the output of final stage </a:t>
            </a:r>
            <a:r>
              <a:rPr dirty="0" sz="1400">
                <a:latin typeface="Calibri"/>
                <a:cs typeface="Calibri"/>
              </a:rPr>
              <a:t>is </a:t>
            </a:r>
            <a:r>
              <a:rPr dirty="0" sz="1400" spc="-5">
                <a:latin typeface="Calibri"/>
                <a:cs typeface="Calibri"/>
              </a:rPr>
              <a:t>called  the terminal count </a:t>
            </a:r>
            <a:r>
              <a:rPr dirty="0" sz="1400" spc="-15">
                <a:latin typeface="Calibri"/>
                <a:cs typeface="Calibri"/>
              </a:rPr>
              <a:t>(</a:t>
            </a:r>
            <a:r>
              <a:rPr dirty="0" sz="1450" spc="-15" b="1" i="1">
                <a:latin typeface="Cambria Math"/>
                <a:cs typeface="Cambria Math"/>
              </a:rPr>
              <a:t>TC) </a:t>
            </a:r>
            <a:r>
              <a:rPr dirty="0" sz="1400" spc="-5">
                <a:latin typeface="Calibri"/>
                <a:cs typeface="Calibri"/>
              </a:rPr>
              <a:t>which entered into next counter, which  represent the count enable input </a:t>
            </a:r>
            <a:r>
              <a:rPr dirty="0" sz="1400" spc="-25">
                <a:latin typeface="Calibri"/>
                <a:cs typeface="Calibri"/>
              </a:rPr>
              <a:t>(</a:t>
            </a:r>
            <a:r>
              <a:rPr dirty="0" sz="1450" spc="-25" b="1" i="1">
                <a:latin typeface="Cambria Math"/>
                <a:cs typeface="Cambria Math"/>
              </a:rPr>
              <a:t>CTEN</a:t>
            </a:r>
            <a:r>
              <a:rPr dirty="0" sz="1400" spc="-25">
                <a:latin typeface="Calibri"/>
                <a:cs typeface="Calibri"/>
              </a:rPr>
              <a:t>). </a:t>
            </a:r>
            <a:r>
              <a:rPr dirty="0" sz="1400">
                <a:latin typeface="Calibri"/>
                <a:cs typeface="Calibri"/>
              </a:rPr>
              <a:t>By </a:t>
            </a:r>
            <a:r>
              <a:rPr dirty="0" sz="1400" spc="-5">
                <a:latin typeface="Calibri"/>
                <a:cs typeface="Calibri"/>
              </a:rPr>
              <a:t>connecting two mod </a:t>
            </a:r>
            <a:r>
              <a:rPr dirty="0" sz="1450" spc="-25" b="1" i="1">
                <a:latin typeface="Cambria Math"/>
                <a:cs typeface="Cambria Math"/>
              </a:rPr>
              <a:t>10  </a:t>
            </a:r>
            <a:r>
              <a:rPr dirty="0" sz="1400" spc="-5">
                <a:latin typeface="Calibri"/>
                <a:cs typeface="Calibri"/>
              </a:rPr>
              <a:t>counters </a:t>
            </a:r>
            <a:r>
              <a:rPr dirty="0" sz="1400">
                <a:latin typeface="Calibri"/>
                <a:cs typeface="Calibri"/>
              </a:rPr>
              <a:t>as </a:t>
            </a:r>
            <a:r>
              <a:rPr dirty="0" sz="1400" spc="-5">
                <a:latin typeface="Calibri"/>
                <a:cs typeface="Calibri"/>
              </a:rPr>
              <a:t>shown </a:t>
            </a:r>
            <a:r>
              <a:rPr dirty="0" sz="1400" spc="-10">
                <a:latin typeface="Calibri"/>
                <a:cs typeface="Calibri"/>
              </a:rPr>
              <a:t>in </a:t>
            </a:r>
            <a:r>
              <a:rPr dirty="0" sz="1400" spc="-5">
                <a:latin typeface="Calibri"/>
                <a:cs typeface="Calibri"/>
              </a:rPr>
              <a:t>figure </a:t>
            </a:r>
            <a:r>
              <a:rPr dirty="0" sz="1400">
                <a:latin typeface="Calibri"/>
                <a:cs typeface="Calibri"/>
              </a:rPr>
              <a:t>(20) </a:t>
            </a:r>
            <a:r>
              <a:rPr dirty="0" sz="1400" spc="-5">
                <a:latin typeface="Calibri"/>
                <a:cs typeface="Calibri"/>
              </a:rPr>
              <a:t>then </a:t>
            </a:r>
            <a:r>
              <a:rPr dirty="0" sz="1400">
                <a:latin typeface="Calibri"/>
                <a:cs typeface="Calibri"/>
              </a:rPr>
              <a:t>for </a:t>
            </a:r>
            <a:r>
              <a:rPr dirty="0" sz="1400" spc="-5">
                <a:latin typeface="Calibri"/>
                <a:cs typeface="Calibri"/>
              </a:rPr>
              <a:t>every ten cycles of </a:t>
            </a:r>
            <a:r>
              <a:rPr dirty="0" sz="1400" spc="-10">
                <a:latin typeface="Calibri"/>
                <a:cs typeface="Calibri"/>
              </a:rPr>
              <a:t>counter  </a:t>
            </a:r>
            <a:r>
              <a:rPr dirty="0" sz="1400" spc="-5">
                <a:latin typeface="Calibri"/>
                <a:cs typeface="Calibri"/>
              </a:rPr>
              <a:t>one, counter </a:t>
            </a:r>
            <a:r>
              <a:rPr dirty="0" sz="1400">
                <a:latin typeface="Calibri"/>
                <a:cs typeface="Calibri"/>
              </a:rPr>
              <a:t>two goes </a:t>
            </a:r>
            <a:r>
              <a:rPr dirty="0" sz="1400" spc="-5">
                <a:latin typeface="Calibri"/>
                <a:cs typeface="Calibri"/>
              </a:rPr>
              <a:t>through one cycle. Thus, counter </a:t>
            </a:r>
            <a:r>
              <a:rPr dirty="0" sz="1400">
                <a:latin typeface="Calibri"/>
                <a:cs typeface="Calibri"/>
              </a:rPr>
              <a:t>two </a:t>
            </a:r>
            <a:r>
              <a:rPr dirty="0" sz="1400" spc="-5">
                <a:latin typeface="Calibri"/>
                <a:cs typeface="Calibri"/>
              </a:rPr>
              <a:t>will  complete one cycle after one hundred clock pulses. The overall modulus  of these two-cascaded counters </a:t>
            </a:r>
            <a:r>
              <a:rPr dirty="0" sz="1400">
                <a:latin typeface="Calibri"/>
                <a:cs typeface="Calibri"/>
              </a:rPr>
              <a:t>is </a:t>
            </a:r>
            <a:r>
              <a:rPr dirty="0" sz="1450" spc="-25" b="1" i="1">
                <a:latin typeface="Cambria Math"/>
                <a:cs typeface="Cambria Math"/>
              </a:rPr>
              <a:t>10*10 =100</a:t>
            </a:r>
            <a:r>
              <a:rPr dirty="0" sz="1400" spc="-25">
                <a:latin typeface="Calibri"/>
                <a:cs typeface="Calibri"/>
              </a:rPr>
              <a:t>. </a:t>
            </a:r>
            <a:r>
              <a:rPr dirty="0" sz="1400" spc="-5">
                <a:latin typeface="Calibri"/>
                <a:cs typeface="Calibri"/>
              </a:rPr>
              <a:t>Therefore, this  technique </a:t>
            </a:r>
            <a:r>
              <a:rPr dirty="0" sz="1400">
                <a:latin typeface="Calibri"/>
                <a:cs typeface="Calibri"/>
              </a:rPr>
              <a:t>is </a:t>
            </a:r>
            <a:r>
              <a:rPr dirty="0" sz="1400" spc="-5">
                <a:latin typeface="Calibri"/>
                <a:cs typeface="Calibri"/>
              </a:rPr>
              <a:t>used </a:t>
            </a:r>
            <a:r>
              <a:rPr dirty="0" sz="1400">
                <a:latin typeface="Calibri"/>
                <a:cs typeface="Calibri"/>
              </a:rPr>
              <a:t>as </a:t>
            </a:r>
            <a:r>
              <a:rPr dirty="0" sz="1400" spc="-5">
                <a:latin typeface="Calibri"/>
                <a:cs typeface="Calibri"/>
              </a:rPr>
              <a:t>frequency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divider.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370704" y="5588761"/>
            <a:ext cx="334010" cy="635"/>
          </a:xfrm>
          <a:custGeom>
            <a:avLst/>
            <a:gdLst/>
            <a:ahLst/>
            <a:cxnLst/>
            <a:rect l="l" t="t" r="r" b="b"/>
            <a:pathLst>
              <a:path w="334010" h="635">
                <a:moveTo>
                  <a:pt x="334010" y="0"/>
                </a:moveTo>
                <a:lnTo>
                  <a:pt x="0" y="63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370070" y="5588761"/>
            <a:ext cx="635" cy="438784"/>
          </a:xfrm>
          <a:custGeom>
            <a:avLst/>
            <a:gdLst/>
            <a:ahLst/>
            <a:cxnLst/>
            <a:rect l="l" t="t" r="r" b="b"/>
            <a:pathLst>
              <a:path w="635" h="438785">
                <a:moveTo>
                  <a:pt x="634" y="0"/>
                </a:moveTo>
                <a:lnTo>
                  <a:pt x="0" y="43878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795272" y="4660391"/>
            <a:ext cx="915924" cy="20726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874266" y="4640706"/>
            <a:ext cx="75057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 b="1">
                <a:latin typeface="Calibri"/>
                <a:cs typeface="Calibri"/>
              </a:rPr>
              <a:t>Counter</a:t>
            </a:r>
            <a:r>
              <a:rPr dirty="0" sz="1400" spc="-70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652771" y="4578095"/>
            <a:ext cx="915924" cy="20726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4732401" y="4558410"/>
            <a:ext cx="75057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 b="1">
                <a:latin typeface="Calibri"/>
                <a:cs typeface="Calibri"/>
              </a:rPr>
              <a:t>Counter</a:t>
            </a:r>
            <a:r>
              <a:rPr dirty="0" sz="1400" spc="-70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2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290827" y="4690871"/>
            <a:ext cx="248412" cy="20726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1369822" y="4671186"/>
            <a:ext cx="1162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4034028" y="4762499"/>
            <a:ext cx="495300" cy="20726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4113657" y="4768722"/>
            <a:ext cx="33528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7936" sz="2100" spc="-7" b="1">
                <a:latin typeface="Calibri"/>
                <a:cs typeface="Calibri"/>
              </a:rPr>
              <a:t>f</a:t>
            </a:r>
            <a:r>
              <a:rPr dirty="0" sz="900" spc="-5" b="1">
                <a:latin typeface="Calibri"/>
                <a:cs typeface="Calibri"/>
              </a:rPr>
              <a:t>in/</a:t>
            </a:r>
            <a:r>
              <a:rPr dirty="0" sz="900" b="1">
                <a:latin typeface="Calibri"/>
                <a:cs typeface="Calibri"/>
              </a:rPr>
              <a:t>10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790700" y="5586221"/>
            <a:ext cx="635" cy="390525"/>
          </a:xfrm>
          <a:custGeom>
            <a:avLst/>
            <a:gdLst/>
            <a:ahLst/>
            <a:cxnLst/>
            <a:rect l="l" t="t" r="r" b="b"/>
            <a:pathLst>
              <a:path w="635" h="390525">
                <a:moveTo>
                  <a:pt x="635" y="390398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104640" y="5050789"/>
            <a:ext cx="0" cy="278765"/>
          </a:xfrm>
          <a:custGeom>
            <a:avLst/>
            <a:gdLst/>
            <a:ahLst/>
            <a:cxnLst/>
            <a:rect l="l" t="t" r="r" b="b"/>
            <a:pathLst>
              <a:path w="0" h="278764">
                <a:moveTo>
                  <a:pt x="0" y="0"/>
                </a:moveTo>
                <a:lnTo>
                  <a:pt x="0" y="278257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543050" y="4836032"/>
            <a:ext cx="0" cy="310515"/>
          </a:xfrm>
          <a:custGeom>
            <a:avLst/>
            <a:gdLst/>
            <a:ahLst/>
            <a:cxnLst/>
            <a:rect l="l" t="t" r="r" b="b"/>
            <a:pathLst>
              <a:path w="0" h="310514">
                <a:moveTo>
                  <a:pt x="0" y="0"/>
                </a:moveTo>
                <a:lnTo>
                  <a:pt x="0" y="310388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5204459" y="5430011"/>
            <a:ext cx="1039367" cy="20726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5297170" y="5410326"/>
            <a:ext cx="85153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dirty="0" sz="1400" spc="-5" b="1">
                <a:latin typeface="Calibri"/>
                <a:cs typeface="Calibri"/>
              </a:rPr>
              <a:t>Q</a:t>
            </a:r>
            <a:r>
              <a:rPr dirty="0" baseline="-12345" sz="1350" spc="-7" b="1">
                <a:latin typeface="Calibri"/>
                <a:cs typeface="Calibri"/>
              </a:rPr>
              <a:t>0 </a:t>
            </a:r>
            <a:r>
              <a:rPr dirty="0" sz="1400" spc="-5" b="1">
                <a:latin typeface="Calibri"/>
                <a:cs typeface="Calibri"/>
              </a:rPr>
              <a:t>Q</a:t>
            </a:r>
            <a:r>
              <a:rPr dirty="0" baseline="-12345" sz="1350" spc="-7" b="1">
                <a:latin typeface="Calibri"/>
                <a:cs typeface="Calibri"/>
              </a:rPr>
              <a:t>1 </a:t>
            </a:r>
            <a:r>
              <a:rPr dirty="0" sz="1400" spc="-5" b="1">
                <a:latin typeface="Calibri"/>
                <a:cs typeface="Calibri"/>
              </a:rPr>
              <a:t>Q</a:t>
            </a:r>
            <a:r>
              <a:rPr dirty="0" baseline="-12345" sz="1350" spc="-7" b="1">
                <a:latin typeface="Calibri"/>
                <a:cs typeface="Calibri"/>
              </a:rPr>
              <a:t>2</a:t>
            </a:r>
            <a:r>
              <a:rPr dirty="0" baseline="-12345" sz="1350" spc="89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Q</a:t>
            </a:r>
            <a:r>
              <a:rPr dirty="0" baseline="-12345" sz="1350" spc="-7" b="1">
                <a:latin typeface="Calibri"/>
                <a:cs typeface="Calibri"/>
              </a:rPr>
              <a:t>3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4652771" y="4907279"/>
            <a:ext cx="638555" cy="20573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4745101" y="4887594"/>
            <a:ext cx="4000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dirty="0" sz="1400" spc="-5" b="1">
                <a:latin typeface="Calibri"/>
                <a:cs typeface="Calibri"/>
              </a:rPr>
              <a:t>CTEN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6138671" y="5143499"/>
            <a:ext cx="399288" cy="20573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6231382" y="5123814"/>
            <a:ext cx="19558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TC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4695190" y="4887340"/>
            <a:ext cx="1771650" cy="0"/>
          </a:xfrm>
          <a:custGeom>
            <a:avLst/>
            <a:gdLst/>
            <a:ahLst/>
            <a:cxnLst/>
            <a:rect l="l" t="t" r="r" b="b"/>
            <a:pathLst>
              <a:path w="1771650" h="0">
                <a:moveTo>
                  <a:pt x="17716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695190" y="5687440"/>
            <a:ext cx="1771650" cy="0"/>
          </a:xfrm>
          <a:custGeom>
            <a:avLst/>
            <a:gdLst/>
            <a:ahLst/>
            <a:cxnLst/>
            <a:rect l="l" t="t" r="r" b="b"/>
            <a:pathLst>
              <a:path w="1771650" h="0">
                <a:moveTo>
                  <a:pt x="17716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6457315" y="4877053"/>
            <a:ext cx="635" cy="810895"/>
          </a:xfrm>
          <a:custGeom>
            <a:avLst/>
            <a:gdLst/>
            <a:ahLst/>
            <a:cxnLst/>
            <a:rect l="l" t="t" r="r" b="b"/>
            <a:pathLst>
              <a:path w="635" h="810895">
                <a:moveTo>
                  <a:pt x="635" y="0"/>
                </a:moveTo>
                <a:lnTo>
                  <a:pt x="0" y="810387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6457315" y="5266816"/>
            <a:ext cx="447675" cy="1270"/>
          </a:xfrm>
          <a:custGeom>
            <a:avLst/>
            <a:gdLst/>
            <a:ahLst/>
            <a:cxnLst/>
            <a:rect l="l" t="t" r="r" b="b"/>
            <a:pathLst>
              <a:path w="447675" h="1270">
                <a:moveTo>
                  <a:pt x="447675" y="762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4695190" y="4887340"/>
            <a:ext cx="635" cy="810895"/>
          </a:xfrm>
          <a:custGeom>
            <a:avLst/>
            <a:gdLst/>
            <a:ahLst/>
            <a:cxnLst/>
            <a:rect l="l" t="t" r="r" b="b"/>
            <a:pathLst>
              <a:path w="635" h="810895">
                <a:moveTo>
                  <a:pt x="635" y="0"/>
                </a:moveTo>
                <a:lnTo>
                  <a:pt x="0" y="810387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4690046" y="5426519"/>
            <a:ext cx="180975" cy="164718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5380354" y="5677153"/>
            <a:ext cx="635" cy="482600"/>
          </a:xfrm>
          <a:custGeom>
            <a:avLst/>
            <a:gdLst/>
            <a:ahLst/>
            <a:cxnLst/>
            <a:rect l="l" t="t" r="r" b="b"/>
            <a:pathLst>
              <a:path w="635" h="482600">
                <a:moveTo>
                  <a:pt x="0" y="482091"/>
                </a:moveTo>
                <a:lnTo>
                  <a:pt x="635" y="0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5589904" y="5687440"/>
            <a:ext cx="635" cy="482600"/>
          </a:xfrm>
          <a:custGeom>
            <a:avLst/>
            <a:gdLst/>
            <a:ahLst/>
            <a:cxnLst/>
            <a:rect l="l" t="t" r="r" b="b"/>
            <a:pathLst>
              <a:path w="635" h="482600">
                <a:moveTo>
                  <a:pt x="0" y="482091"/>
                </a:moveTo>
                <a:lnTo>
                  <a:pt x="635" y="0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5800090" y="5664834"/>
            <a:ext cx="635" cy="504190"/>
          </a:xfrm>
          <a:custGeom>
            <a:avLst/>
            <a:gdLst/>
            <a:ahLst/>
            <a:cxnLst/>
            <a:rect l="l" t="t" r="r" b="b"/>
            <a:pathLst>
              <a:path w="635" h="504189">
                <a:moveTo>
                  <a:pt x="0" y="504063"/>
                </a:moveTo>
                <a:lnTo>
                  <a:pt x="635" y="0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6009640" y="5664834"/>
            <a:ext cx="635" cy="504190"/>
          </a:xfrm>
          <a:custGeom>
            <a:avLst/>
            <a:gdLst/>
            <a:ahLst/>
            <a:cxnLst/>
            <a:rect l="l" t="t" r="r" b="b"/>
            <a:pathLst>
              <a:path w="635" h="504189">
                <a:moveTo>
                  <a:pt x="0" y="504063"/>
                </a:moveTo>
                <a:lnTo>
                  <a:pt x="635" y="0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1790700" y="5974587"/>
            <a:ext cx="2592070" cy="1270"/>
          </a:xfrm>
          <a:custGeom>
            <a:avLst/>
            <a:gdLst/>
            <a:ahLst/>
            <a:cxnLst/>
            <a:rect l="l" t="t" r="r" b="b"/>
            <a:pathLst>
              <a:path w="2592070" h="1270">
                <a:moveTo>
                  <a:pt x="2592070" y="0"/>
                </a:moveTo>
                <a:lnTo>
                  <a:pt x="0" y="762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2414016" y="5501639"/>
            <a:ext cx="1039368" cy="20726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2506091" y="5481954"/>
            <a:ext cx="85153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dirty="0" sz="1400" spc="-5" b="1">
                <a:latin typeface="Calibri"/>
                <a:cs typeface="Calibri"/>
              </a:rPr>
              <a:t>Q</a:t>
            </a:r>
            <a:r>
              <a:rPr dirty="0" baseline="-12345" sz="1350" spc="-7" b="1">
                <a:latin typeface="Calibri"/>
                <a:cs typeface="Calibri"/>
              </a:rPr>
              <a:t>0 </a:t>
            </a:r>
            <a:r>
              <a:rPr dirty="0" sz="1400" spc="-5" b="1">
                <a:latin typeface="Calibri"/>
                <a:cs typeface="Calibri"/>
              </a:rPr>
              <a:t>Q</a:t>
            </a:r>
            <a:r>
              <a:rPr dirty="0" baseline="-12345" sz="1350" spc="-7" b="1">
                <a:latin typeface="Calibri"/>
                <a:cs typeface="Calibri"/>
              </a:rPr>
              <a:t>1 </a:t>
            </a:r>
            <a:r>
              <a:rPr dirty="0" sz="1400" spc="-5" b="1">
                <a:latin typeface="Calibri"/>
                <a:cs typeface="Calibri"/>
              </a:rPr>
              <a:t>Q</a:t>
            </a:r>
            <a:r>
              <a:rPr dirty="0" baseline="-12345" sz="1350" spc="-7" b="1">
                <a:latin typeface="Calibri"/>
                <a:cs typeface="Calibri"/>
              </a:rPr>
              <a:t>2</a:t>
            </a:r>
            <a:r>
              <a:rPr dirty="0" baseline="-12345" sz="1350" spc="89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Q</a:t>
            </a:r>
            <a:r>
              <a:rPr dirty="0" baseline="-12345" sz="1350" spc="-7" b="1">
                <a:latin typeface="Calibri"/>
                <a:cs typeface="Calibri"/>
              </a:rPr>
              <a:t>3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1862327" y="4978907"/>
            <a:ext cx="638556" cy="20726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1954022" y="4959222"/>
            <a:ext cx="4000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dirty="0" sz="1400" spc="-5" b="1">
                <a:latin typeface="Calibri"/>
                <a:cs typeface="Calibri"/>
              </a:rPr>
              <a:t>CTEN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3348228" y="5215127"/>
            <a:ext cx="400812" cy="207263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 txBox="1"/>
          <p:nvPr/>
        </p:nvSpPr>
        <p:spPr>
          <a:xfrm>
            <a:off x="3440303" y="5195442"/>
            <a:ext cx="19558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TC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1905000" y="4959095"/>
            <a:ext cx="1771650" cy="0"/>
          </a:xfrm>
          <a:custGeom>
            <a:avLst/>
            <a:gdLst/>
            <a:ahLst/>
            <a:cxnLst/>
            <a:rect l="l" t="t" r="r" b="b"/>
            <a:pathLst>
              <a:path w="1771650" h="0">
                <a:moveTo>
                  <a:pt x="17716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1905000" y="5759195"/>
            <a:ext cx="1771650" cy="0"/>
          </a:xfrm>
          <a:custGeom>
            <a:avLst/>
            <a:gdLst/>
            <a:ahLst/>
            <a:cxnLst/>
            <a:rect l="l" t="t" r="r" b="b"/>
            <a:pathLst>
              <a:path w="1771650" h="0">
                <a:moveTo>
                  <a:pt x="17716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3667125" y="4948808"/>
            <a:ext cx="635" cy="810895"/>
          </a:xfrm>
          <a:custGeom>
            <a:avLst/>
            <a:gdLst/>
            <a:ahLst/>
            <a:cxnLst/>
            <a:rect l="l" t="t" r="r" b="b"/>
            <a:pathLst>
              <a:path w="635" h="810895">
                <a:moveTo>
                  <a:pt x="635" y="0"/>
                </a:moveTo>
                <a:lnTo>
                  <a:pt x="0" y="810387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1905000" y="4959095"/>
            <a:ext cx="635" cy="810895"/>
          </a:xfrm>
          <a:custGeom>
            <a:avLst/>
            <a:gdLst/>
            <a:ahLst/>
            <a:cxnLst/>
            <a:rect l="l" t="t" r="r" b="b"/>
            <a:pathLst>
              <a:path w="635" h="810895">
                <a:moveTo>
                  <a:pt x="635" y="0"/>
                </a:moveTo>
                <a:lnTo>
                  <a:pt x="0" y="810387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1899856" y="5498401"/>
            <a:ext cx="180975" cy="164719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2590164" y="5748908"/>
            <a:ext cx="635" cy="482600"/>
          </a:xfrm>
          <a:custGeom>
            <a:avLst/>
            <a:gdLst/>
            <a:ahLst/>
            <a:cxnLst/>
            <a:rect l="l" t="t" r="r" b="b"/>
            <a:pathLst>
              <a:path w="635" h="482600">
                <a:moveTo>
                  <a:pt x="0" y="482219"/>
                </a:moveTo>
                <a:lnTo>
                  <a:pt x="635" y="0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2799714" y="5759195"/>
            <a:ext cx="635" cy="482600"/>
          </a:xfrm>
          <a:custGeom>
            <a:avLst/>
            <a:gdLst/>
            <a:ahLst/>
            <a:cxnLst/>
            <a:rect l="l" t="t" r="r" b="b"/>
            <a:pathLst>
              <a:path w="635" h="482600">
                <a:moveTo>
                  <a:pt x="0" y="482091"/>
                </a:moveTo>
                <a:lnTo>
                  <a:pt x="635" y="0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3009900" y="5736589"/>
            <a:ext cx="635" cy="504190"/>
          </a:xfrm>
          <a:custGeom>
            <a:avLst/>
            <a:gdLst/>
            <a:ahLst/>
            <a:cxnLst/>
            <a:rect l="l" t="t" r="r" b="b"/>
            <a:pathLst>
              <a:path w="635" h="504189">
                <a:moveTo>
                  <a:pt x="0" y="504063"/>
                </a:moveTo>
                <a:lnTo>
                  <a:pt x="635" y="0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3219450" y="5736589"/>
            <a:ext cx="635" cy="504190"/>
          </a:xfrm>
          <a:custGeom>
            <a:avLst/>
            <a:gdLst/>
            <a:ahLst/>
            <a:cxnLst/>
            <a:rect l="l" t="t" r="r" b="b"/>
            <a:pathLst>
              <a:path w="635" h="504189">
                <a:moveTo>
                  <a:pt x="0" y="504063"/>
                </a:moveTo>
                <a:lnTo>
                  <a:pt x="635" y="0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3676650" y="5329046"/>
            <a:ext cx="447675" cy="1270"/>
          </a:xfrm>
          <a:custGeom>
            <a:avLst/>
            <a:gdLst/>
            <a:ahLst/>
            <a:cxnLst/>
            <a:rect l="l" t="t" r="r" b="b"/>
            <a:pathLst>
              <a:path w="447675" h="1270">
                <a:moveTo>
                  <a:pt x="447675" y="762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4076700" y="5050789"/>
            <a:ext cx="618490" cy="0"/>
          </a:xfrm>
          <a:custGeom>
            <a:avLst/>
            <a:gdLst/>
            <a:ahLst/>
            <a:cxnLst/>
            <a:rect l="l" t="t" r="r" b="b"/>
            <a:pathLst>
              <a:path w="618489" h="0">
                <a:moveTo>
                  <a:pt x="618489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1127760" y="5460491"/>
            <a:ext cx="496823" cy="22860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1552575" y="5586221"/>
            <a:ext cx="362585" cy="635"/>
          </a:xfrm>
          <a:custGeom>
            <a:avLst/>
            <a:gdLst/>
            <a:ahLst/>
            <a:cxnLst/>
            <a:rect l="l" t="t" r="r" b="b"/>
            <a:pathLst>
              <a:path w="362585" h="635">
                <a:moveTo>
                  <a:pt x="362585" y="0"/>
                </a:moveTo>
                <a:lnTo>
                  <a:pt x="0" y="635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1542414" y="5145785"/>
            <a:ext cx="362585" cy="635"/>
          </a:xfrm>
          <a:custGeom>
            <a:avLst/>
            <a:gdLst/>
            <a:ahLst/>
            <a:cxnLst/>
            <a:rect l="l" t="t" r="r" b="b"/>
            <a:pathLst>
              <a:path w="362585" h="635">
                <a:moveTo>
                  <a:pt x="0" y="635"/>
                </a:moveTo>
                <a:lnTo>
                  <a:pt x="362584" y="0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6547104" y="4885943"/>
            <a:ext cx="620268" cy="207263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 txBox="1"/>
          <p:nvPr/>
        </p:nvSpPr>
        <p:spPr>
          <a:xfrm>
            <a:off x="6627368" y="4866258"/>
            <a:ext cx="8191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f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6683756" y="4956174"/>
            <a:ext cx="3365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 b="1">
                <a:latin typeface="Calibri"/>
                <a:cs typeface="Calibri"/>
              </a:rPr>
              <a:t>in/</a:t>
            </a:r>
            <a:r>
              <a:rPr dirty="0" sz="900" b="1">
                <a:latin typeface="Calibri"/>
                <a:cs typeface="Calibri"/>
              </a:rPr>
              <a:t>100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1194816" y="5768339"/>
            <a:ext cx="382524" cy="207263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 txBox="1"/>
          <p:nvPr/>
        </p:nvSpPr>
        <p:spPr>
          <a:xfrm>
            <a:off x="1206804" y="5321275"/>
            <a:ext cx="292100" cy="693420"/>
          </a:xfrm>
          <a:prstGeom prst="rect">
            <a:avLst/>
          </a:prstGeom>
        </p:spPr>
        <p:txBody>
          <a:bodyPr wrap="square" lIns="0" tIns="13271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45"/>
              </a:spcBef>
            </a:pPr>
            <a:r>
              <a:rPr dirty="0" sz="1400" spc="-5" b="1">
                <a:latin typeface="Calibri"/>
                <a:cs typeface="Calibri"/>
              </a:rPr>
              <a:t>CL</a:t>
            </a:r>
            <a:r>
              <a:rPr dirty="0" sz="1400" b="1">
                <a:latin typeface="Calibri"/>
                <a:cs typeface="Calibri"/>
              </a:rPr>
              <a:t>K</a:t>
            </a:r>
            <a:endParaRPr sz="1400">
              <a:latin typeface="Calibri"/>
              <a:cs typeface="Calibri"/>
            </a:endParaRPr>
          </a:p>
          <a:p>
            <a:pPr algn="ctr" marL="11430">
              <a:lnSpc>
                <a:spcPct val="100000"/>
              </a:lnSpc>
              <a:spcBef>
                <a:spcPts val="950"/>
              </a:spcBef>
            </a:pPr>
            <a:r>
              <a:rPr dirty="0" baseline="7936" sz="2100" spc="-7" b="1">
                <a:latin typeface="Calibri"/>
                <a:cs typeface="Calibri"/>
              </a:rPr>
              <a:t>f</a:t>
            </a:r>
            <a:r>
              <a:rPr dirty="0" sz="900" spc="-5" b="1">
                <a:latin typeface="Calibri"/>
                <a:cs typeface="Calibri"/>
              </a:rPr>
              <a:t>in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2671572" y="6405371"/>
            <a:ext cx="3020568" cy="268224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 txBox="1"/>
          <p:nvPr/>
        </p:nvSpPr>
        <p:spPr>
          <a:xfrm>
            <a:off x="1129080" y="6316447"/>
            <a:ext cx="5306060" cy="3252470"/>
          </a:xfrm>
          <a:prstGeom prst="rect">
            <a:avLst/>
          </a:prstGeom>
        </p:spPr>
        <p:txBody>
          <a:bodyPr wrap="square" lIns="0" tIns="82550" rIns="0" bIns="0" rtlCol="0" vert="horz">
            <a:spAutoFit/>
          </a:bodyPr>
          <a:lstStyle/>
          <a:p>
            <a:pPr marL="1634489">
              <a:lnSpc>
                <a:spcPct val="100000"/>
              </a:lnSpc>
              <a:spcBef>
                <a:spcPts val="650"/>
              </a:spcBef>
            </a:pPr>
            <a:r>
              <a:rPr dirty="0" sz="1400" spc="-5">
                <a:latin typeface="Calibri"/>
                <a:cs typeface="Calibri"/>
              </a:rPr>
              <a:t>Fig </a:t>
            </a:r>
            <a:r>
              <a:rPr dirty="0" sz="1400">
                <a:latin typeface="Calibri"/>
                <a:cs typeface="Calibri"/>
              </a:rPr>
              <a:t>20 two </a:t>
            </a:r>
            <a:r>
              <a:rPr dirty="0" sz="1400" spc="-5">
                <a:latin typeface="Calibri"/>
                <a:cs typeface="Calibri"/>
              </a:rPr>
              <a:t>mod </a:t>
            </a:r>
            <a:r>
              <a:rPr dirty="0" sz="1400">
                <a:latin typeface="Calibri"/>
                <a:cs typeface="Calibri"/>
              </a:rPr>
              <a:t>10 </a:t>
            </a:r>
            <a:r>
              <a:rPr dirty="0" sz="1400" spc="-5">
                <a:latin typeface="Calibri"/>
                <a:cs typeface="Calibri"/>
              </a:rPr>
              <a:t>cascaded</a:t>
            </a:r>
            <a:r>
              <a:rPr dirty="0" sz="1400" spc="-6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counters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50"/>
              </a:spcBef>
            </a:pPr>
            <a:r>
              <a:rPr dirty="0" sz="1400" spc="-5">
                <a:latin typeface="Calibri"/>
                <a:cs typeface="Calibri"/>
              </a:rPr>
              <a:t>Ex12/ how many-cascaded decade counters that required </a:t>
            </a:r>
            <a:r>
              <a:rPr dirty="0" sz="1400">
                <a:latin typeface="Calibri"/>
                <a:cs typeface="Calibri"/>
              </a:rPr>
              <a:t>to divide</a:t>
            </a:r>
            <a:r>
              <a:rPr dirty="0" sz="1400" spc="3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dirty="0" sz="1400" spc="-5">
                <a:latin typeface="Calibri"/>
                <a:cs typeface="Calibri"/>
              </a:rPr>
              <a:t>clock frequency by </a:t>
            </a:r>
            <a:r>
              <a:rPr dirty="0" sz="1450" spc="-20" b="1" i="1">
                <a:latin typeface="Cambria Math"/>
                <a:cs typeface="Cambria Math"/>
              </a:rPr>
              <a:t>10000</a:t>
            </a:r>
            <a:r>
              <a:rPr dirty="0" sz="1400" spc="-20">
                <a:latin typeface="Calibri"/>
                <a:cs typeface="Calibri"/>
              </a:rPr>
              <a:t>.</a:t>
            </a:r>
            <a:endParaRPr sz="1400">
              <a:latin typeface="Calibri"/>
              <a:cs typeface="Calibri"/>
            </a:endParaRPr>
          </a:p>
          <a:p>
            <a:pPr marL="12700" marR="11430">
              <a:lnSpc>
                <a:spcPct val="155600"/>
              </a:lnSpc>
              <a:spcBef>
                <a:spcPts val="940"/>
              </a:spcBef>
            </a:pPr>
            <a:r>
              <a:rPr dirty="0" sz="1400">
                <a:latin typeface="Calibri"/>
                <a:cs typeface="Calibri"/>
              </a:rPr>
              <a:t>Sol: </a:t>
            </a:r>
            <a:r>
              <a:rPr dirty="0" sz="1400" spc="-5">
                <a:latin typeface="Calibri"/>
                <a:cs typeface="Calibri"/>
              </a:rPr>
              <a:t>using four mod </a:t>
            </a:r>
            <a:r>
              <a:rPr dirty="0" sz="1400">
                <a:latin typeface="Calibri"/>
                <a:cs typeface="Calibri"/>
              </a:rPr>
              <a:t>10 </a:t>
            </a:r>
            <a:r>
              <a:rPr dirty="0" sz="1400" spc="-5">
                <a:latin typeface="Calibri"/>
                <a:cs typeface="Calibri"/>
              </a:rPr>
              <a:t>counters </a:t>
            </a:r>
            <a:r>
              <a:rPr dirty="0" sz="1400">
                <a:latin typeface="Calibri"/>
                <a:cs typeface="Calibri"/>
              </a:rPr>
              <a:t>then each </a:t>
            </a:r>
            <a:r>
              <a:rPr dirty="0" sz="1400" spc="-5">
                <a:latin typeface="Calibri"/>
                <a:cs typeface="Calibri"/>
              </a:rPr>
              <a:t>one of </a:t>
            </a:r>
            <a:r>
              <a:rPr dirty="0" sz="1400">
                <a:latin typeface="Calibri"/>
                <a:cs typeface="Calibri"/>
              </a:rPr>
              <a:t>them </a:t>
            </a:r>
            <a:r>
              <a:rPr dirty="0" sz="1400" spc="-5">
                <a:latin typeface="Calibri"/>
                <a:cs typeface="Calibri"/>
              </a:rPr>
              <a:t>divides by </a:t>
            </a:r>
            <a:r>
              <a:rPr dirty="0" sz="1400">
                <a:latin typeface="Calibri"/>
                <a:cs typeface="Calibri"/>
              </a:rPr>
              <a:t>10  </a:t>
            </a:r>
            <a:r>
              <a:rPr dirty="0" baseline="3968" sz="2100" spc="-7">
                <a:latin typeface="Calibri"/>
                <a:cs typeface="Calibri"/>
              </a:rPr>
              <a:t>then </a:t>
            </a:r>
            <a:r>
              <a:rPr dirty="0" baseline="3968" sz="2100">
                <a:latin typeface="Calibri"/>
                <a:cs typeface="Calibri"/>
              </a:rPr>
              <a:t>the overall </a:t>
            </a:r>
            <a:r>
              <a:rPr dirty="0" baseline="3968" sz="2100" spc="-7">
                <a:latin typeface="Calibri"/>
                <a:cs typeface="Calibri"/>
              </a:rPr>
              <a:t>frequency </a:t>
            </a:r>
            <a:r>
              <a:rPr dirty="0" baseline="3968" sz="2100">
                <a:latin typeface="Calibri"/>
                <a:cs typeface="Calibri"/>
              </a:rPr>
              <a:t>division is</a:t>
            </a:r>
            <a:r>
              <a:rPr dirty="0" baseline="3968" sz="2100" spc="-60">
                <a:latin typeface="Calibri"/>
                <a:cs typeface="Calibri"/>
              </a:rPr>
              <a:t> </a:t>
            </a:r>
            <a:r>
              <a:rPr dirty="0" baseline="3968" sz="2100" spc="-37">
                <a:latin typeface="Calibri"/>
                <a:cs typeface="Calibri"/>
              </a:rPr>
              <a:t>(</a:t>
            </a:r>
            <a:r>
              <a:rPr dirty="0" baseline="3831" sz="2175" spc="-37" b="1" i="1">
                <a:latin typeface="Cambria Math"/>
                <a:cs typeface="Cambria Math"/>
              </a:rPr>
              <a:t>f</a:t>
            </a:r>
            <a:r>
              <a:rPr dirty="0" sz="950" spc="-25" b="1" i="1">
                <a:latin typeface="Cambria Math"/>
                <a:cs typeface="Cambria Math"/>
              </a:rPr>
              <a:t>in</a:t>
            </a:r>
            <a:r>
              <a:rPr dirty="0" baseline="3831" sz="2175" spc="-37" b="1" i="1">
                <a:latin typeface="Cambria Math"/>
                <a:cs typeface="Cambria Math"/>
              </a:rPr>
              <a:t>/10000</a:t>
            </a:r>
            <a:r>
              <a:rPr dirty="0" baseline="3968" sz="2100" spc="-37">
                <a:latin typeface="Calibri"/>
                <a:cs typeface="Calibri"/>
              </a:rPr>
              <a:t>).</a:t>
            </a:r>
            <a:endParaRPr baseline="3968" sz="2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-5" b="1">
                <a:latin typeface="Calibri"/>
                <a:cs typeface="Calibri"/>
              </a:rPr>
              <a:t>Note:</a:t>
            </a:r>
            <a:endParaRPr sz="1400">
              <a:latin typeface="Calibri"/>
              <a:cs typeface="Calibri"/>
            </a:endParaRPr>
          </a:p>
          <a:p>
            <a:pPr algn="just" marL="12700" marR="6350" indent="199390">
              <a:lnSpc>
                <a:spcPct val="152500"/>
              </a:lnSpc>
              <a:spcBef>
                <a:spcPts val="1005"/>
              </a:spcBef>
            </a:pPr>
            <a:r>
              <a:rPr dirty="0" sz="1400" spc="-5">
                <a:latin typeface="Calibri"/>
                <a:cs typeface="Calibri"/>
              </a:rPr>
              <a:t>Some applications do </a:t>
            </a:r>
            <a:r>
              <a:rPr dirty="0" sz="1400" spc="-10">
                <a:latin typeface="Calibri"/>
                <a:cs typeface="Calibri"/>
              </a:rPr>
              <a:t>not </a:t>
            </a:r>
            <a:r>
              <a:rPr dirty="0" sz="1400" spc="-5">
                <a:latin typeface="Calibri"/>
                <a:cs typeface="Calibri"/>
              </a:rPr>
              <a:t>require full modulus cascaded counter  instead, </a:t>
            </a:r>
            <a:r>
              <a:rPr dirty="0" sz="1400">
                <a:latin typeface="Calibri"/>
                <a:cs typeface="Calibri"/>
              </a:rPr>
              <a:t>it </a:t>
            </a:r>
            <a:r>
              <a:rPr dirty="0" sz="1400" spc="-5">
                <a:latin typeface="Calibri"/>
                <a:cs typeface="Calibri"/>
              </a:rPr>
              <a:t>needs truncated sequences. </a:t>
            </a:r>
            <a:r>
              <a:rPr dirty="0" sz="1400" spc="-10">
                <a:latin typeface="Calibri"/>
                <a:cs typeface="Calibri"/>
              </a:rPr>
              <a:t>To </a:t>
            </a:r>
            <a:r>
              <a:rPr dirty="0" sz="1400" spc="-5">
                <a:latin typeface="Calibri"/>
                <a:cs typeface="Calibri"/>
              </a:rPr>
              <a:t>achieve the truncated  cascaded counters consider the </a:t>
            </a:r>
            <a:r>
              <a:rPr dirty="0" sz="1400">
                <a:latin typeface="Calibri"/>
                <a:cs typeface="Calibri"/>
              </a:rPr>
              <a:t>following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steps: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05"/>
              </a:lnSpc>
            </a:pPr>
            <a:r>
              <a:rPr dirty="0"/>
              <a:t>2</a:t>
            </a:r>
            <a:r>
              <a:rPr dirty="0"/>
              <a:t>3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43321" y="437488"/>
            <a:ext cx="1727835" cy="580390"/>
          </a:xfrm>
          <a:prstGeom prst="rect">
            <a:avLst/>
          </a:prstGeom>
        </p:spPr>
        <p:txBody>
          <a:bodyPr wrap="square" lIns="0" tIns="762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</a:t>
            </a:r>
            <a:endParaRPr sz="1400">
              <a:latin typeface="Lucida Calligraphy"/>
              <a:cs typeface="Lucida Calligraphy"/>
            </a:endParaRPr>
          </a:p>
          <a:p>
            <a:pPr marL="446405">
              <a:lnSpc>
                <a:spcPct val="100000"/>
              </a:lnSpc>
              <a:spcBef>
                <a:spcPts val="505"/>
              </a:spcBef>
            </a:pPr>
            <a:r>
              <a:rPr dirty="0" sz="1400" i="1">
                <a:latin typeface="Lucida Calligraphy"/>
                <a:cs typeface="Lucida Calligraphy"/>
              </a:rPr>
              <a:t>Y.</a:t>
            </a:r>
            <a:r>
              <a:rPr dirty="0" sz="1400" spc="-1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004316" y="527303"/>
            <a:ext cx="1514856" cy="52882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174800" y="454668"/>
            <a:ext cx="1175385" cy="582930"/>
          </a:xfrm>
          <a:prstGeom prst="rect">
            <a:avLst/>
          </a:prstGeom>
        </p:spPr>
        <p:txBody>
          <a:bodyPr wrap="square" lIns="0" tIns="7747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61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one:</a:t>
            </a:r>
            <a:endParaRPr sz="1400">
              <a:latin typeface="Lucida Calligraphy"/>
              <a:cs typeface="Lucida Calligraphy"/>
            </a:endParaRPr>
          </a:p>
          <a:p>
            <a:pPr algn="ctr">
              <a:lnSpc>
                <a:spcPct val="100000"/>
              </a:lnSpc>
              <a:spcBef>
                <a:spcPts val="515"/>
              </a:spcBef>
            </a:pPr>
            <a:r>
              <a:rPr dirty="0" sz="1400" spc="-5" i="1">
                <a:latin typeface="Lucida Calligraphy"/>
                <a:cs typeface="Lucida Calligraphy"/>
              </a:rPr>
              <a:t>Counters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446530" y="1339849"/>
            <a:ext cx="152400" cy="1524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446530" y="1990089"/>
            <a:ext cx="152400" cy="1524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446530" y="2316479"/>
            <a:ext cx="152400" cy="1524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446530" y="2640964"/>
            <a:ext cx="152400" cy="1524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129080" y="1190599"/>
            <a:ext cx="5304155" cy="30816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45465" marR="8255">
              <a:lnSpc>
                <a:spcPct val="1521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From the required sequence, find the number of counters for the  cascaded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counter.</a:t>
            </a:r>
            <a:endParaRPr sz="1400">
              <a:latin typeface="Calibri"/>
              <a:cs typeface="Calibri"/>
            </a:endParaRPr>
          </a:p>
          <a:p>
            <a:pPr marL="545465" marR="666115">
              <a:lnSpc>
                <a:spcPct val="152900"/>
              </a:lnSpc>
            </a:pPr>
            <a:r>
              <a:rPr dirty="0" sz="1400" spc="-5">
                <a:latin typeface="Calibri"/>
                <a:cs typeface="Calibri"/>
              </a:rPr>
              <a:t>Subtract the </a:t>
            </a:r>
            <a:r>
              <a:rPr dirty="0" sz="1400">
                <a:latin typeface="Calibri"/>
                <a:cs typeface="Calibri"/>
              </a:rPr>
              <a:t>required </a:t>
            </a:r>
            <a:r>
              <a:rPr dirty="0" sz="1400" spc="-5">
                <a:latin typeface="Calibri"/>
                <a:cs typeface="Calibri"/>
              </a:rPr>
              <a:t>state from the full modulus states.  Convert the difference state </a:t>
            </a:r>
            <a:r>
              <a:rPr dirty="0" sz="1400">
                <a:latin typeface="Calibri"/>
                <a:cs typeface="Calibri"/>
              </a:rPr>
              <a:t>to </a:t>
            </a:r>
            <a:r>
              <a:rPr dirty="0" sz="1400" spc="-5">
                <a:latin typeface="Calibri"/>
                <a:cs typeface="Calibri"/>
              </a:rPr>
              <a:t>binary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system.</a:t>
            </a:r>
            <a:endParaRPr sz="1400">
              <a:latin typeface="Calibri"/>
              <a:cs typeface="Calibri"/>
            </a:endParaRPr>
          </a:p>
          <a:p>
            <a:pPr marL="545465">
              <a:lnSpc>
                <a:spcPct val="100000"/>
              </a:lnSpc>
              <a:spcBef>
                <a:spcPts val="875"/>
              </a:spcBef>
            </a:pPr>
            <a:r>
              <a:rPr dirty="0" sz="1400" spc="-5">
                <a:latin typeface="Calibri"/>
                <a:cs typeface="Calibri"/>
              </a:rPr>
              <a:t>Load these binary numbers equally </a:t>
            </a:r>
            <a:r>
              <a:rPr dirty="0" sz="1400">
                <a:latin typeface="Calibri"/>
                <a:cs typeface="Calibri"/>
              </a:rPr>
              <a:t>to </a:t>
            </a:r>
            <a:r>
              <a:rPr dirty="0" sz="1400" spc="-5">
                <a:latin typeface="Calibri"/>
                <a:cs typeface="Calibri"/>
              </a:rPr>
              <a:t>each counter </a:t>
            </a:r>
            <a:r>
              <a:rPr dirty="0" sz="1400">
                <a:latin typeface="Calibri"/>
                <a:cs typeface="Calibri"/>
              </a:rPr>
              <a:t>to</a:t>
            </a:r>
            <a:r>
              <a:rPr dirty="0" sz="1400" spc="22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preset</a:t>
            </a:r>
            <a:endParaRPr sz="1400">
              <a:latin typeface="Calibri"/>
              <a:cs typeface="Calibri"/>
            </a:endParaRPr>
          </a:p>
          <a:p>
            <a:pPr marL="545465" marR="6350">
              <a:lnSpc>
                <a:spcPct val="152100"/>
              </a:lnSpc>
              <a:spcBef>
                <a:spcPts val="10"/>
              </a:spcBef>
            </a:pPr>
            <a:r>
              <a:rPr dirty="0" sz="1400" spc="-5">
                <a:latin typeface="Calibri"/>
                <a:cs typeface="Calibri"/>
              </a:rPr>
              <a:t>these counters </a:t>
            </a:r>
            <a:r>
              <a:rPr dirty="0" sz="1400">
                <a:latin typeface="Calibri"/>
                <a:cs typeface="Calibri"/>
              </a:rPr>
              <a:t>to </a:t>
            </a:r>
            <a:r>
              <a:rPr dirty="0" sz="1400" spc="-5">
                <a:latin typeface="Calibri"/>
                <a:cs typeface="Calibri"/>
              </a:rPr>
              <a:t>difference state and count </a:t>
            </a:r>
            <a:r>
              <a:rPr dirty="0" sz="1400">
                <a:latin typeface="Calibri"/>
                <a:cs typeface="Calibri"/>
              </a:rPr>
              <a:t>to the </a:t>
            </a:r>
            <a:r>
              <a:rPr dirty="0" sz="1400" spc="-5">
                <a:latin typeface="Calibri"/>
                <a:cs typeface="Calibri"/>
              </a:rPr>
              <a:t>full state </a:t>
            </a:r>
            <a:r>
              <a:rPr dirty="0" sz="1400">
                <a:latin typeface="Calibri"/>
                <a:cs typeface="Calibri"/>
              </a:rPr>
              <a:t>and  </a:t>
            </a:r>
            <a:r>
              <a:rPr dirty="0" sz="1400" spc="-5">
                <a:latin typeface="Calibri"/>
                <a:cs typeface="Calibri"/>
              </a:rPr>
              <a:t>obtain the required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state.</a:t>
            </a:r>
            <a:endParaRPr sz="1400">
              <a:latin typeface="Calibri"/>
              <a:cs typeface="Calibri"/>
            </a:endParaRPr>
          </a:p>
          <a:p>
            <a:pPr marL="12700" marR="6985">
              <a:lnSpc>
                <a:spcPct val="152900"/>
              </a:lnSpc>
              <a:spcBef>
                <a:spcPts val="1000"/>
              </a:spcBef>
            </a:pPr>
            <a:r>
              <a:rPr dirty="0" sz="1400" spc="-5">
                <a:latin typeface="Calibri"/>
                <a:cs typeface="Calibri"/>
              </a:rPr>
              <a:t>Ex13/ </a:t>
            </a:r>
            <a:r>
              <a:rPr dirty="0" sz="1400">
                <a:latin typeface="Calibri"/>
                <a:cs typeface="Calibri"/>
              </a:rPr>
              <a:t>design a cascaded </a:t>
            </a:r>
            <a:r>
              <a:rPr dirty="0" sz="1400" spc="-5">
                <a:latin typeface="Calibri"/>
                <a:cs typeface="Calibri"/>
              </a:rPr>
              <a:t>counter divided by 3000 using 74HC161 four  bits counter only. </a:t>
            </a:r>
            <a:r>
              <a:rPr dirty="0" sz="1400">
                <a:latin typeface="Calibri"/>
                <a:cs typeface="Calibri"/>
              </a:rPr>
              <a:t>Where </a:t>
            </a:r>
            <a:r>
              <a:rPr dirty="0" sz="1400" spc="-5">
                <a:latin typeface="Calibri"/>
                <a:cs typeface="Calibri"/>
              </a:rPr>
              <a:t>74HC161is shown </a:t>
            </a:r>
            <a:r>
              <a:rPr dirty="0" sz="1400">
                <a:latin typeface="Calibri"/>
                <a:cs typeface="Calibri"/>
              </a:rPr>
              <a:t>in </a:t>
            </a:r>
            <a:r>
              <a:rPr dirty="0" sz="1400" spc="-5">
                <a:latin typeface="Calibri"/>
                <a:cs typeface="Calibri"/>
              </a:rPr>
              <a:t>figure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(15).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689860" y="4986527"/>
            <a:ext cx="544068" cy="2270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681287" y="5190324"/>
            <a:ext cx="504825" cy="33868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2781935" y="4921732"/>
            <a:ext cx="311785" cy="543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R="5080">
              <a:lnSpc>
                <a:spcPct val="1214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ENP  ENT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814571" y="5315711"/>
            <a:ext cx="533400" cy="2286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3906901" y="5296026"/>
            <a:ext cx="32893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RCO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3462528" y="4916423"/>
            <a:ext cx="896112" cy="22707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3554603" y="4896738"/>
            <a:ext cx="69469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dirty="0" sz="1400" spc="-5" b="1">
                <a:latin typeface="Calibri"/>
                <a:cs typeface="Calibri"/>
              </a:rPr>
              <a:t>D</a:t>
            </a:r>
            <a:r>
              <a:rPr dirty="0" baseline="-12345" sz="1350" spc="-7" b="1">
                <a:latin typeface="Calibri"/>
                <a:cs typeface="Calibri"/>
              </a:rPr>
              <a:t>3</a:t>
            </a:r>
            <a:r>
              <a:rPr dirty="0" sz="1400" spc="-5" b="1">
                <a:latin typeface="Calibri"/>
                <a:cs typeface="Calibri"/>
              </a:rPr>
              <a:t>D</a:t>
            </a:r>
            <a:r>
              <a:rPr dirty="0" baseline="-12345" sz="1350" spc="-7" b="1">
                <a:latin typeface="Calibri"/>
                <a:cs typeface="Calibri"/>
              </a:rPr>
              <a:t>2</a:t>
            </a:r>
            <a:r>
              <a:rPr dirty="0" sz="1400" spc="-5" b="1">
                <a:latin typeface="Calibri"/>
                <a:cs typeface="Calibri"/>
              </a:rPr>
              <a:t>D</a:t>
            </a:r>
            <a:r>
              <a:rPr dirty="0" baseline="-12345" sz="1350" spc="-7" b="1">
                <a:latin typeface="Calibri"/>
                <a:cs typeface="Calibri"/>
              </a:rPr>
              <a:t>1</a:t>
            </a:r>
            <a:r>
              <a:rPr dirty="0" sz="1400" spc="-5" b="1">
                <a:latin typeface="Calibri"/>
                <a:cs typeface="Calibri"/>
              </a:rPr>
              <a:t>D</a:t>
            </a:r>
            <a:r>
              <a:rPr dirty="0" baseline="-12345" sz="1350" spc="-7" b="1">
                <a:latin typeface="Calibri"/>
                <a:cs typeface="Calibri"/>
              </a:rPr>
              <a:t>0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752725" y="4915890"/>
            <a:ext cx="1552575" cy="838200"/>
          </a:xfrm>
          <a:custGeom>
            <a:avLst/>
            <a:gdLst/>
            <a:ahLst/>
            <a:cxnLst/>
            <a:rect l="l" t="t" r="r" b="b"/>
            <a:pathLst>
              <a:path w="1552575" h="838200">
                <a:moveTo>
                  <a:pt x="0" y="837844"/>
                </a:moveTo>
                <a:lnTo>
                  <a:pt x="1552575" y="837844"/>
                </a:lnTo>
                <a:lnTo>
                  <a:pt x="1552575" y="0"/>
                </a:lnTo>
                <a:lnTo>
                  <a:pt x="0" y="0"/>
                </a:lnTo>
                <a:lnTo>
                  <a:pt x="0" y="837844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752725" y="5542914"/>
            <a:ext cx="144145" cy="151130"/>
          </a:xfrm>
          <a:custGeom>
            <a:avLst/>
            <a:gdLst/>
            <a:ahLst/>
            <a:cxnLst/>
            <a:rect l="l" t="t" r="r" b="b"/>
            <a:pathLst>
              <a:path w="144144" h="151129">
                <a:moveTo>
                  <a:pt x="0" y="0"/>
                </a:moveTo>
                <a:lnTo>
                  <a:pt x="144144" y="75438"/>
                </a:lnTo>
                <a:lnTo>
                  <a:pt x="0" y="150876"/>
                </a:lnTo>
                <a:lnTo>
                  <a:pt x="0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590925" y="4477003"/>
            <a:ext cx="0" cy="438784"/>
          </a:xfrm>
          <a:custGeom>
            <a:avLst/>
            <a:gdLst/>
            <a:ahLst/>
            <a:cxnLst/>
            <a:rect l="l" t="t" r="r" b="b"/>
            <a:pathLst>
              <a:path w="0" h="438785">
                <a:moveTo>
                  <a:pt x="0" y="438784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743325" y="4477003"/>
            <a:ext cx="0" cy="438784"/>
          </a:xfrm>
          <a:custGeom>
            <a:avLst/>
            <a:gdLst/>
            <a:ahLst/>
            <a:cxnLst/>
            <a:rect l="l" t="t" r="r" b="b"/>
            <a:pathLst>
              <a:path w="0" h="438785">
                <a:moveTo>
                  <a:pt x="0" y="438784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962400" y="4477003"/>
            <a:ext cx="0" cy="438784"/>
          </a:xfrm>
          <a:custGeom>
            <a:avLst/>
            <a:gdLst/>
            <a:ahLst/>
            <a:cxnLst/>
            <a:rect l="l" t="t" r="r" b="b"/>
            <a:pathLst>
              <a:path w="0" h="438785">
                <a:moveTo>
                  <a:pt x="0" y="438784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896870" y="4407153"/>
            <a:ext cx="0" cy="438784"/>
          </a:xfrm>
          <a:custGeom>
            <a:avLst/>
            <a:gdLst/>
            <a:ahLst/>
            <a:cxnLst/>
            <a:rect l="l" t="t" r="r" b="b"/>
            <a:pathLst>
              <a:path w="0" h="438785">
                <a:moveTo>
                  <a:pt x="0" y="438784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114800" y="4496942"/>
            <a:ext cx="0" cy="438784"/>
          </a:xfrm>
          <a:custGeom>
            <a:avLst/>
            <a:gdLst/>
            <a:ahLst/>
            <a:cxnLst/>
            <a:rect l="l" t="t" r="r" b="b"/>
            <a:pathLst>
              <a:path w="0" h="438785">
                <a:moveTo>
                  <a:pt x="0" y="438785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2858452" y="4841176"/>
            <a:ext cx="81280" cy="8470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290572" y="5882639"/>
            <a:ext cx="2839212" cy="207263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1129080" y="5863208"/>
            <a:ext cx="5304155" cy="326072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5349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Calibri"/>
                <a:cs typeface="Calibri"/>
              </a:rPr>
              <a:t>Fig 21 74HC161 four bit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counter</a:t>
            </a:r>
            <a:endParaRPr sz="1400">
              <a:latin typeface="Calibri"/>
              <a:cs typeface="Calibri"/>
            </a:endParaRPr>
          </a:p>
          <a:p>
            <a:pPr marL="12700" marR="5080">
              <a:lnSpc>
                <a:spcPct val="152100"/>
              </a:lnSpc>
              <a:spcBef>
                <a:spcPts val="850"/>
              </a:spcBef>
            </a:pPr>
            <a:r>
              <a:rPr dirty="0" sz="1400">
                <a:latin typeface="Calibri"/>
                <a:cs typeface="Calibri"/>
              </a:rPr>
              <a:t>Sol: </a:t>
            </a:r>
            <a:r>
              <a:rPr dirty="0" sz="1400" spc="-5">
                <a:latin typeface="Calibri"/>
                <a:cs typeface="Calibri"/>
              </a:rPr>
              <a:t>Since the required state </a:t>
            </a:r>
            <a:r>
              <a:rPr dirty="0" sz="1400">
                <a:latin typeface="Calibri"/>
                <a:cs typeface="Calibri"/>
              </a:rPr>
              <a:t>is </a:t>
            </a:r>
            <a:r>
              <a:rPr dirty="0" sz="1400" spc="-5">
                <a:latin typeface="Calibri"/>
                <a:cs typeface="Calibri"/>
              </a:rPr>
              <a:t>3000, then three 74HC161 </a:t>
            </a:r>
            <a:r>
              <a:rPr dirty="0" sz="1400">
                <a:latin typeface="Calibri"/>
                <a:cs typeface="Calibri"/>
              </a:rPr>
              <a:t>4-bits </a:t>
            </a:r>
            <a:r>
              <a:rPr dirty="0" sz="1400" spc="-5">
                <a:latin typeface="Calibri"/>
                <a:cs typeface="Calibri"/>
              </a:rPr>
              <a:t>counters  can be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used.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-5">
                <a:latin typeface="Calibri"/>
                <a:cs typeface="Calibri"/>
              </a:rPr>
              <a:t>Full state </a:t>
            </a:r>
            <a:r>
              <a:rPr dirty="0" sz="1400">
                <a:latin typeface="Calibri"/>
                <a:cs typeface="Calibri"/>
              </a:rPr>
              <a:t>= 16</a:t>
            </a:r>
            <a:r>
              <a:rPr dirty="0" sz="1400" spc="-4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*16*16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>
                <a:latin typeface="Calibri"/>
                <a:cs typeface="Calibri"/>
              </a:rPr>
              <a:t>=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4096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-5">
                <a:latin typeface="Calibri"/>
                <a:cs typeface="Calibri"/>
              </a:rPr>
              <a:t>Difference state </a:t>
            </a:r>
            <a:r>
              <a:rPr dirty="0" sz="1400">
                <a:latin typeface="Calibri"/>
                <a:cs typeface="Calibri"/>
              </a:rPr>
              <a:t>= </a:t>
            </a:r>
            <a:r>
              <a:rPr dirty="0" sz="1400" spc="-5">
                <a:latin typeface="Calibri"/>
                <a:cs typeface="Calibri"/>
              </a:rPr>
              <a:t>full state </a:t>
            </a:r>
            <a:r>
              <a:rPr dirty="0" sz="1400">
                <a:latin typeface="Calibri"/>
                <a:cs typeface="Calibri"/>
              </a:rPr>
              <a:t>– </a:t>
            </a:r>
            <a:r>
              <a:rPr dirty="0" sz="1400" spc="-5">
                <a:latin typeface="Calibri"/>
                <a:cs typeface="Calibri"/>
              </a:rPr>
              <a:t>required</a:t>
            </a:r>
            <a:r>
              <a:rPr dirty="0" sz="1400" spc="-4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state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>
                <a:latin typeface="Calibri"/>
                <a:cs typeface="Calibri"/>
              </a:rPr>
              <a:t>= </a:t>
            </a:r>
            <a:r>
              <a:rPr dirty="0" sz="1400" spc="-5">
                <a:latin typeface="Calibri"/>
                <a:cs typeface="Calibri"/>
              </a:rPr>
              <a:t>4096 </a:t>
            </a:r>
            <a:r>
              <a:rPr dirty="0" sz="1400">
                <a:latin typeface="Calibri"/>
                <a:cs typeface="Calibri"/>
              </a:rPr>
              <a:t>–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3000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>
                <a:latin typeface="Calibri"/>
                <a:cs typeface="Calibri"/>
              </a:rPr>
              <a:t>=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(1096)</a:t>
            </a:r>
            <a:r>
              <a:rPr dirty="0" baseline="-12345" sz="1350" spc="-7">
                <a:latin typeface="Calibri"/>
                <a:cs typeface="Calibri"/>
              </a:rPr>
              <a:t>Dec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1129080" y="9381311"/>
            <a:ext cx="709295" cy="2139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35"/>
              </a:lnSpc>
            </a:pPr>
            <a:r>
              <a:rPr dirty="0" sz="1400">
                <a:latin typeface="Calibri"/>
                <a:cs typeface="Calibri"/>
              </a:rPr>
              <a:t>=</a:t>
            </a:r>
            <a:r>
              <a:rPr dirty="0" sz="1400" spc="-7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(448)</a:t>
            </a:r>
            <a:r>
              <a:rPr dirty="0" baseline="-12345" sz="1350" spc="-7">
                <a:latin typeface="Calibri"/>
                <a:cs typeface="Calibri"/>
              </a:rPr>
              <a:t>Hex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30" name="object 3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05"/>
              </a:lnSpc>
            </a:pPr>
            <a:r>
              <a:rPr dirty="0"/>
              <a:t>2</a:t>
            </a:r>
            <a:r>
              <a:rPr dirty="0"/>
              <a:t>4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43321" y="437488"/>
            <a:ext cx="1727835" cy="580390"/>
          </a:xfrm>
          <a:prstGeom prst="rect">
            <a:avLst/>
          </a:prstGeom>
        </p:spPr>
        <p:txBody>
          <a:bodyPr wrap="square" lIns="0" tIns="762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</a:t>
            </a:r>
            <a:endParaRPr sz="1400">
              <a:latin typeface="Lucida Calligraphy"/>
              <a:cs typeface="Lucida Calligraphy"/>
            </a:endParaRPr>
          </a:p>
          <a:p>
            <a:pPr marL="446405">
              <a:lnSpc>
                <a:spcPct val="100000"/>
              </a:lnSpc>
              <a:spcBef>
                <a:spcPts val="505"/>
              </a:spcBef>
            </a:pPr>
            <a:r>
              <a:rPr dirty="0" sz="1400" i="1">
                <a:latin typeface="Lucida Calligraphy"/>
                <a:cs typeface="Lucida Calligraphy"/>
              </a:rPr>
              <a:t>Y.</a:t>
            </a:r>
            <a:r>
              <a:rPr dirty="0" sz="1400" spc="-1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004316" y="527303"/>
            <a:ext cx="1514856" cy="52882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174800" y="454668"/>
            <a:ext cx="1175385" cy="582930"/>
          </a:xfrm>
          <a:prstGeom prst="rect">
            <a:avLst/>
          </a:prstGeom>
        </p:spPr>
        <p:txBody>
          <a:bodyPr wrap="square" lIns="0" tIns="7747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61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one:</a:t>
            </a:r>
            <a:endParaRPr sz="1400">
              <a:latin typeface="Lucida Calligraphy"/>
              <a:cs typeface="Lucida Calligraphy"/>
            </a:endParaRPr>
          </a:p>
          <a:p>
            <a:pPr algn="ctr">
              <a:lnSpc>
                <a:spcPct val="100000"/>
              </a:lnSpc>
              <a:spcBef>
                <a:spcPts val="515"/>
              </a:spcBef>
            </a:pPr>
            <a:r>
              <a:rPr dirty="0" sz="1400" spc="-5" i="1">
                <a:latin typeface="Lucida Calligraphy"/>
                <a:cs typeface="Lucida Calligraphy"/>
              </a:rPr>
              <a:t>Counters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252727" y="5007863"/>
            <a:ext cx="5509260" cy="27736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129080" y="4988178"/>
            <a:ext cx="5413375" cy="457898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15265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Calibri"/>
                <a:cs typeface="Calibri"/>
              </a:rPr>
              <a:t>Fig 22 </a:t>
            </a:r>
            <a:r>
              <a:rPr dirty="0" sz="1400">
                <a:latin typeface="Calibri"/>
                <a:cs typeface="Calibri"/>
              </a:rPr>
              <a:t>Cascaded </a:t>
            </a:r>
            <a:r>
              <a:rPr dirty="0" sz="1400" spc="-5">
                <a:latin typeface="Calibri"/>
                <a:cs typeface="Calibri"/>
              </a:rPr>
              <a:t>counter divided by </a:t>
            </a:r>
            <a:r>
              <a:rPr dirty="0" sz="1400">
                <a:latin typeface="Calibri"/>
                <a:cs typeface="Calibri"/>
              </a:rPr>
              <a:t>3000 </a:t>
            </a:r>
            <a:r>
              <a:rPr dirty="0" sz="1400" spc="-5">
                <a:latin typeface="Calibri"/>
                <a:cs typeface="Calibri"/>
              </a:rPr>
              <a:t>using 74HC161 </a:t>
            </a:r>
            <a:r>
              <a:rPr dirty="0" sz="1400">
                <a:latin typeface="Calibri"/>
                <a:cs typeface="Calibri"/>
              </a:rPr>
              <a:t>4-bits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counters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400">
              <a:latin typeface="Times New Roman"/>
              <a:cs typeface="Times New Roman"/>
            </a:endParaRPr>
          </a:p>
          <a:p>
            <a:pPr marL="12700" marR="114300">
              <a:lnSpc>
                <a:spcPct val="117900"/>
              </a:lnSpc>
            </a:pPr>
            <a:r>
              <a:rPr dirty="0" sz="1400" spc="-5">
                <a:latin typeface="Calibri"/>
                <a:cs typeface="Calibri"/>
              </a:rPr>
              <a:t>HW</a:t>
            </a:r>
            <a:r>
              <a:rPr dirty="0" baseline="-12345" sz="1350" spc="-7">
                <a:latin typeface="Calibri"/>
                <a:cs typeface="Calibri"/>
              </a:rPr>
              <a:t>13</a:t>
            </a:r>
            <a:r>
              <a:rPr dirty="0" sz="1400" spc="-5">
                <a:latin typeface="Calibri"/>
                <a:cs typeface="Calibri"/>
              </a:rPr>
              <a:t>: use 74HC161 </a:t>
            </a:r>
            <a:r>
              <a:rPr dirty="0" sz="1400">
                <a:latin typeface="Calibri"/>
                <a:cs typeface="Calibri"/>
              </a:rPr>
              <a:t>4-bits </a:t>
            </a:r>
            <a:r>
              <a:rPr dirty="0" sz="1400" spc="-5">
                <a:latin typeface="Calibri"/>
                <a:cs typeface="Calibri"/>
              </a:rPr>
              <a:t>counters </a:t>
            </a:r>
            <a:r>
              <a:rPr dirty="0" sz="1400">
                <a:latin typeface="Calibri"/>
                <a:cs typeface="Calibri"/>
              </a:rPr>
              <a:t>to </a:t>
            </a:r>
            <a:r>
              <a:rPr dirty="0" sz="1400" spc="-5">
                <a:latin typeface="Calibri"/>
                <a:cs typeface="Calibri"/>
              </a:rPr>
              <a:t>design </a:t>
            </a:r>
            <a:r>
              <a:rPr dirty="0" sz="1400">
                <a:latin typeface="Calibri"/>
                <a:cs typeface="Calibri"/>
              </a:rPr>
              <a:t>a divide-by-1000 </a:t>
            </a:r>
            <a:r>
              <a:rPr dirty="0" sz="1400" spc="-5">
                <a:latin typeface="Calibri"/>
                <a:cs typeface="Calibri"/>
              </a:rPr>
              <a:t>counter  (modulus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1000)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u="heavy" sz="1400" spc="-5" b="1" i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Note:</a:t>
            </a:r>
            <a:endParaRPr sz="1400">
              <a:latin typeface="Calibri"/>
              <a:cs typeface="Calibri"/>
            </a:endParaRPr>
          </a:p>
          <a:p>
            <a:pPr marL="12700" marR="116205" indent="199390">
              <a:lnSpc>
                <a:spcPct val="117900"/>
              </a:lnSpc>
              <a:spcBef>
                <a:spcPts val="969"/>
              </a:spcBef>
            </a:pPr>
            <a:r>
              <a:rPr dirty="0" sz="1400" spc="-5">
                <a:latin typeface="Calibri"/>
                <a:cs typeface="Calibri"/>
              </a:rPr>
              <a:t>Sometimes the cascaded counters </a:t>
            </a:r>
            <a:r>
              <a:rPr dirty="0" sz="1400">
                <a:latin typeface="Calibri"/>
                <a:cs typeface="Calibri"/>
              </a:rPr>
              <a:t>are </a:t>
            </a:r>
            <a:r>
              <a:rPr dirty="0" sz="1400" spc="-5">
                <a:latin typeface="Calibri"/>
                <a:cs typeface="Calibri"/>
              </a:rPr>
              <a:t>not </a:t>
            </a:r>
            <a:r>
              <a:rPr dirty="0" sz="1400">
                <a:latin typeface="Calibri"/>
                <a:cs typeface="Calibri"/>
              </a:rPr>
              <a:t>working </a:t>
            </a:r>
            <a:r>
              <a:rPr dirty="0" sz="1400" spc="-5">
                <a:latin typeface="Calibri"/>
                <a:cs typeface="Calibri"/>
              </a:rPr>
              <a:t>properly, </a:t>
            </a:r>
            <a:r>
              <a:rPr dirty="0" sz="1400">
                <a:latin typeface="Calibri"/>
                <a:cs typeface="Calibri"/>
              </a:rPr>
              <a:t>in </a:t>
            </a:r>
            <a:r>
              <a:rPr dirty="0" sz="1400" spc="-5">
                <a:latin typeface="Calibri"/>
                <a:cs typeface="Calibri"/>
              </a:rPr>
              <a:t>this  case the </a:t>
            </a:r>
            <a:r>
              <a:rPr dirty="0" sz="1400">
                <a:latin typeface="Calibri"/>
                <a:cs typeface="Calibri"/>
              </a:rPr>
              <a:t>following </a:t>
            </a:r>
            <a:r>
              <a:rPr dirty="0" sz="1400" spc="-5">
                <a:latin typeface="Calibri"/>
                <a:cs typeface="Calibri"/>
              </a:rPr>
              <a:t>steps </a:t>
            </a:r>
            <a:r>
              <a:rPr dirty="0" sz="1400">
                <a:latin typeface="Calibri"/>
                <a:cs typeface="Calibri"/>
              </a:rPr>
              <a:t>are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considered: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100">
              <a:latin typeface="Times New Roman"/>
              <a:cs typeface="Times New Roman"/>
            </a:endParaRPr>
          </a:p>
          <a:p>
            <a:pPr marL="545465" indent="-228600">
              <a:lnSpc>
                <a:spcPct val="100000"/>
              </a:lnSpc>
              <a:buFont typeface="Wingdings"/>
              <a:buChar char=""/>
              <a:tabLst>
                <a:tab pos="545465" algn="l"/>
                <a:tab pos="546100" algn="l"/>
              </a:tabLst>
            </a:pPr>
            <a:r>
              <a:rPr dirty="0" sz="1400" spc="-5">
                <a:latin typeface="Calibri"/>
                <a:cs typeface="Calibri"/>
              </a:rPr>
              <a:t>Calculate the truncated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modulus</a:t>
            </a:r>
            <a:endParaRPr sz="1400">
              <a:latin typeface="Calibri"/>
              <a:cs typeface="Calibri"/>
            </a:endParaRPr>
          </a:p>
          <a:p>
            <a:pPr marL="545465" indent="-228600">
              <a:lnSpc>
                <a:spcPct val="100000"/>
              </a:lnSpc>
              <a:spcBef>
                <a:spcPts val="290"/>
              </a:spcBef>
              <a:buFont typeface="Wingdings"/>
              <a:buChar char=""/>
              <a:tabLst>
                <a:tab pos="545465" algn="l"/>
                <a:tab pos="546100" algn="l"/>
              </a:tabLst>
            </a:pPr>
            <a:r>
              <a:rPr dirty="0" sz="1400" spc="-5">
                <a:latin typeface="Calibri"/>
                <a:cs typeface="Calibri"/>
              </a:rPr>
              <a:t>From the truncated modulus find the correct frequency</a:t>
            </a:r>
            <a:endParaRPr sz="1400">
              <a:latin typeface="Calibri"/>
              <a:cs typeface="Calibri"/>
            </a:endParaRPr>
          </a:p>
          <a:p>
            <a:pPr marL="545465" indent="-228600">
              <a:lnSpc>
                <a:spcPct val="100000"/>
              </a:lnSpc>
              <a:spcBef>
                <a:spcPts val="285"/>
              </a:spcBef>
              <a:buFont typeface="Wingdings"/>
              <a:buChar char=""/>
              <a:tabLst>
                <a:tab pos="545465" algn="l"/>
                <a:tab pos="546100" algn="l"/>
              </a:tabLst>
            </a:pPr>
            <a:r>
              <a:rPr dirty="0" sz="1400" spc="-5">
                <a:latin typeface="Calibri"/>
                <a:cs typeface="Calibri"/>
              </a:rPr>
              <a:t>Find the modulus of the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counter</a:t>
            </a:r>
            <a:endParaRPr sz="1400">
              <a:latin typeface="Calibri"/>
              <a:cs typeface="Calibri"/>
            </a:endParaRPr>
          </a:p>
          <a:p>
            <a:pPr marL="545465" marR="114300" indent="-228600">
              <a:lnSpc>
                <a:spcPts val="1970"/>
              </a:lnSpc>
              <a:spcBef>
                <a:spcPts val="100"/>
              </a:spcBef>
              <a:buFont typeface="Wingdings"/>
              <a:buChar char=""/>
              <a:tabLst>
                <a:tab pos="545465" algn="l"/>
                <a:tab pos="546100" algn="l"/>
              </a:tabLst>
            </a:pPr>
            <a:r>
              <a:rPr dirty="0" sz="1400" spc="-5">
                <a:latin typeface="Calibri"/>
                <a:cs typeface="Calibri"/>
              </a:rPr>
              <a:t>According </a:t>
            </a:r>
            <a:r>
              <a:rPr dirty="0" sz="1400">
                <a:latin typeface="Calibri"/>
                <a:cs typeface="Calibri"/>
              </a:rPr>
              <a:t>to </a:t>
            </a:r>
            <a:r>
              <a:rPr dirty="0" sz="1400" spc="-5">
                <a:latin typeface="Calibri"/>
                <a:cs typeface="Calibri"/>
              </a:rPr>
              <a:t>the modulus of the counter, the </a:t>
            </a:r>
            <a:r>
              <a:rPr dirty="0" sz="1400">
                <a:latin typeface="Calibri"/>
                <a:cs typeface="Calibri"/>
              </a:rPr>
              <a:t>preset </a:t>
            </a:r>
            <a:r>
              <a:rPr dirty="0" sz="1400" spc="-5">
                <a:latin typeface="Calibri"/>
                <a:cs typeface="Calibri"/>
              </a:rPr>
              <a:t>count must  be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calculated.</a:t>
            </a:r>
            <a:endParaRPr sz="1400">
              <a:latin typeface="Calibri"/>
              <a:cs typeface="Calibri"/>
            </a:endParaRPr>
          </a:p>
          <a:p>
            <a:pPr marL="545465" indent="-228600">
              <a:lnSpc>
                <a:spcPct val="100000"/>
              </a:lnSpc>
              <a:spcBef>
                <a:spcPts val="190"/>
              </a:spcBef>
              <a:buFont typeface="Wingdings"/>
              <a:buChar char=""/>
              <a:tabLst>
                <a:tab pos="545465" algn="l"/>
                <a:tab pos="546100" algn="l"/>
              </a:tabLst>
            </a:pPr>
            <a:r>
              <a:rPr dirty="0" sz="1400">
                <a:latin typeface="Calibri"/>
                <a:cs typeface="Calibri"/>
              </a:rPr>
              <a:t>Redesign </a:t>
            </a:r>
            <a:r>
              <a:rPr dirty="0" sz="1400" spc="-5">
                <a:latin typeface="Calibri"/>
                <a:cs typeface="Calibri"/>
              </a:rPr>
              <a:t>the counter </a:t>
            </a:r>
            <a:r>
              <a:rPr dirty="0" sz="1400">
                <a:latin typeface="Calibri"/>
                <a:cs typeface="Calibri"/>
              </a:rPr>
              <a:t>for </a:t>
            </a:r>
            <a:r>
              <a:rPr dirty="0" sz="1400" spc="-5">
                <a:latin typeface="Calibri"/>
                <a:cs typeface="Calibri"/>
              </a:rPr>
              <a:t>the new </a:t>
            </a:r>
            <a:r>
              <a:rPr dirty="0" sz="1400">
                <a:latin typeface="Calibri"/>
                <a:cs typeface="Calibri"/>
              </a:rPr>
              <a:t>preset</a:t>
            </a:r>
            <a:r>
              <a:rPr dirty="0" sz="1400" spc="-3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count</a:t>
            </a:r>
            <a:endParaRPr sz="1400">
              <a:latin typeface="Calibri"/>
              <a:cs typeface="Calibri"/>
            </a:endParaRPr>
          </a:p>
          <a:p>
            <a:pPr marL="12700" marR="112395">
              <a:lnSpc>
                <a:spcPct val="117900"/>
              </a:lnSpc>
              <a:spcBef>
                <a:spcPts val="969"/>
              </a:spcBef>
            </a:pPr>
            <a:r>
              <a:rPr dirty="0" sz="1400" spc="-5">
                <a:latin typeface="Calibri"/>
                <a:cs typeface="Calibri"/>
              </a:rPr>
              <a:t>Ex14/ determine </a:t>
            </a:r>
            <a:r>
              <a:rPr dirty="0" sz="1400">
                <a:latin typeface="Calibri"/>
                <a:cs typeface="Calibri"/>
              </a:rPr>
              <a:t>if the cascaded </a:t>
            </a:r>
            <a:r>
              <a:rPr dirty="0" sz="1400" spc="-5">
                <a:latin typeface="Calibri"/>
                <a:cs typeface="Calibri"/>
              </a:rPr>
              <a:t>counter shown </a:t>
            </a:r>
            <a:r>
              <a:rPr dirty="0" sz="1400">
                <a:latin typeface="Calibri"/>
                <a:cs typeface="Calibri"/>
              </a:rPr>
              <a:t>in </a:t>
            </a:r>
            <a:r>
              <a:rPr dirty="0" sz="1400" spc="-5">
                <a:latin typeface="Calibri"/>
                <a:cs typeface="Calibri"/>
              </a:rPr>
              <a:t>figure </a:t>
            </a:r>
            <a:r>
              <a:rPr dirty="0" sz="1400">
                <a:latin typeface="Calibri"/>
                <a:cs typeface="Calibri"/>
              </a:rPr>
              <a:t>(23) </a:t>
            </a:r>
            <a:r>
              <a:rPr dirty="0" sz="1400" spc="5">
                <a:latin typeface="Calibri"/>
                <a:cs typeface="Calibri"/>
              </a:rPr>
              <a:t>is </a:t>
            </a:r>
            <a:r>
              <a:rPr dirty="0" sz="1400">
                <a:latin typeface="Calibri"/>
                <a:cs typeface="Calibri"/>
              </a:rPr>
              <a:t>working  </a:t>
            </a:r>
            <a:r>
              <a:rPr dirty="0" sz="1400" spc="-5">
                <a:latin typeface="Calibri"/>
                <a:cs typeface="Calibri"/>
              </a:rPr>
              <a:t>properly or </a:t>
            </a:r>
            <a:r>
              <a:rPr dirty="0" sz="1400" spc="-10">
                <a:latin typeface="Calibri"/>
                <a:cs typeface="Calibri"/>
              </a:rPr>
              <a:t>not. </a:t>
            </a:r>
            <a:r>
              <a:rPr dirty="0" sz="1400" spc="-5">
                <a:latin typeface="Calibri"/>
                <a:cs typeface="Calibri"/>
              </a:rPr>
              <a:t>If not, make </a:t>
            </a:r>
            <a:r>
              <a:rPr dirty="0" sz="1400">
                <a:latin typeface="Calibri"/>
                <a:cs typeface="Calibri"/>
              </a:rPr>
              <a:t>it work in </a:t>
            </a:r>
            <a:r>
              <a:rPr dirty="0" sz="1400" spc="-5">
                <a:latin typeface="Calibri"/>
                <a:cs typeface="Calibri"/>
              </a:rPr>
              <a:t>correct</a:t>
            </a:r>
            <a:r>
              <a:rPr dirty="0" sz="1400" spc="-3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way.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>
                <a:latin typeface="Calibri"/>
                <a:cs typeface="Calibri"/>
              </a:rPr>
              <a:t>Sol: </a:t>
            </a:r>
            <a:r>
              <a:rPr dirty="0" sz="1400" spc="-5">
                <a:latin typeface="Calibri"/>
                <a:cs typeface="Calibri"/>
              </a:rPr>
              <a:t>from figure (23), </a:t>
            </a:r>
            <a:r>
              <a:rPr dirty="0" sz="1400">
                <a:latin typeface="Calibri"/>
                <a:cs typeface="Calibri"/>
              </a:rPr>
              <a:t>it is </a:t>
            </a:r>
            <a:r>
              <a:rPr dirty="0" sz="1400" spc="-5">
                <a:latin typeface="Calibri"/>
                <a:cs typeface="Calibri"/>
              </a:rPr>
              <a:t>found</a:t>
            </a:r>
            <a:r>
              <a:rPr dirty="0" sz="1400" spc="-5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that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437376" y="4745735"/>
            <a:ext cx="647700" cy="17678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6517640" y="4726050"/>
            <a:ext cx="48069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Calibri"/>
                <a:cs typeface="Calibri"/>
              </a:rPr>
              <a:t>Output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817052" y="3531044"/>
            <a:ext cx="81280" cy="8127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624583" y="3761231"/>
            <a:ext cx="544067" cy="26212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615757" y="3992054"/>
            <a:ext cx="504825" cy="37338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1716277" y="3639438"/>
            <a:ext cx="263525" cy="5956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R="5080">
              <a:lnSpc>
                <a:spcPct val="155800"/>
              </a:lnSpc>
              <a:spcBef>
                <a:spcPts val="100"/>
              </a:spcBef>
            </a:pPr>
            <a:r>
              <a:rPr dirty="0" sz="1200" b="1">
                <a:latin typeface="Calibri"/>
                <a:cs typeface="Calibri"/>
              </a:rPr>
              <a:t>E  ENT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577083" y="4038599"/>
            <a:ext cx="515112" cy="26365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2669158" y="4018915"/>
            <a:ext cx="2819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Calibri"/>
                <a:cs typeface="Calibri"/>
              </a:rPr>
              <a:t>RCO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263139" y="3605783"/>
            <a:ext cx="886968" cy="263651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677670" y="3613276"/>
            <a:ext cx="1304925" cy="925830"/>
          </a:xfrm>
          <a:custGeom>
            <a:avLst/>
            <a:gdLst/>
            <a:ahLst/>
            <a:cxnLst/>
            <a:rect l="l" t="t" r="r" b="b"/>
            <a:pathLst>
              <a:path w="1304925" h="925829">
                <a:moveTo>
                  <a:pt x="0" y="925829"/>
                </a:moveTo>
                <a:lnTo>
                  <a:pt x="1304925" y="925829"/>
                </a:lnTo>
                <a:lnTo>
                  <a:pt x="1304925" y="0"/>
                </a:lnTo>
                <a:lnTo>
                  <a:pt x="0" y="0"/>
                </a:lnTo>
                <a:lnTo>
                  <a:pt x="0" y="925829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672907" y="4327334"/>
            <a:ext cx="153669" cy="15367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411095" y="3392931"/>
            <a:ext cx="0" cy="205104"/>
          </a:xfrm>
          <a:custGeom>
            <a:avLst/>
            <a:gdLst/>
            <a:ahLst/>
            <a:cxnLst/>
            <a:rect l="l" t="t" r="r" b="b"/>
            <a:pathLst>
              <a:path w="0" h="205104">
                <a:moveTo>
                  <a:pt x="0" y="0"/>
                </a:moveTo>
                <a:lnTo>
                  <a:pt x="0" y="20510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563495" y="3392931"/>
            <a:ext cx="0" cy="205104"/>
          </a:xfrm>
          <a:custGeom>
            <a:avLst/>
            <a:gdLst/>
            <a:ahLst/>
            <a:cxnLst/>
            <a:rect l="l" t="t" r="r" b="b"/>
            <a:pathLst>
              <a:path w="0" h="205104">
                <a:moveTo>
                  <a:pt x="0" y="0"/>
                </a:moveTo>
                <a:lnTo>
                  <a:pt x="0" y="20510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744470" y="3392931"/>
            <a:ext cx="0" cy="214629"/>
          </a:xfrm>
          <a:custGeom>
            <a:avLst/>
            <a:gdLst/>
            <a:ahLst/>
            <a:cxnLst/>
            <a:rect l="l" t="t" r="r" b="b"/>
            <a:pathLst>
              <a:path w="0" h="214629">
                <a:moveTo>
                  <a:pt x="0" y="0"/>
                </a:moveTo>
                <a:lnTo>
                  <a:pt x="0" y="214629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887345" y="3392931"/>
            <a:ext cx="0" cy="224154"/>
          </a:xfrm>
          <a:custGeom>
            <a:avLst/>
            <a:gdLst/>
            <a:ahLst/>
            <a:cxnLst/>
            <a:rect l="l" t="t" r="r" b="b"/>
            <a:pathLst>
              <a:path w="0" h="224154">
                <a:moveTo>
                  <a:pt x="0" y="0"/>
                </a:moveTo>
                <a:lnTo>
                  <a:pt x="0" y="22415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880872" y="4747259"/>
            <a:ext cx="477012" cy="17526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966012" y="4727574"/>
            <a:ext cx="30861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mbria Math"/>
                <a:cs typeface="Cambria Math"/>
              </a:rPr>
              <a:t>𝐂</a:t>
            </a:r>
            <a:r>
              <a:rPr dirty="0" sz="1200" spc="5">
                <a:latin typeface="Cambria Math"/>
                <a:cs typeface="Cambria Math"/>
              </a:rPr>
              <a:t>𝐋</a:t>
            </a:r>
            <a:r>
              <a:rPr dirty="0" sz="1200">
                <a:latin typeface="Cambria Math"/>
                <a:cs typeface="Cambria Math"/>
              </a:rPr>
              <a:t>𝐊</a:t>
            </a:r>
            <a:endParaRPr sz="1200">
              <a:latin typeface="Cambria Math"/>
              <a:cs typeface="Cambria Math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1310639" y="3110483"/>
            <a:ext cx="228600" cy="175259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3639820" y="3121786"/>
            <a:ext cx="0" cy="419100"/>
          </a:xfrm>
          <a:custGeom>
            <a:avLst/>
            <a:gdLst/>
            <a:ahLst/>
            <a:cxnLst/>
            <a:rect l="l" t="t" r="r" b="b"/>
            <a:pathLst>
              <a:path w="0" h="419100">
                <a:moveTo>
                  <a:pt x="0" y="41910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596957" y="3536124"/>
            <a:ext cx="81279" cy="8127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3404615" y="3765803"/>
            <a:ext cx="544067" cy="263651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3395662" y="3997134"/>
            <a:ext cx="504825" cy="37338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3496690" y="4032630"/>
            <a:ext cx="2635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Calibri"/>
                <a:cs typeface="Calibri"/>
              </a:rPr>
              <a:t>ENT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4357115" y="4043171"/>
            <a:ext cx="515112" cy="26365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4449445" y="4023486"/>
            <a:ext cx="2819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Calibri"/>
                <a:cs typeface="Calibri"/>
              </a:rPr>
              <a:t>RCO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4043171" y="3611879"/>
            <a:ext cx="886968" cy="263651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3457575" y="3618356"/>
            <a:ext cx="1304925" cy="925830"/>
          </a:xfrm>
          <a:custGeom>
            <a:avLst/>
            <a:gdLst/>
            <a:ahLst/>
            <a:cxnLst/>
            <a:rect l="l" t="t" r="r" b="b"/>
            <a:pathLst>
              <a:path w="1304925" h="925829">
                <a:moveTo>
                  <a:pt x="0" y="925829"/>
                </a:moveTo>
                <a:lnTo>
                  <a:pt x="1304925" y="925829"/>
                </a:lnTo>
                <a:lnTo>
                  <a:pt x="1304925" y="0"/>
                </a:lnTo>
                <a:lnTo>
                  <a:pt x="0" y="0"/>
                </a:lnTo>
                <a:lnTo>
                  <a:pt x="0" y="925829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3452812" y="4332414"/>
            <a:ext cx="153670" cy="153670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4191000" y="3364991"/>
            <a:ext cx="0" cy="238125"/>
          </a:xfrm>
          <a:custGeom>
            <a:avLst/>
            <a:gdLst/>
            <a:ahLst/>
            <a:cxnLst/>
            <a:rect l="l" t="t" r="r" b="b"/>
            <a:pathLst>
              <a:path w="0" h="238125">
                <a:moveTo>
                  <a:pt x="0" y="0"/>
                </a:moveTo>
                <a:lnTo>
                  <a:pt x="0" y="2381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4343400" y="3364991"/>
            <a:ext cx="0" cy="238125"/>
          </a:xfrm>
          <a:custGeom>
            <a:avLst/>
            <a:gdLst/>
            <a:ahLst/>
            <a:cxnLst/>
            <a:rect l="l" t="t" r="r" b="b"/>
            <a:pathLst>
              <a:path w="0" h="238125">
                <a:moveTo>
                  <a:pt x="0" y="0"/>
                </a:moveTo>
                <a:lnTo>
                  <a:pt x="0" y="2381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4524375" y="3364991"/>
            <a:ext cx="0" cy="247650"/>
          </a:xfrm>
          <a:custGeom>
            <a:avLst/>
            <a:gdLst/>
            <a:ahLst/>
            <a:cxnLst/>
            <a:rect l="l" t="t" r="r" b="b"/>
            <a:pathLst>
              <a:path w="0" h="247650">
                <a:moveTo>
                  <a:pt x="0" y="0"/>
                </a:moveTo>
                <a:lnTo>
                  <a:pt x="0" y="2476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4667250" y="3364991"/>
            <a:ext cx="0" cy="257175"/>
          </a:xfrm>
          <a:custGeom>
            <a:avLst/>
            <a:gdLst/>
            <a:ahLst/>
            <a:cxnLst/>
            <a:rect l="l" t="t" r="r" b="b"/>
            <a:pathLst>
              <a:path w="0" h="257175">
                <a:moveTo>
                  <a:pt x="0" y="0"/>
                </a:moveTo>
                <a:lnTo>
                  <a:pt x="0" y="25717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5405120" y="3121786"/>
            <a:ext cx="0" cy="419100"/>
          </a:xfrm>
          <a:custGeom>
            <a:avLst/>
            <a:gdLst/>
            <a:ahLst/>
            <a:cxnLst/>
            <a:rect l="l" t="t" r="r" b="b"/>
            <a:pathLst>
              <a:path w="0" h="419100">
                <a:moveTo>
                  <a:pt x="0" y="41910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5362257" y="3536124"/>
            <a:ext cx="81279" cy="8127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5170932" y="3765803"/>
            <a:ext cx="542543" cy="26365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5160962" y="3997134"/>
            <a:ext cx="504825" cy="37338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 txBox="1"/>
          <p:nvPr/>
        </p:nvSpPr>
        <p:spPr>
          <a:xfrm>
            <a:off x="5263641" y="4032630"/>
            <a:ext cx="2635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Calibri"/>
                <a:cs typeface="Calibri"/>
              </a:rPr>
              <a:t>ENT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6123432" y="4043171"/>
            <a:ext cx="513588" cy="26365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 txBox="1"/>
          <p:nvPr/>
        </p:nvSpPr>
        <p:spPr>
          <a:xfrm>
            <a:off x="6216141" y="4023486"/>
            <a:ext cx="2819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Calibri"/>
                <a:cs typeface="Calibri"/>
              </a:rPr>
              <a:t>RCO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5807964" y="3611879"/>
            <a:ext cx="886967" cy="263651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5222875" y="3618356"/>
            <a:ext cx="1304925" cy="925830"/>
          </a:xfrm>
          <a:custGeom>
            <a:avLst/>
            <a:gdLst/>
            <a:ahLst/>
            <a:cxnLst/>
            <a:rect l="l" t="t" r="r" b="b"/>
            <a:pathLst>
              <a:path w="1304925" h="925829">
                <a:moveTo>
                  <a:pt x="0" y="925829"/>
                </a:moveTo>
                <a:lnTo>
                  <a:pt x="1304925" y="925829"/>
                </a:lnTo>
                <a:lnTo>
                  <a:pt x="1304925" y="0"/>
                </a:lnTo>
                <a:lnTo>
                  <a:pt x="0" y="0"/>
                </a:lnTo>
                <a:lnTo>
                  <a:pt x="0" y="925829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5218112" y="4332414"/>
            <a:ext cx="153670" cy="153670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5956300" y="3364991"/>
            <a:ext cx="0" cy="238125"/>
          </a:xfrm>
          <a:custGeom>
            <a:avLst/>
            <a:gdLst/>
            <a:ahLst/>
            <a:cxnLst/>
            <a:rect l="l" t="t" r="r" b="b"/>
            <a:pathLst>
              <a:path w="0" h="238125">
                <a:moveTo>
                  <a:pt x="0" y="0"/>
                </a:moveTo>
                <a:lnTo>
                  <a:pt x="0" y="2381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6108700" y="3364991"/>
            <a:ext cx="0" cy="238125"/>
          </a:xfrm>
          <a:custGeom>
            <a:avLst/>
            <a:gdLst/>
            <a:ahLst/>
            <a:cxnLst/>
            <a:rect l="l" t="t" r="r" b="b"/>
            <a:pathLst>
              <a:path w="0" h="238125">
                <a:moveTo>
                  <a:pt x="0" y="0"/>
                </a:moveTo>
                <a:lnTo>
                  <a:pt x="0" y="2381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6289675" y="3364991"/>
            <a:ext cx="0" cy="247650"/>
          </a:xfrm>
          <a:custGeom>
            <a:avLst/>
            <a:gdLst/>
            <a:ahLst/>
            <a:cxnLst/>
            <a:rect l="l" t="t" r="r" b="b"/>
            <a:pathLst>
              <a:path w="0" h="247650">
                <a:moveTo>
                  <a:pt x="0" y="0"/>
                </a:moveTo>
                <a:lnTo>
                  <a:pt x="0" y="2476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6432550" y="3364991"/>
            <a:ext cx="0" cy="257175"/>
          </a:xfrm>
          <a:custGeom>
            <a:avLst/>
            <a:gdLst/>
            <a:ahLst/>
            <a:cxnLst/>
            <a:rect l="l" t="t" r="r" b="b"/>
            <a:pathLst>
              <a:path w="0" h="257175">
                <a:moveTo>
                  <a:pt x="0" y="0"/>
                </a:moveTo>
                <a:lnTo>
                  <a:pt x="0" y="25717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6589712" y="3915219"/>
            <a:ext cx="485775" cy="419100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6708647" y="3971543"/>
            <a:ext cx="256031" cy="280416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5807964" y="3139439"/>
            <a:ext cx="743712" cy="175259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4061459" y="3139439"/>
            <a:ext cx="743712" cy="175259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2263139" y="3166871"/>
            <a:ext cx="743712" cy="175259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6036564" y="2918459"/>
            <a:ext cx="306324" cy="175259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4300537" y="2869374"/>
            <a:ext cx="323850" cy="285750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2509837" y="2893504"/>
            <a:ext cx="323850" cy="285750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6408737" y="2615374"/>
            <a:ext cx="638175" cy="285750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 txBox="1"/>
          <p:nvPr/>
        </p:nvSpPr>
        <p:spPr>
          <a:xfrm>
            <a:off x="1129080" y="1190599"/>
            <a:ext cx="5789295" cy="210820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just" marL="12700" marR="488950" indent="199390">
              <a:lnSpc>
                <a:spcPct val="152600"/>
              </a:lnSpc>
              <a:spcBef>
                <a:spcPts val="90"/>
              </a:spcBef>
            </a:pPr>
            <a:r>
              <a:rPr dirty="0" sz="1400" spc="-5">
                <a:latin typeface="Calibri"/>
                <a:cs typeface="Calibri"/>
              </a:rPr>
              <a:t>This means that the </a:t>
            </a:r>
            <a:r>
              <a:rPr dirty="0" sz="1400">
                <a:latin typeface="Calibri"/>
                <a:cs typeface="Calibri"/>
              </a:rPr>
              <a:t>first </a:t>
            </a:r>
            <a:r>
              <a:rPr dirty="0" sz="1400" spc="-5">
                <a:latin typeface="Calibri"/>
                <a:cs typeface="Calibri"/>
              </a:rPr>
              <a:t>counter </a:t>
            </a:r>
            <a:r>
              <a:rPr dirty="0" sz="1400">
                <a:latin typeface="Calibri"/>
                <a:cs typeface="Calibri"/>
              </a:rPr>
              <a:t>is loaded </a:t>
            </a:r>
            <a:r>
              <a:rPr dirty="0" sz="1400" spc="-5">
                <a:latin typeface="Calibri"/>
                <a:cs typeface="Calibri"/>
              </a:rPr>
              <a:t>by (1000), </a:t>
            </a:r>
            <a:r>
              <a:rPr dirty="0" sz="1400">
                <a:latin typeface="Calibri"/>
                <a:cs typeface="Calibri"/>
              </a:rPr>
              <a:t>the </a:t>
            </a:r>
            <a:r>
              <a:rPr dirty="0" sz="1400" spc="-5">
                <a:latin typeface="Calibri"/>
                <a:cs typeface="Calibri"/>
              </a:rPr>
              <a:t>second  counter </a:t>
            </a:r>
            <a:r>
              <a:rPr dirty="0" sz="1400">
                <a:latin typeface="Calibri"/>
                <a:cs typeface="Calibri"/>
              </a:rPr>
              <a:t>is loaded </a:t>
            </a:r>
            <a:r>
              <a:rPr dirty="0" sz="1400" spc="-5">
                <a:latin typeface="Calibri"/>
                <a:cs typeface="Calibri"/>
              </a:rPr>
              <a:t>by (0100), </a:t>
            </a:r>
            <a:r>
              <a:rPr dirty="0" sz="1400">
                <a:latin typeface="Calibri"/>
                <a:cs typeface="Calibri"/>
              </a:rPr>
              <a:t>and the third </a:t>
            </a:r>
            <a:r>
              <a:rPr dirty="0" sz="1400" spc="-5">
                <a:latin typeface="Calibri"/>
                <a:cs typeface="Calibri"/>
              </a:rPr>
              <a:t>one </a:t>
            </a:r>
            <a:r>
              <a:rPr dirty="0" sz="1400">
                <a:latin typeface="Calibri"/>
                <a:cs typeface="Calibri"/>
              </a:rPr>
              <a:t>is loaded </a:t>
            </a:r>
            <a:r>
              <a:rPr dirty="0" sz="1400" spc="-5">
                <a:latin typeface="Calibri"/>
                <a:cs typeface="Calibri"/>
              </a:rPr>
              <a:t>by (0100). The  </a:t>
            </a:r>
            <a:r>
              <a:rPr dirty="0" sz="1400">
                <a:latin typeface="Calibri"/>
                <a:cs typeface="Calibri"/>
              </a:rPr>
              <a:t>logic </a:t>
            </a:r>
            <a:r>
              <a:rPr dirty="0" sz="1400" spc="-5">
                <a:latin typeface="Calibri"/>
                <a:cs typeface="Calibri"/>
              </a:rPr>
              <a:t>block </a:t>
            </a:r>
            <a:r>
              <a:rPr dirty="0" sz="1400">
                <a:latin typeface="Calibri"/>
                <a:cs typeface="Calibri"/>
              </a:rPr>
              <a:t>diagram </a:t>
            </a:r>
            <a:r>
              <a:rPr dirty="0" sz="1400" spc="-5">
                <a:latin typeface="Calibri"/>
                <a:cs typeface="Calibri"/>
              </a:rPr>
              <a:t>of such </a:t>
            </a:r>
            <a:r>
              <a:rPr dirty="0" sz="1400">
                <a:latin typeface="Calibri"/>
                <a:cs typeface="Calibri"/>
              </a:rPr>
              <a:t>cascaded </a:t>
            </a:r>
            <a:r>
              <a:rPr dirty="0" sz="1400" spc="-5">
                <a:latin typeface="Calibri"/>
                <a:cs typeface="Calibri"/>
              </a:rPr>
              <a:t>truncated counter </a:t>
            </a:r>
            <a:r>
              <a:rPr dirty="0" sz="1400">
                <a:latin typeface="Calibri"/>
                <a:cs typeface="Calibri"/>
              </a:rPr>
              <a:t>is given in </a:t>
            </a:r>
            <a:r>
              <a:rPr dirty="0" sz="1400" spc="-5">
                <a:latin typeface="Calibri"/>
                <a:cs typeface="Calibri"/>
              </a:rPr>
              <a:t>figure  </a:t>
            </a:r>
            <a:r>
              <a:rPr dirty="0" sz="1400" spc="-10">
                <a:latin typeface="Calibri"/>
                <a:cs typeface="Calibri"/>
              </a:rPr>
              <a:t>(22).</a:t>
            </a:r>
            <a:endParaRPr sz="1400">
              <a:latin typeface="Calibri"/>
              <a:cs typeface="Calibri"/>
            </a:endParaRPr>
          </a:p>
          <a:p>
            <a:pPr algn="r" marR="5080">
              <a:lnSpc>
                <a:spcPct val="100000"/>
              </a:lnSpc>
              <a:spcBef>
                <a:spcPts val="1030"/>
              </a:spcBef>
            </a:pPr>
            <a:r>
              <a:rPr dirty="0" sz="1200" spc="-520">
                <a:latin typeface="Cambria Math"/>
                <a:cs typeface="Cambria Math"/>
              </a:rPr>
              <a:t>̅</a:t>
            </a:r>
            <a:r>
              <a:rPr dirty="0" baseline="-13888" sz="1800" spc="-465">
                <a:latin typeface="Cambria Math"/>
                <a:cs typeface="Cambria Math"/>
              </a:rPr>
              <a:t>𝐋</a:t>
            </a:r>
            <a:r>
              <a:rPr dirty="0" sz="1200" spc="-210">
                <a:latin typeface="Cambria Math"/>
                <a:cs typeface="Cambria Math"/>
              </a:rPr>
              <a:t>̅</a:t>
            </a:r>
            <a:r>
              <a:rPr dirty="0" baseline="-13888" sz="1800" spc="-944">
                <a:latin typeface="Cambria Math"/>
                <a:cs typeface="Cambria Math"/>
              </a:rPr>
              <a:t>𝐨</a:t>
            </a:r>
            <a:r>
              <a:rPr dirty="0" sz="1200" spc="-145">
                <a:latin typeface="Cambria Math"/>
                <a:cs typeface="Cambria Math"/>
              </a:rPr>
              <a:t>̅</a:t>
            </a:r>
            <a:r>
              <a:rPr dirty="0" sz="1200" spc="-270">
                <a:latin typeface="Cambria Math"/>
                <a:cs typeface="Cambria Math"/>
              </a:rPr>
              <a:t>̅</a:t>
            </a:r>
            <a:r>
              <a:rPr dirty="0" baseline="-13888" sz="1800" spc="-810">
                <a:latin typeface="Cambria Math"/>
                <a:cs typeface="Cambria Math"/>
              </a:rPr>
              <a:t>𝐚</a:t>
            </a:r>
            <a:r>
              <a:rPr dirty="0" sz="1200" spc="-135">
                <a:latin typeface="Cambria Math"/>
                <a:cs typeface="Cambria Math"/>
              </a:rPr>
              <a:t>̅</a:t>
            </a:r>
            <a:r>
              <a:rPr dirty="0" sz="1200" spc="-365">
                <a:latin typeface="Cambria Math"/>
                <a:cs typeface="Cambria Math"/>
              </a:rPr>
              <a:t>̅</a:t>
            </a:r>
            <a:r>
              <a:rPr dirty="0" baseline="-13888" sz="1800" spc="-780">
                <a:latin typeface="Cambria Math"/>
                <a:cs typeface="Cambria Math"/>
              </a:rPr>
              <a:t>𝐝</a:t>
            </a:r>
            <a:r>
              <a:rPr dirty="0" sz="1200">
                <a:latin typeface="Cambria Math"/>
                <a:cs typeface="Cambria Math"/>
              </a:rPr>
              <a:t>̅</a:t>
            </a:r>
            <a:endParaRPr sz="12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</a:pPr>
            <a:endParaRPr sz="1950">
              <a:latin typeface="Times New Roman"/>
              <a:cs typeface="Times New Roman"/>
            </a:endParaRPr>
          </a:p>
          <a:p>
            <a:pPr marL="273050">
              <a:lnSpc>
                <a:spcPct val="100000"/>
              </a:lnSpc>
            </a:pPr>
            <a:r>
              <a:rPr dirty="0" sz="1200" b="1">
                <a:latin typeface="Calibri"/>
                <a:cs typeface="Calibri"/>
              </a:rPr>
              <a:t>1</a:t>
            </a:r>
            <a:endParaRPr sz="1200">
              <a:latin typeface="Calibri"/>
              <a:cs typeface="Calibri"/>
            </a:endParaRPr>
          </a:p>
        </p:txBody>
      </p:sp>
      <p:graphicFrame>
        <p:nvGraphicFramePr>
          <p:cNvPr id="64" name="object 64"/>
          <p:cNvGraphicFramePr>
            <a:graphicFrameLocks noGrp="1"/>
          </p:cNvGraphicFramePr>
          <p:nvPr/>
        </p:nvGraphicFramePr>
        <p:xfrm>
          <a:off x="1847214" y="2883661"/>
          <a:ext cx="5210810" cy="12611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1625"/>
                <a:gridCol w="1052830"/>
                <a:gridCol w="727709"/>
                <a:gridCol w="1045844"/>
                <a:gridCol w="720090"/>
                <a:gridCol w="1224914"/>
                <a:gridCol w="97154"/>
              </a:tblGrid>
              <a:tr h="25380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R="7302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dirty="0" sz="1200" b="1">
                          <a:latin typeface="Calibri"/>
                          <a:cs typeface="Calibri"/>
                        </a:rPr>
                        <a:t>8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43815"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R="4508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200" b="1">
                          <a:latin typeface="Calibri"/>
                          <a:cs typeface="Calibri"/>
                        </a:rPr>
                        <a:t>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9685"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R="30226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1200" b="1">
                          <a:latin typeface="Calibri"/>
                          <a:cs typeface="Calibri"/>
                        </a:rPr>
                        <a:t>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3335"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232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r" marR="30289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200" b="1">
                          <a:latin typeface="Calibri"/>
                          <a:cs typeface="Calibri"/>
                        </a:rPr>
                        <a:t>1 0 0</a:t>
                      </a:r>
                      <a:r>
                        <a:rPr dirty="0" sz="1200" spc="17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b="1">
                          <a:latin typeface="Calibri"/>
                          <a:cs typeface="Calibri"/>
                        </a:rPr>
                        <a:t>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825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77495">
                        <a:lnSpc>
                          <a:spcPts val="1290"/>
                        </a:lnSpc>
                      </a:pPr>
                      <a:r>
                        <a:rPr dirty="0" sz="1200" b="1">
                          <a:latin typeface="Calibri"/>
                          <a:cs typeface="Calibri"/>
                        </a:rPr>
                        <a:t>0 1 0</a:t>
                      </a:r>
                      <a:r>
                        <a:rPr dirty="0" sz="1200" spc="17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b="1">
                          <a:latin typeface="Calibri"/>
                          <a:cs typeface="Calibri"/>
                        </a:rPr>
                        <a:t>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25425">
                        <a:lnSpc>
                          <a:spcPts val="1290"/>
                        </a:lnSpc>
                      </a:pPr>
                      <a:r>
                        <a:rPr dirty="0" sz="1200" b="1">
                          <a:latin typeface="Calibri"/>
                          <a:cs typeface="Calibri"/>
                        </a:rPr>
                        <a:t>0 1 0</a:t>
                      </a:r>
                      <a:r>
                        <a:rPr dirty="0" sz="1200" spc="24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b="1">
                          <a:latin typeface="Calibri"/>
                          <a:cs typeface="Calibri"/>
                        </a:rPr>
                        <a:t>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360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Calibri"/>
                          <a:cs typeface="Calibri"/>
                        </a:rPr>
                        <a:t>NP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5080"/>
                </a:tc>
                <a:tc>
                  <a:txBody>
                    <a:bodyPr/>
                    <a:lstStyle/>
                    <a:p>
                      <a:pPr algn="r" marR="272415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dirty="0" sz="1200" spc="-5" b="1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baseline="-10416" sz="1200" b="1">
                          <a:latin typeface="Calibri"/>
                          <a:cs typeface="Calibri"/>
                        </a:rPr>
                        <a:t>3</a:t>
                      </a:r>
                      <a:r>
                        <a:rPr dirty="0" sz="1200" spc="-5" b="1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baseline="-10416" sz="1200" b="1">
                          <a:latin typeface="Calibri"/>
                          <a:cs typeface="Calibri"/>
                        </a:rPr>
                        <a:t>2</a:t>
                      </a:r>
                      <a:r>
                        <a:rPr dirty="0" sz="1200" spc="-5" b="1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baseline="-10416" sz="1200" b="1">
                          <a:latin typeface="Calibri"/>
                          <a:cs typeface="Calibri"/>
                        </a:rPr>
                        <a:t>1</a:t>
                      </a:r>
                      <a:r>
                        <a:rPr dirty="0" sz="1200" spc="-5" b="1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baseline="-12820" sz="975" b="1">
                          <a:latin typeface="Calibri"/>
                          <a:cs typeface="Calibri"/>
                        </a:rPr>
                        <a:t>0</a:t>
                      </a:r>
                      <a:endParaRPr baseline="-12820" sz="975">
                        <a:latin typeface="Calibri"/>
                        <a:cs typeface="Calibri"/>
                      </a:endParaRPr>
                    </a:p>
                  </a:txBody>
                  <a:tcPr marL="0" marR="0" marB="0" marT="10541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80035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dirty="0" sz="1200" b="1">
                          <a:latin typeface="Calibri"/>
                          <a:cs typeface="Calibri"/>
                        </a:rPr>
                        <a:t>ENP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65430"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r>
                        <a:rPr dirty="0" sz="1200" spc="-5" b="1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baseline="-10416" sz="1200" b="1">
                          <a:latin typeface="Calibri"/>
                          <a:cs typeface="Calibri"/>
                        </a:rPr>
                        <a:t>3</a:t>
                      </a:r>
                      <a:r>
                        <a:rPr dirty="0" sz="1200" spc="-5" b="1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baseline="-10416" sz="1200" b="1">
                          <a:latin typeface="Calibri"/>
                          <a:cs typeface="Calibri"/>
                        </a:rPr>
                        <a:t>2</a:t>
                      </a:r>
                      <a:r>
                        <a:rPr dirty="0" sz="1200" spc="-5" b="1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baseline="-10416" sz="1200" b="1">
                          <a:latin typeface="Calibri"/>
                          <a:cs typeface="Calibri"/>
                        </a:rPr>
                        <a:t>1</a:t>
                      </a:r>
                      <a:r>
                        <a:rPr dirty="0" sz="1200" spc="-5" b="1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baseline="-12820" sz="975" b="1">
                          <a:latin typeface="Calibri"/>
                          <a:cs typeface="Calibri"/>
                        </a:rPr>
                        <a:t>0</a:t>
                      </a:r>
                      <a:endParaRPr baseline="-12820" sz="975">
                        <a:latin typeface="Calibri"/>
                        <a:cs typeface="Calibri"/>
                      </a:endParaRPr>
                    </a:p>
                  </a:txBody>
                  <a:tcPr marL="0" marR="0" marB="0" marT="1111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73050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dirty="0" sz="1200" b="1">
                          <a:latin typeface="Calibri"/>
                          <a:cs typeface="Calibri"/>
                        </a:rPr>
                        <a:t>ENP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89865"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r>
                        <a:rPr dirty="0" sz="1200" spc="-5" b="1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baseline="-10416" sz="1200" spc="-7" b="1">
                          <a:latin typeface="Calibri"/>
                          <a:cs typeface="Calibri"/>
                        </a:rPr>
                        <a:t>3</a:t>
                      </a:r>
                      <a:r>
                        <a:rPr dirty="0" sz="1200" spc="-5" b="1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baseline="-10416" sz="1200" spc="-7" b="1">
                          <a:latin typeface="Calibri"/>
                          <a:cs typeface="Calibri"/>
                        </a:rPr>
                        <a:t>2</a:t>
                      </a:r>
                      <a:r>
                        <a:rPr dirty="0" sz="1200" spc="-5" b="1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baseline="-10416" sz="1200" spc="-7" b="1">
                          <a:latin typeface="Calibri"/>
                          <a:cs typeface="Calibri"/>
                        </a:rPr>
                        <a:t>1</a:t>
                      </a:r>
                      <a:r>
                        <a:rPr dirty="0" sz="1200" spc="-5" b="1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baseline="-12820" sz="975" spc="-7" b="1">
                          <a:latin typeface="Calibri"/>
                          <a:cs typeface="Calibri"/>
                        </a:rPr>
                        <a:t>0</a:t>
                      </a:r>
                      <a:endParaRPr baseline="-12820" sz="975">
                        <a:latin typeface="Calibri"/>
                        <a:cs typeface="Calibri"/>
                      </a:endParaRPr>
                    </a:p>
                  </a:txBody>
                  <a:tcPr marL="0" marR="0" marB="0" marT="111125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5" name="object 65"/>
          <p:cNvSpPr/>
          <p:nvPr/>
        </p:nvSpPr>
        <p:spPr>
          <a:xfrm>
            <a:off x="4986654" y="3857751"/>
            <a:ext cx="236220" cy="635"/>
          </a:xfrm>
          <a:custGeom>
            <a:avLst/>
            <a:gdLst/>
            <a:ahLst/>
            <a:cxnLst/>
            <a:rect l="l" t="t" r="r" b="b"/>
            <a:pathLst>
              <a:path w="236220" h="635">
                <a:moveTo>
                  <a:pt x="0" y="0"/>
                </a:moveTo>
                <a:lnTo>
                  <a:pt x="236220" y="63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4995545" y="3867276"/>
            <a:ext cx="635" cy="262255"/>
          </a:xfrm>
          <a:custGeom>
            <a:avLst/>
            <a:gdLst/>
            <a:ahLst/>
            <a:cxnLst/>
            <a:rect l="l" t="t" r="r" b="b"/>
            <a:pathLst>
              <a:path w="635" h="262254">
                <a:moveTo>
                  <a:pt x="634" y="0"/>
                </a:moveTo>
                <a:lnTo>
                  <a:pt x="0" y="26225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3215004" y="3867276"/>
            <a:ext cx="236220" cy="635"/>
          </a:xfrm>
          <a:custGeom>
            <a:avLst/>
            <a:gdLst/>
            <a:ahLst/>
            <a:cxnLst/>
            <a:rect l="l" t="t" r="r" b="b"/>
            <a:pathLst>
              <a:path w="236220" h="635">
                <a:moveTo>
                  <a:pt x="0" y="0"/>
                </a:moveTo>
                <a:lnTo>
                  <a:pt x="236219" y="63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3223895" y="3876801"/>
            <a:ext cx="635" cy="262255"/>
          </a:xfrm>
          <a:custGeom>
            <a:avLst/>
            <a:gdLst/>
            <a:ahLst/>
            <a:cxnLst/>
            <a:rect l="l" t="t" r="r" b="b"/>
            <a:pathLst>
              <a:path w="635" h="262254">
                <a:moveTo>
                  <a:pt x="635" y="0"/>
                </a:moveTo>
                <a:lnTo>
                  <a:pt x="0" y="26225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4996179" y="4419726"/>
            <a:ext cx="236220" cy="635"/>
          </a:xfrm>
          <a:custGeom>
            <a:avLst/>
            <a:gdLst/>
            <a:ahLst/>
            <a:cxnLst/>
            <a:rect l="l" t="t" r="r" b="b"/>
            <a:pathLst>
              <a:path w="236220" h="635">
                <a:moveTo>
                  <a:pt x="0" y="0"/>
                </a:moveTo>
                <a:lnTo>
                  <a:pt x="236220" y="63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5009515" y="4424806"/>
            <a:ext cx="635" cy="431800"/>
          </a:xfrm>
          <a:custGeom>
            <a:avLst/>
            <a:gdLst/>
            <a:ahLst/>
            <a:cxnLst/>
            <a:rect l="l" t="t" r="r" b="b"/>
            <a:pathLst>
              <a:path w="635" h="431800">
                <a:moveTo>
                  <a:pt x="635" y="0"/>
                </a:moveTo>
                <a:lnTo>
                  <a:pt x="0" y="431800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3210560" y="4415281"/>
            <a:ext cx="236220" cy="635"/>
          </a:xfrm>
          <a:custGeom>
            <a:avLst/>
            <a:gdLst/>
            <a:ahLst/>
            <a:cxnLst/>
            <a:rect l="l" t="t" r="r" b="b"/>
            <a:pathLst>
              <a:path w="236220" h="635">
                <a:moveTo>
                  <a:pt x="0" y="0"/>
                </a:moveTo>
                <a:lnTo>
                  <a:pt x="236219" y="63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3223895" y="4420361"/>
            <a:ext cx="635" cy="431800"/>
          </a:xfrm>
          <a:custGeom>
            <a:avLst/>
            <a:gdLst/>
            <a:ahLst/>
            <a:cxnLst/>
            <a:rect l="l" t="t" r="r" b="b"/>
            <a:pathLst>
              <a:path w="635" h="431800">
                <a:moveTo>
                  <a:pt x="635" y="0"/>
                </a:moveTo>
                <a:lnTo>
                  <a:pt x="0" y="431800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1441450" y="4410201"/>
            <a:ext cx="236220" cy="635"/>
          </a:xfrm>
          <a:custGeom>
            <a:avLst/>
            <a:gdLst/>
            <a:ahLst/>
            <a:cxnLst/>
            <a:rect l="l" t="t" r="r" b="b"/>
            <a:pathLst>
              <a:path w="236219" h="635">
                <a:moveTo>
                  <a:pt x="0" y="0"/>
                </a:moveTo>
                <a:lnTo>
                  <a:pt x="236219" y="63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1454785" y="4415281"/>
            <a:ext cx="635" cy="431800"/>
          </a:xfrm>
          <a:custGeom>
            <a:avLst/>
            <a:gdLst/>
            <a:ahLst/>
            <a:cxnLst/>
            <a:rect l="l" t="t" r="r" b="b"/>
            <a:pathLst>
              <a:path w="634" h="431800">
                <a:moveTo>
                  <a:pt x="634" y="0"/>
                </a:moveTo>
                <a:lnTo>
                  <a:pt x="0" y="431800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1306194" y="4847081"/>
            <a:ext cx="3708400" cy="5715"/>
          </a:xfrm>
          <a:custGeom>
            <a:avLst/>
            <a:gdLst/>
            <a:ahLst/>
            <a:cxnLst/>
            <a:rect l="l" t="t" r="r" b="b"/>
            <a:pathLst>
              <a:path w="3708400" h="5714">
                <a:moveTo>
                  <a:pt x="3708400" y="5714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1447800" y="4118736"/>
            <a:ext cx="226695" cy="1270"/>
          </a:xfrm>
          <a:custGeom>
            <a:avLst/>
            <a:gdLst/>
            <a:ahLst/>
            <a:cxnLst/>
            <a:rect l="l" t="t" r="r" b="b"/>
            <a:pathLst>
              <a:path w="226694" h="1270">
                <a:moveTo>
                  <a:pt x="-12700" y="635"/>
                </a:moveTo>
                <a:lnTo>
                  <a:pt x="239394" y="635"/>
                </a:lnTo>
              </a:path>
            </a:pathLst>
          </a:custGeom>
          <a:ln w="2667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1438275" y="3846956"/>
            <a:ext cx="236220" cy="635"/>
          </a:xfrm>
          <a:custGeom>
            <a:avLst/>
            <a:gdLst/>
            <a:ahLst/>
            <a:cxnLst/>
            <a:rect l="l" t="t" r="r" b="b"/>
            <a:pathLst>
              <a:path w="236219" h="635">
                <a:moveTo>
                  <a:pt x="0" y="0"/>
                </a:moveTo>
                <a:lnTo>
                  <a:pt x="236219" y="63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1438275" y="3384041"/>
            <a:ext cx="0" cy="753745"/>
          </a:xfrm>
          <a:custGeom>
            <a:avLst/>
            <a:gdLst/>
            <a:ahLst/>
            <a:cxnLst/>
            <a:rect l="l" t="t" r="r" b="b"/>
            <a:pathLst>
              <a:path w="0" h="753745">
                <a:moveTo>
                  <a:pt x="0" y="0"/>
                </a:moveTo>
                <a:lnTo>
                  <a:pt x="0" y="75374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6657975" y="4648326"/>
            <a:ext cx="268605" cy="76200"/>
          </a:xfrm>
          <a:custGeom>
            <a:avLst/>
            <a:gdLst/>
            <a:ahLst/>
            <a:cxnLst/>
            <a:rect l="l" t="t" r="r" b="b"/>
            <a:pathLst>
              <a:path w="268604" h="76200">
                <a:moveTo>
                  <a:pt x="192404" y="0"/>
                </a:moveTo>
                <a:lnTo>
                  <a:pt x="192404" y="76200"/>
                </a:lnTo>
                <a:lnTo>
                  <a:pt x="243204" y="50800"/>
                </a:lnTo>
                <a:lnTo>
                  <a:pt x="205104" y="50800"/>
                </a:lnTo>
                <a:lnTo>
                  <a:pt x="205104" y="25400"/>
                </a:lnTo>
                <a:lnTo>
                  <a:pt x="243204" y="25400"/>
                </a:lnTo>
                <a:lnTo>
                  <a:pt x="192404" y="0"/>
                </a:lnTo>
                <a:close/>
              </a:path>
              <a:path w="268604" h="76200">
                <a:moveTo>
                  <a:pt x="192404" y="25400"/>
                </a:moveTo>
                <a:lnTo>
                  <a:pt x="0" y="25400"/>
                </a:lnTo>
                <a:lnTo>
                  <a:pt x="0" y="50800"/>
                </a:lnTo>
                <a:lnTo>
                  <a:pt x="192404" y="50800"/>
                </a:lnTo>
                <a:lnTo>
                  <a:pt x="192404" y="25400"/>
                </a:lnTo>
                <a:close/>
              </a:path>
              <a:path w="268604" h="76200">
                <a:moveTo>
                  <a:pt x="243204" y="25400"/>
                </a:moveTo>
                <a:lnTo>
                  <a:pt x="205104" y="25400"/>
                </a:lnTo>
                <a:lnTo>
                  <a:pt x="205104" y="50800"/>
                </a:lnTo>
                <a:lnTo>
                  <a:pt x="243204" y="50800"/>
                </a:lnTo>
                <a:lnTo>
                  <a:pt x="268604" y="38100"/>
                </a:lnTo>
                <a:lnTo>
                  <a:pt x="243204" y="25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6657975" y="4126356"/>
            <a:ext cx="0" cy="570230"/>
          </a:xfrm>
          <a:custGeom>
            <a:avLst/>
            <a:gdLst/>
            <a:ahLst/>
            <a:cxnLst/>
            <a:rect l="l" t="t" r="r" b="b"/>
            <a:pathLst>
              <a:path w="0" h="570229">
                <a:moveTo>
                  <a:pt x="0" y="0"/>
                </a:moveTo>
                <a:lnTo>
                  <a:pt x="0" y="570229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312902" y="304799"/>
            <a:ext cx="6942861" cy="10077729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 txBox="1"/>
          <p:nvPr/>
        </p:nvSpPr>
        <p:spPr>
          <a:xfrm>
            <a:off x="3641216" y="9799649"/>
            <a:ext cx="28448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05"/>
              </a:lnSpc>
            </a:pPr>
            <a:r>
              <a:rPr dirty="0" sz="2000">
                <a:latin typeface="Calibri"/>
                <a:cs typeface="Calibri"/>
              </a:rPr>
              <a:t>25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43321" y="437488"/>
            <a:ext cx="1727835" cy="580390"/>
          </a:xfrm>
          <a:prstGeom prst="rect">
            <a:avLst/>
          </a:prstGeom>
        </p:spPr>
        <p:txBody>
          <a:bodyPr wrap="square" lIns="0" tIns="762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</a:t>
            </a:r>
            <a:endParaRPr sz="1400">
              <a:latin typeface="Lucida Calligraphy"/>
              <a:cs typeface="Lucida Calligraphy"/>
            </a:endParaRPr>
          </a:p>
          <a:p>
            <a:pPr marL="446405">
              <a:lnSpc>
                <a:spcPct val="100000"/>
              </a:lnSpc>
              <a:spcBef>
                <a:spcPts val="505"/>
              </a:spcBef>
            </a:pPr>
            <a:r>
              <a:rPr dirty="0" sz="1400" i="1">
                <a:latin typeface="Lucida Calligraphy"/>
                <a:cs typeface="Lucida Calligraphy"/>
              </a:rPr>
              <a:t>Y.</a:t>
            </a:r>
            <a:r>
              <a:rPr dirty="0" sz="1400" spc="-1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004316" y="527303"/>
            <a:ext cx="1514856" cy="52882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174800" y="454668"/>
            <a:ext cx="1175385" cy="582930"/>
          </a:xfrm>
          <a:prstGeom prst="rect">
            <a:avLst/>
          </a:prstGeom>
        </p:spPr>
        <p:txBody>
          <a:bodyPr wrap="square" lIns="0" tIns="7747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61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one:</a:t>
            </a:r>
            <a:endParaRPr sz="1400">
              <a:latin typeface="Lucida Calligraphy"/>
              <a:cs typeface="Lucida Calligraphy"/>
            </a:endParaRPr>
          </a:p>
          <a:p>
            <a:pPr algn="ctr">
              <a:lnSpc>
                <a:spcPct val="100000"/>
              </a:lnSpc>
              <a:spcBef>
                <a:spcPts val="515"/>
              </a:spcBef>
            </a:pPr>
            <a:r>
              <a:rPr dirty="0" sz="1400" spc="-5" i="1">
                <a:latin typeface="Lucida Calligraphy"/>
                <a:cs typeface="Lucida Calligraphy"/>
              </a:rPr>
              <a:t>Counters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29080" y="1302765"/>
            <a:ext cx="3580765" cy="13690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Truncated modulus </a:t>
            </a:r>
            <a:r>
              <a:rPr dirty="0" sz="1400">
                <a:latin typeface="Calibri"/>
                <a:cs typeface="Calibri"/>
              </a:rPr>
              <a:t>= </a:t>
            </a:r>
            <a:r>
              <a:rPr dirty="0" sz="1400" spc="-5">
                <a:latin typeface="Calibri"/>
                <a:cs typeface="Calibri"/>
              </a:rPr>
              <a:t>full modulus </a:t>
            </a:r>
            <a:r>
              <a:rPr dirty="0" sz="1400">
                <a:latin typeface="Calibri"/>
                <a:cs typeface="Calibri"/>
              </a:rPr>
              <a:t>– preset</a:t>
            </a:r>
            <a:r>
              <a:rPr dirty="0" sz="1400" spc="-4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count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>
                <a:latin typeface="Calibri"/>
                <a:cs typeface="Calibri"/>
              </a:rPr>
              <a:t>=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16</a:t>
            </a:r>
            <a:r>
              <a:rPr dirty="0" baseline="40123" sz="1350" spc="-7">
                <a:latin typeface="Calibri"/>
                <a:cs typeface="Calibri"/>
              </a:rPr>
              <a:t>2</a:t>
            </a:r>
            <a:r>
              <a:rPr dirty="0" sz="1400" spc="-5">
                <a:latin typeface="Calibri"/>
                <a:cs typeface="Calibri"/>
              </a:rPr>
              <a:t>-(3D)</a:t>
            </a:r>
            <a:r>
              <a:rPr dirty="0" baseline="-12345" sz="1350" spc="-7">
                <a:latin typeface="Calibri"/>
                <a:cs typeface="Calibri"/>
              </a:rPr>
              <a:t>Hex</a:t>
            </a:r>
            <a:endParaRPr baseline="-12345" sz="13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85"/>
              </a:spcBef>
            </a:pPr>
            <a:r>
              <a:rPr dirty="0" sz="1400">
                <a:latin typeface="Calibri"/>
                <a:cs typeface="Calibri"/>
              </a:rPr>
              <a:t>= </a:t>
            </a:r>
            <a:r>
              <a:rPr dirty="0" sz="1400" spc="-5">
                <a:latin typeface="Calibri"/>
                <a:cs typeface="Calibri"/>
              </a:rPr>
              <a:t>256 </a:t>
            </a:r>
            <a:r>
              <a:rPr dirty="0" sz="1400">
                <a:latin typeface="Calibri"/>
                <a:cs typeface="Calibri"/>
              </a:rPr>
              <a:t>-61 =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195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-5">
                <a:latin typeface="Calibri"/>
                <a:cs typeface="Calibri"/>
              </a:rPr>
              <a:t>The correct frequency </a:t>
            </a:r>
            <a:r>
              <a:rPr dirty="0" sz="1400">
                <a:latin typeface="Calibri"/>
                <a:cs typeface="Calibri"/>
              </a:rPr>
              <a:t>at </a:t>
            </a:r>
            <a:r>
              <a:rPr dirty="0" sz="1400" spc="-5">
                <a:latin typeface="Calibri"/>
                <a:cs typeface="Calibri"/>
              </a:rPr>
              <a:t>final stage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is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29080" y="2852673"/>
            <a:ext cx="2940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F</a:t>
            </a:r>
            <a:r>
              <a:rPr dirty="0" baseline="-12345" sz="1350">
                <a:latin typeface="Calibri"/>
                <a:cs typeface="Calibri"/>
              </a:rPr>
              <a:t>2</a:t>
            </a:r>
            <a:r>
              <a:rPr dirty="0" baseline="-12345" sz="1350" spc="44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=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36877" y="2799333"/>
            <a:ext cx="37465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515">
                <a:latin typeface="Cambria Math"/>
                <a:cs typeface="Cambria Math"/>
              </a:rPr>
              <a:t>  </a:t>
            </a:r>
            <a:r>
              <a:rPr dirty="0" sz="1000" spc="405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502410" y="2994405"/>
            <a:ext cx="24193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45">
                <a:latin typeface="Cambria Math"/>
                <a:cs typeface="Cambria Math"/>
              </a:rPr>
              <a:t> 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449577" y="2993389"/>
            <a:ext cx="349250" cy="0"/>
          </a:xfrm>
          <a:custGeom>
            <a:avLst/>
            <a:gdLst/>
            <a:ahLst/>
            <a:cxnLst/>
            <a:rect l="l" t="t" r="r" b="b"/>
            <a:pathLst>
              <a:path w="349250" h="0">
                <a:moveTo>
                  <a:pt x="0" y="0"/>
                </a:moveTo>
                <a:lnTo>
                  <a:pt x="34899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1825498" y="2852673"/>
            <a:ext cx="79248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=</a:t>
            </a:r>
            <a:r>
              <a:rPr dirty="0" sz="1400" spc="-10">
                <a:latin typeface="Calibri"/>
                <a:cs typeface="Calibri"/>
              </a:rPr>
              <a:t>5</a:t>
            </a:r>
            <a:r>
              <a:rPr dirty="0" sz="1400">
                <a:latin typeface="Calibri"/>
                <a:cs typeface="Calibri"/>
              </a:rPr>
              <a:t>128.2Hz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129080" y="8170544"/>
            <a:ext cx="12039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heavy" sz="1400" spc="-5" b="1" i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Important</a:t>
            </a:r>
            <a:r>
              <a:rPr dirty="0" u="heavy" sz="1400" spc="-40" b="1" i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1400" spc="-5" b="1" i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note: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29080" y="8419986"/>
            <a:ext cx="5305425" cy="1016000"/>
          </a:xfrm>
          <a:prstGeom prst="rect">
            <a:avLst/>
          </a:prstGeom>
        </p:spPr>
        <p:txBody>
          <a:bodyPr wrap="square" lIns="0" tIns="19050" rIns="0" bIns="0" rtlCol="0" vert="horz">
            <a:spAutoFit/>
          </a:bodyPr>
          <a:lstStyle/>
          <a:p>
            <a:pPr algn="just" marL="12700" marR="5080" indent="199390">
              <a:lnSpc>
                <a:spcPct val="151300"/>
              </a:lnSpc>
              <a:spcBef>
                <a:spcPts val="150"/>
              </a:spcBef>
            </a:pPr>
            <a:r>
              <a:rPr dirty="0" sz="1400" spc="-5">
                <a:latin typeface="Calibri"/>
                <a:cs typeface="Calibri"/>
              </a:rPr>
              <a:t>To obtain the </a:t>
            </a:r>
            <a:r>
              <a:rPr dirty="0" sz="1400">
                <a:latin typeface="Calibri"/>
                <a:cs typeface="Calibri"/>
              </a:rPr>
              <a:t>decoding </a:t>
            </a:r>
            <a:r>
              <a:rPr dirty="0" sz="1400" spc="-5">
                <a:latin typeface="Calibri"/>
                <a:cs typeface="Calibri"/>
              </a:rPr>
              <a:t>of binary sate (</a:t>
            </a:r>
            <a:r>
              <a:rPr dirty="0" sz="1450" spc="-5" b="1" i="1">
                <a:latin typeface="Cambria Math"/>
                <a:cs typeface="Cambria Math"/>
              </a:rPr>
              <a:t>a</a:t>
            </a:r>
            <a:r>
              <a:rPr dirty="0" sz="1400" spc="-5">
                <a:latin typeface="Calibri"/>
                <a:cs typeface="Calibri"/>
              </a:rPr>
              <a:t>), take the outputs </a:t>
            </a:r>
            <a:r>
              <a:rPr dirty="0" sz="1400">
                <a:latin typeface="Calibri"/>
                <a:cs typeface="Calibri"/>
              </a:rPr>
              <a:t>from </a:t>
            </a:r>
            <a:r>
              <a:rPr dirty="0" sz="1400" spc="-5">
                <a:latin typeface="Calibri"/>
                <a:cs typeface="Calibri"/>
              </a:rPr>
              <a:t>each  flip-flop that represents this binary sate and entered </a:t>
            </a:r>
            <a:r>
              <a:rPr dirty="0" sz="1400">
                <a:latin typeface="Calibri"/>
                <a:cs typeface="Calibri"/>
              </a:rPr>
              <a:t>it </a:t>
            </a:r>
            <a:r>
              <a:rPr dirty="0" sz="1400" spc="-5">
                <a:latin typeface="Calibri"/>
                <a:cs typeface="Calibri"/>
              </a:rPr>
              <a:t>on </a:t>
            </a:r>
            <a:r>
              <a:rPr dirty="0" sz="1400">
                <a:latin typeface="Calibri"/>
                <a:cs typeface="Calibri"/>
              </a:rPr>
              <a:t>the </a:t>
            </a:r>
            <a:r>
              <a:rPr dirty="0" sz="1400" b="1" i="1">
                <a:latin typeface="Calibri"/>
                <a:cs typeface="Calibri"/>
              </a:rPr>
              <a:t>AND </a:t>
            </a:r>
            <a:r>
              <a:rPr dirty="0" sz="1400" spc="-5">
                <a:latin typeface="Calibri"/>
                <a:cs typeface="Calibri"/>
              </a:rPr>
              <a:t>or  </a:t>
            </a:r>
            <a:r>
              <a:rPr dirty="0" sz="1400" spc="-5" b="1" i="1">
                <a:latin typeface="Calibri"/>
                <a:cs typeface="Calibri"/>
              </a:rPr>
              <a:t>NAND </a:t>
            </a:r>
            <a:r>
              <a:rPr dirty="0" sz="1400" spc="-5">
                <a:latin typeface="Calibri"/>
                <a:cs typeface="Calibri"/>
              </a:rPr>
              <a:t>gate, the output of the </a:t>
            </a:r>
            <a:r>
              <a:rPr dirty="0" sz="1400">
                <a:latin typeface="Calibri"/>
                <a:cs typeface="Calibri"/>
              </a:rPr>
              <a:t>logic gives </a:t>
            </a:r>
            <a:r>
              <a:rPr dirty="0" sz="1400" spc="-5">
                <a:latin typeface="Calibri"/>
                <a:cs typeface="Calibri"/>
              </a:rPr>
              <a:t>the required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decoding.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152525" y="4454143"/>
            <a:ext cx="552450" cy="95250"/>
          </a:xfrm>
          <a:custGeom>
            <a:avLst/>
            <a:gdLst/>
            <a:ahLst/>
            <a:cxnLst/>
            <a:rect l="l" t="t" r="r" b="b"/>
            <a:pathLst>
              <a:path w="552450" h="95250">
                <a:moveTo>
                  <a:pt x="0" y="23875"/>
                </a:moveTo>
                <a:lnTo>
                  <a:pt x="414400" y="23875"/>
                </a:lnTo>
                <a:lnTo>
                  <a:pt x="414400" y="0"/>
                </a:lnTo>
                <a:lnTo>
                  <a:pt x="552450" y="47625"/>
                </a:lnTo>
                <a:lnTo>
                  <a:pt x="414400" y="95250"/>
                </a:lnTo>
                <a:lnTo>
                  <a:pt x="414400" y="71500"/>
                </a:lnTo>
                <a:lnTo>
                  <a:pt x="0" y="71500"/>
                </a:lnTo>
                <a:lnTo>
                  <a:pt x="0" y="2387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420111" y="8081771"/>
            <a:ext cx="3258312" cy="27736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2499486" y="8062035"/>
            <a:ext cx="2625090" cy="240029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Calibri"/>
                <a:cs typeface="Calibri"/>
              </a:rPr>
              <a:t>Fig </a:t>
            </a:r>
            <a:r>
              <a:rPr dirty="0" sz="1400">
                <a:latin typeface="Calibri"/>
                <a:cs typeface="Calibri"/>
              </a:rPr>
              <a:t>23 </a:t>
            </a:r>
            <a:r>
              <a:rPr dirty="0" sz="1400" spc="-5">
                <a:latin typeface="Calibri"/>
                <a:cs typeface="Calibri"/>
              </a:rPr>
              <a:t>Example </a:t>
            </a:r>
            <a:r>
              <a:rPr dirty="0" sz="1400">
                <a:latin typeface="Calibri"/>
                <a:cs typeface="Calibri"/>
              </a:rPr>
              <a:t>of </a:t>
            </a:r>
            <a:r>
              <a:rPr dirty="0" sz="1400" spc="-5">
                <a:latin typeface="Calibri"/>
                <a:cs typeface="Calibri"/>
              </a:rPr>
              <a:t>Cascaded</a:t>
            </a:r>
            <a:r>
              <a:rPr dirty="0" sz="1400" spc="-5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counter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083563" y="7705343"/>
            <a:ext cx="992124" cy="27736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162608" y="7685913"/>
            <a:ext cx="74549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F</a:t>
            </a:r>
            <a:r>
              <a:rPr dirty="0" baseline="-12345" sz="1350" spc="-7">
                <a:latin typeface="Calibri"/>
                <a:cs typeface="Calibri"/>
              </a:rPr>
              <a:t>in</a:t>
            </a:r>
            <a:r>
              <a:rPr dirty="0" baseline="-12345" sz="1350" spc="7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=1MHz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5294312" y="7782623"/>
            <a:ext cx="1143000" cy="38608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5383529" y="7818501"/>
            <a:ext cx="925194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F</a:t>
            </a:r>
            <a:r>
              <a:rPr dirty="0" baseline="-12345" sz="1350" spc="-7">
                <a:latin typeface="Calibri"/>
                <a:cs typeface="Calibri"/>
              </a:rPr>
              <a:t>2</a:t>
            </a:r>
            <a:r>
              <a:rPr dirty="0" sz="1400" spc="-5">
                <a:latin typeface="Calibri"/>
                <a:cs typeface="Calibri"/>
              </a:rPr>
              <a:t>=10000</a:t>
            </a:r>
            <a:r>
              <a:rPr dirty="0" sz="1400" spc="-6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Hz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5564123" y="7481315"/>
            <a:ext cx="647700" cy="17678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5644134" y="7461884"/>
            <a:ext cx="48069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Calibri"/>
                <a:cs typeface="Calibri"/>
              </a:rPr>
              <a:t>Output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1360932" y="7429500"/>
            <a:ext cx="475488" cy="17526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1446022" y="7410068"/>
            <a:ext cx="30861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mbria Math"/>
                <a:cs typeface="Cambria Math"/>
              </a:rPr>
              <a:t>𝐂</a:t>
            </a:r>
            <a:r>
              <a:rPr dirty="0" sz="1200" spc="5">
                <a:latin typeface="Cambria Math"/>
                <a:cs typeface="Cambria Math"/>
              </a:rPr>
              <a:t>𝐋</a:t>
            </a:r>
            <a:r>
              <a:rPr dirty="0" sz="1200">
                <a:latin typeface="Cambria Math"/>
                <a:cs typeface="Cambria Math"/>
              </a:rPr>
              <a:t>𝐊</a:t>
            </a:r>
            <a:endParaRPr sz="1200">
              <a:latin typeface="Cambria Math"/>
              <a:cs typeface="Cambria Math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2046732" y="6121907"/>
            <a:ext cx="228600" cy="17678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723832" y="6271323"/>
            <a:ext cx="81280" cy="8128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531364" y="6501383"/>
            <a:ext cx="544068" cy="263651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522537" y="6732333"/>
            <a:ext cx="504825" cy="373379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2623439" y="6378320"/>
            <a:ext cx="263525" cy="5988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R="5080">
              <a:lnSpc>
                <a:spcPct val="156700"/>
              </a:lnSpc>
              <a:spcBef>
                <a:spcPts val="100"/>
              </a:spcBef>
            </a:pPr>
            <a:r>
              <a:rPr dirty="0" sz="1200" b="1">
                <a:latin typeface="Calibri"/>
                <a:cs typeface="Calibri"/>
              </a:rPr>
              <a:t>E  ENT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3483864" y="6778752"/>
            <a:ext cx="515112" cy="263651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3575939" y="6759320"/>
            <a:ext cx="2819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Calibri"/>
                <a:cs typeface="Calibri"/>
              </a:rPr>
              <a:t>RCO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3169920" y="6347459"/>
            <a:ext cx="886968" cy="263651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2584450" y="6353555"/>
            <a:ext cx="1304925" cy="925830"/>
          </a:xfrm>
          <a:custGeom>
            <a:avLst/>
            <a:gdLst/>
            <a:ahLst/>
            <a:cxnLst/>
            <a:rect l="l" t="t" r="r" b="b"/>
            <a:pathLst>
              <a:path w="1304925" h="925829">
                <a:moveTo>
                  <a:pt x="0" y="925829"/>
                </a:moveTo>
                <a:lnTo>
                  <a:pt x="1304925" y="925829"/>
                </a:lnTo>
                <a:lnTo>
                  <a:pt x="1304925" y="0"/>
                </a:lnTo>
                <a:lnTo>
                  <a:pt x="0" y="0"/>
                </a:lnTo>
                <a:lnTo>
                  <a:pt x="0" y="925829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2579687" y="7067613"/>
            <a:ext cx="153669" cy="153670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3317875" y="6100190"/>
            <a:ext cx="0" cy="238125"/>
          </a:xfrm>
          <a:custGeom>
            <a:avLst/>
            <a:gdLst/>
            <a:ahLst/>
            <a:cxnLst/>
            <a:rect l="l" t="t" r="r" b="b"/>
            <a:pathLst>
              <a:path w="0" h="238125">
                <a:moveTo>
                  <a:pt x="0" y="0"/>
                </a:moveTo>
                <a:lnTo>
                  <a:pt x="0" y="2381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3470275" y="6100190"/>
            <a:ext cx="0" cy="238125"/>
          </a:xfrm>
          <a:custGeom>
            <a:avLst/>
            <a:gdLst/>
            <a:ahLst/>
            <a:cxnLst/>
            <a:rect l="l" t="t" r="r" b="b"/>
            <a:pathLst>
              <a:path w="0" h="238125">
                <a:moveTo>
                  <a:pt x="0" y="0"/>
                </a:moveTo>
                <a:lnTo>
                  <a:pt x="0" y="2381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3651250" y="6100190"/>
            <a:ext cx="0" cy="247650"/>
          </a:xfrm>
          <a:custGeom>
            <a:avLst/>
            <a:gdLst/>
            <a:ahLst/>
            <a:cxnLst/>
            <a:rect l="l" t="t" r="r" b="b"/>
            <a:pathLst>
              <a:path w="0" h="247650">
                <a:moveTo>
                  <a:pt x="0" y="0"/>
                </a:moveTo>
                <a:lnTo>
                  <a:pt x="0" y="2476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3794125" y="6100190"/>
            <a:ext cx="0" cy="257175"/>
          </a:xfrm>
          <a:custGeom>
            <a:avLst/>
            <a:gdLst/>
            <a:ahLst/>
            <a:cxnLst/>
            <a:rect l="l" t="t" r="r" b="b"/>
            <a:pathLst>
              <a:path w="0" h="257175">
                <a:moveTo>
                  <a:pt x="0" y="0"/>
                </a:moveTo>
                <a:lnTo>
                  <a:pt x="0" y="25717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4531995" y="5856985"/>
            <a:ext cx="0" cy="419100"/>
          </a:xfrm>
          <a:custGeom>
            <a:avLst/>
            <a:gdLst/>
            <a:ahLst/>
            <a:cxnLst/>
            <a:rect l="l" t="t" r="r" b="b"/>
            <a:pathLst>
              <a:path w="0" h="419100">
                <a:moveTo>
                  <a:pt x="0" y="41910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4489132" y="6271323"/>
            <a:ext cx="81279" cy="8128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4297679" y="6501383"/>
            <a:ext cx="542544" cy="263651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4287837" y="6732333"/>
            <a:ext cx="504825" cy="373379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 txBox="1"/>
          <p:nvPr/>
        </p:nvSpPr>
        <p:spPr>
          <a:xfrm>
            <a:off x="4390009" y="6768464"/>
            <a:ext cx="2635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Calibri"/>
                <a:cs typeface="Calibri"/>
              </a:rPr>
              <a:t>ENT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5250179" y="6778752"/>
            <a:ext cx="515112" cy="263651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 txBox="1"/>
          <p:nvPr/>
        </p:nvSpPr>
        <p:spPr>
          <a:xfrm>
            <a:off x="5342890" y="6759320"/>
            <a:ext cx="2819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Calibri"/>
                <a:cs typeface="Calibri"/>
              </a:rPr>
              <a:t>RCO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4934711" y="6347459"/>
            <a:ext cx="886967" cy="263651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4349750" y="6353555"/>
            <a:ext cx="1304925" cy="925830"/>
          </a:xfrm>
          <a:custGeom>
            <a:avLst/>
            <a:gdLst/>
            <a:ahLst/>
            <a:cxnLst/>
            <a:rect l="l" t="t" r="r" b="b"/>
            <a:pathLst>
              <a:path w="1304925" h="925829">
                <a:moveTo>
                  <a:pt x="0" y="925829"/>
                </a:moveTo>
                <a:lnTo>
                  <a:pt x="1304925" y="925829"/>
                </a:lnTo>
                <a:lnTo>
                  <a:pt x="1304925" y="0"/>
                </a:lnTo>
                <a:lnTo>
                  <a:pt x="0" y="0"/>
                </a:lnTo>
                <a:lnTo>
                  <a:pt x="0" y="925829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4344987" y="7067613"/>
            <a:ext cx="153670" cy="153670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5083175" y="6100190"/>
            <a:ext cx="0" cy="238125"/>
          </a:xfrm>
          <a:custGeom>
            <a:avLst/>
            <a:gdLst/>
            <a:ahLst/>
            <a:cxnLst/>
            <a:rect l="l" t="t" r="r" b="b"/>
            <a:pathLst>
              <a:path w="0" h="238125">
                <a:moveTo>
                  <a:pt x="0" y="0"/>
                </a:moveTo>
                <a:lnTo>
                  <a:pt x="0" y="2381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5235575" y="6100190"/>
            <a:ext cx="0" cy="238125"/>
          </a:xfrm>
          <a:custGeom>
            <a:avLst/>
            <a:gdLst/>
            <a:ahLst/>
            <a:cxnLst/>
            <a:rect l="l" t="t" r="r" b="b"/>
            <a:pathLst>
              <a:path w="0" h="238125">
                <a:moveTo>
                  <a:pt x="0" y="0"/>
                </a:moveTo>
                <a:lnTo>
                  <a:pt x="0" y="2381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5416550" y="6100190"/>
            <a:ext cx="0" cy="247650"/>
          </a:xfrm>
          <a:custGeom>
            <a:avLst/>
            <a:gdLst/>
            <a:ahLst/>
            <a:cxnLst/>
            <a:rect l="l" t="t" r="r" b="b"/>
            <a:pathLst>
              <a:path w="0" h="247650">
                <a:moveTo>
                  <a:pt x="0" y="0"/>
                </a:moveTo>
                <a:lnTo>
                  <a:pt x="0" y="2476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5559425" y="6100190"/>
            <a:ext cx="0" cy="257175"/>
          </a:xfrm>
          <a:custGeom>
            <a:avLst/>
            <a:gdLst/>
            <a:ahLst/>
            <a:cxnLst/>
            <a:rect l="l" t="t" r="r" b="b"/>
            <a:pathLst>
              <a:path w="0" h="257175">
                <a:moveTo>
                  <a:pt x="0" y="0"/>
                </a:moveTo>
                <a:lnTo>
                  <a:pt x="0" y="25717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5716587" y="6650418"/>
            <a:ext cx="485775" cy="419100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5835396" y="6707123"/>
            <a:ext cx="256032" cy="280415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4934711" y="5875019"/>
            <a:ext cx="743712" cy="175260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3189732" y="5875019"/>
            <a:ext cx="742188" cy="175260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5163311" y="5654039"/>
            <a:ext cx="306324" cy="175260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3427412" y="5604573"/>
            <a:ext cx="323850" cy="285750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5535612" y="5350573"/>
            <a:ext cx="638175" cy="285750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 txBox="1"/>
          <p:nvPr/>
        </p:nvSpPr>
        <p:spPr>
          <a:xfrm>
            <a:off x="1129080" y="3273297"/>
            <a:ext cx="4915535" cy="30378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The actual truncated modulus </a:t>
            </a:r>
            <a:r>
              <a:rPr dirty="0" sz="1400">
                <a:latin typeface="Calibri"/>
                <a:cs typeface="Calibri"/>
              </a:rPr>
              <a:t>= </a:t>
            </a:r>
            <a:r>
              <a:rPr dirty="0" sz="1400" spc="-5">
                <a:latin typeface="Calibri"/>
                <a:cs typeface="Calibri"/>
              </a:rPr>
              <a:t>f</a:t>
            </a:r>
            <a:r>
              <a:rPr dirty="0" baseline="-12345" sz="1350" spc="-7">
                <a:latin typeface="Calibri"/>
                <a:cs typeface="Calibri"/>
              </a:rPr>
              <a:t>in</a:t>
            </a:r>
            <a:r>
              <a:rPr dirty="0" sz="1400" spc="-5">
                <a:latin typeface="Calibri"/>
                <a:cs typeface="Calibri"/>
              </a:rPr>
              <a:t>/f</a:t>
            </a:r>
            <a:r>
              <a:rPr dirty="0" baseline="-12345" sz="1350" spc="-7">
                <a:latin typeface="Calibri"/>
                <a:cs typeface="Calibri"/>
              </a:rPr>
              <a:t>out</a:t>
            </a:r>
            <a:endParaRPr baseline="-12345" sz="13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90"/>
              </a:spcBef>
            </a:pPr>
            <a:r>
              <a:rPr dirty="0" sz="1400">
                <a:latin typeface="Calibri"/>
                <a:cs typeface="Calibri"/>
              </a:rPr>
              <a:t>=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1MHz/10000Hz=100Hz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-5">
                <a:latin typeface="Calibri"/>
                <a:cs typeface="Calibri"/>
              </a:rPr>
              <a:t>Truncated modulus </a:t>
            </a:r>
            <a:r>
              <a:rPr dirty="0" sz="1400">
                <a:latin typeface="Calibri"/>
                <a:cs typeface="Calibri"/>
              </a:rPr>
              <a:t>= </a:t>
            </a:r>
            <a:r>
              <a:rPr dirty="0" sz="1400" spc="-5">
                <a:latin typeface="Calibri"/>
                <a:cs typeface="Calibri"/>
              </a:rPr>
              <a:t>full modulus </a:t>
            </a:r>
            <a:r>
              <a:rPr dirty="0" sz="1400">
                <a:latin typeface="Calibri"/>
                <a:cs typeface="Calibri"/>
              </a:rPr>
              <a:t>– preset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count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00">
              <a:latin typeface="Times New Roman"/>
              <a:cs typeface="Times New Roman"/>
            </a:endParaRPr>
          </a:p>
          <a:p>
            <a:pPr marL="654050">
              <a:lnSpc>
                <a:spcPct val="100000"/>
              </a:lnSpc>
            </a:pPr>
            <a:r>
              <a:rPr dirty="0" sz="1400">
                <a:latin typeface="Calibri"/>
                <a:cs typeface="Calibri"/>
              </a:rPr>
              <a:t>Preset </a:t>
            </a:r>
            <a:r>
              <a:rPr dirty="0" sz="1400" spc="-5">
                <a:latin typeface="Calibri"/>
                <a:cs typeface="Calibri"/>
              </a:rPr>
              <a:t>count </a:t>
            </a:r>
            <a:r>
              <a:rPr dirty="0" sz="1400">
                <a:latin typeface="Calibri"/>
                <a:cs typeface="Calibri"/>
              </a:rPr>
              <a:t>= </a:t>
            </a:r>
            <a:r>
              <a:rPr dirty="0" sz="1400" spc="-5">
                <a:latin typeface="Calibri"/>
                <a:cs typeface="Calibri"/>
              </a:rPr>
              <a:t>full modulus </a:t>
            </a:r>
            <a:r>
              <a:rPr dirty="0" sz="1400">
                <a:latin typeface="Calibri"/>
                <a:cs typeface="Calibri"/>
              </a:rPr>
              <a:t>- </a:t>
            </a:r>
            <a:r>
              <a:rPr dirty="0" sz="1400" spc="-5">
                <a:latin typeface="Calibri"/>
                <a:cs typeface="Calibri"/>
              </a:rPr>
              <a:t>Truncated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modulus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>
                <a:latin typeface="Calibri"/>
                <a:cs typeface="Calibri"/>
              </a:rPr>
              <a:t>= </a:t>
            </a:r>
            <a:r>
              <a:rPr dirty="0" sz="1400" spc="-5">
                <a:latin typeface="Calibri"/>
                <a:cs typeface="Calibri"/>
              </a:rPr>
              <a:t>256 </a:t>
            </a:r>
            <a:r>
              <a:rPr dirty="0" sz="1400">
                <a:latin typeface="Calibri"/>
                <a:cs typeface="Calibri"/>
              </a:rPr>
              <a:t>–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100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630"/>
              </a:lnSpc>
              <a:spcBef>
                <a:spcPts val="5"/>
              </a:spcBef>
            </a:pPr>
            <a:r>
              <a:rPr dirty="0" sz="1400" spc="-5">
                <a:latin typeface="Calibri"/>
                <a:cs typeface="Calibri"/>
              </a:rPr>
              <a:t>=156</a:t>
            </a:r>
            <a:endParaRPr sz="1400">
              <a:latin typeface="Calibri"/>
              <a:cs typeface="Calibri"/>
            </a:endParaRPr>
          </a:p>
          <a:p>
            <a:pPr algn="r" marR="5080">
              <a:lnSpc>
                <a:spcPts val="1360"/>
              </a:lnSpc>
            </a:pPr>
            <a:r>
              <a:rPr dirty="0" sz="1200" spc="-520">
                <a:latin typeface="Cambria Math"/>
                <a:cs typeface="Cambria Math"/>
              </a:rPr>
              <a:t>̅</a:t>
            </a:r>
            <a:r>
              <a:rPr dirty="0" baseline="-13888" sz="1800" spc="-465">
                <a:latin typeface="Cambria Math"/>
                <a:cs typeface="Cambria Math"/>
              </a:rPr>
              <a:t>𝐋</a:t>
            </a:r>
            <a:r>
              <a:rPr dirty="0" sz="1200" spc="-210">
                <a:latin typeface="Cambria Math"/>
                <a:cs typeface="Cambria Math"/>
              </a:rPr>
              <a:t>̅</a:t>
            </a:r>
            <a:r>
              <a:rPr dirty="0" baseline="-13888" sz="1800" spc="-944">
                <a:latin typeface="Cambria Math"/>
                <a:cs typeface="Cambria Math"/>
              </a:rPr>
              <a:t>𝐨</a:t>
            </a:r>
            <a:r>
              <a:rPr dirty="0" sz="1200" spc="-145">
                <a:latin typeface="Cambria Math"/>
                <a:cs typeface="Cambria Math"/>
              </a:rPr>
              <a:t>̅</a:t>
            </a:r>
            <a:r>
              <a:rPr dirty="0" sz="1200" spc="-270">
                <a:latin typeface="Cambria Math"/>
                <a:cs typeface="Cambria Math"/>
              </a:rPr>
              <a:t>̅</a:t>
            </a:r>
            <a:r>
              <a:rPr dirty="0" baseline="-13888" sz="1800" spc="-810">
                <a:latin typeface="Cambria Math"/>
                <a:cs typeface="Cambria Math"/>
              </a:rPr>
              <a:t>𝐚</a:t>
            </a:r>
            <a:r>
              <a:rPr dirty="0" sz="1200" spc="-135">
                <a:latin typeface="Cambria Math"/>
                <a:cs typeface="Cambria Math"/>
              </a:rPr>
              <a:t>̅</a:t>
            </a:r>
            <a:r>
              <a:rPr dirty="0" sz="1200" spc="-365">
                <a:latin typeface="Cambria Math"/>
                <a:cs typeface="Cambria Math"/>
              </a:rPr>
              <a:t>̅</a:t>
            </a:r>
            <a:r>
              <a:rPr dirty="0" baseline="-13888" sz="1800" spc="-780">
                <a:latin typeface="Cambria Math"/>
                <a:cs typeface="Cambria Math"/>
              </a:rPr>
              <a:t>𝐝</a:t>
            </a:r>
            <a:r>
              <a:rPr dirty="0" sz="1200">
                <a:latin typeface="Cambria Math"/>
                <a:cs typeface="Cambria Math"/>
              </a:rPr>
              <a:t>̅</a:t>
            </a:r>
            <a:endParaRPr sz="1200">
              <a:latin typeface="Cambria Math"/>
              <a:cs typeface="Cambria Math"/>
            </a:endParaRPr>
          </a:p>
          <a:p>
            <a:pPr marL="12700">
              <a:lnSpc>
                <a:spcPts val="1650"/>
              </a:lnSpc>
            </a:pPr>
            <a:r>
              <a:rPr dirty="0" sz="1400" spc="-5">
                <a:latin typeface="Calibri"/>
                <a:cs typeface="Calibri"/>
              </a:rPr>
              <a:t>=(9C)</a:t>
            </a:r>
            <a:r>
              <a:rPr dirty="0" baseline="-12345" sz="1350" spc="-7">
                <a:latin typeface="Calibri"/>
                <a:cs typeface="Calibri"/>
              </a:rPr>
              <a:t>Hex</a:t>
            </a:r>
            <a:endParaRPr baseline="-12345" sz="135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 marL="1009015">
              <a:lnSpc>
                <a:spcPct val="100000"/>
              </a:lnSpc>
              <a:spcBef>
                <a:spcPts val="1065"/>
              </a:spcBef>
            </a:pPr>
            <a:r>
              <a:rPr dirty="0" sz="1200" b="1">
                <a:latin typeface="Calibri"/>
                <a:cs typeface="Calibri"/>
              </a:rPr>
              <a:t>1</a:t>
            </a:r>
            <a:endParaRPr sz="1200">
              <a:latin typeface="Calibri"/>
              <a:cs typeface="Calibri"/>
            </a:endParaRPr>
          </a:p>
        </p:txBody>
      </p:sp>
      <p:graphicFrame>
        <p:nvGraphicFramePr>
          <p:cNvPr id="61" name="object 61"/>
          <p:cNvGraphicFramePr>
            <a:graphicFrameLocks noGrp="1"/>
          </p:cNvGraphicFramePr>
          <p:nvPr/>
        </p:nvGraphicFramePr>
        <p:xfrm>
          <a:off x="2753995" y="5618860"/>
          <a:ext cx="3430904" cy="12585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165"/>
                <a:gridCol w="1045844"/>
                <a:gridCol w="720090"/>
                <a:gridCol w="1226185"/>
                <a:gridCol w="97789"/>
              </a:tblGrid>
              <a:tr h="24254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R="4508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dirty="0" sz="1200" b="1">
                          <a:latin typeface="Calibri"/>
                          <a:cs typeface="Calibri"/>
                        </a:rPr>
                        <a:t>3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0320"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R="282575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dirty="0" sz="1200" b="1">
                          <a:latin typeface="Calibri"/>
                          <a:cs typeface="Calibri"/>
                        </a:rPr>
                        <a:t>D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4605"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37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r" marR="276225">
                        <a:lnSpc>
                          <a:spcPts val="1385"/>
                        </a:lnSpc>
                      </a:pPr>
                      <a:r>
                        <a:rPr dirty="0" sz="1200" b="1">
                          <a:latin typeface="Calibri"/>
                          <a:cs typeface="Calibri"/>
                        </a:rPr>
                        <a:t>0 1 0</a:t>
                      </a:r>
                      <a:r>
                        <a:rPr dirty="0" sz="1200" spc="17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b="1">
                          <a:latin typeface="Calibri"/>
                          <a:cs typeface="Calibri"/>
                        </a:rPr>
                        <a:t>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250190">
                        <a:lnSpc>
                          <a:spcPts val="1385"/>
                        </a:lnSpc>
                      </a:pPr>
                      <a:r>
                        <a:rPr dirty="0" sz="1200" b="1">
                          <a:latin typeface="Calibri"/>
                          <a:cs typeface="Calibri"/>
                        </a:rPr>
                        <a:t>0 1 0</a:t>
                      </a:r>
                      <a:r>
                        <a:rPr dirty="0" sz="1200" spc="2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b="1">
                          <a:latin typeface="Calibri"/>
                          <a:cs typeface="Calibri"/>
                        </a:rPr>
                        <a:t>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459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200" b="1">
                          <a:latin typeface="Calibri"/>
                          <a:cs typeface="Calibri"/>
                        </a:rPr>
                        <a:t>NP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65430">
                        <a:lnSpc>
                          <a:spcPct val="100000"/>
                        </a:lnSpc>
                        <a:spcBef>
                          <a:spcPts val="960"/>
                        </a:spcBef>
                      </a:pPr>
                      <a:r>
                        <a:rPr dirty="0" sz="1200" spc="-5" b="1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baseline="-10416" sz="1200" b="1">
                          <a:latin typeface="Calibri"/>
                          <a:cs typeface="Calibri"/>
                        </a:rPr>
                        <a:t>3</a:t>
                      </a:r>
                      <a:r>
                        <a:rPr dirty="0" sz="1200" spc="-5" b="1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baseline="-10416" sz="1200" b="1">
                          <a:latin typeface="Calibri"/>
                          <a:cs typeface="Calibri"/>
                        </a:rPr>
                        <a:t>2</a:t>
                      </a:r>
                      <a:r>
                        <a:rPr dirty="0" sz="1200" b="1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baseline="-10416" sz="1200" b="1">
                          <a:latin typeface="Calibri"/>
                          <a:cs typeface="Calibri"/>
                        </a:rPr>
                        <a:t>1</a:t>
                      </a:r>
                      <a:r>
                        <a:rPr dirty="0" sz="1200" spc="-5" b="1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baseline="-12820" sz="975" b="1">
                          <a:latin typeface="Calibri"/>
                          <a:cs typeface="Calibri"/>
                        </a:rPr>
                        <a:t>0</a:t>
                      </a:r>
                      <a:endParaRPr baseline="-12820" sz="975">
                        <a:latin typeface="Calibri"/>
                        <a:cs typeface="Calibri"/>
                      </a:endParaRPr>
                    </a:p>
                  </a:txBody>
                  <a:tcPr marL="0" marR="0" marB="0" marT="1219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73050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200" b="1">
                          <a:latin typeface="Calibri"/>
                          <a:cs typeface="Calibri"/>
                        </a:rPr>
                        <a:t>ENP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255270">
                        <a:lnSpc>
                          <a:spcPct val="100000"/>
                        </a:lnSpc>
                        <a:spcBef>
                          <a:spcPts val="960"/>
                        </a:spcBef>
                      </a:pPr>
                      <a:r>
                        <a:rPr dirty="0" sz="1200" spc="-5" b="1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baseline="-10416" sz="1200" spc="-7" b="1">
                          <a:latin typeface="Calibri"/>
                          <a:cs typeface="Calibri"/>
                        </a:rPr>
                        <a:t>3</a:t>
                      </a:r>
                      <a:r>
                        <a:rPr dirty="0" sz="1200" spc="-5" b="1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baseline="-10416" sz="1200" spc="-7" b="1">
                          <a:latin typeface="Calibri"/>
                          <a:cs typeface="Calibri"/>
                        </a:rPr>
                        <a:t>2</a:t>
                      </a:r>
                      <a:r>
                        <a:rPr dirty="0" sz="1200" spc="-5" b="1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baseline="-10416" sz="1200" spc="-7" b="1">
                          <a:latin typeface="Calibri"/>
                          <a:cs typeface="Calibri"/>
                        </a:rPr>
                        <a:t>1</a:t>
                      </a:r>
                      <a:r>
                        <a:rPr dirty="0" sz="1200" spc="-5" b="1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baseline="-12820" sz="975" spc="-7" b="1">
                          <a:latin typeface="Calibri"/>
                          <a:cs typeface="Calibri"/>
                        </a:rPr>
                        <a:t>0</a:t>
                      </a:r>
                      <a:endParaRPr baseline="-12820" sz="975">
                        <a:latin typeface="Calibri"/>
                        <a:cs typeface="Calibri"/>
                      </a:endParaRPr>
                    </a:p>
                  </a:txBody>
                  <a:tcPr marL="0" marR="0" marB="0" marT="12192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2" name="object 62"/>
          <p:cNvSpPr/>
          <p:nvPr/>
        </p:nvSpPr>
        <p:spPr>
          <a:xfrm>
            <a:off x="4113529" y="6592951"/>
            <a:ext cx="236220" cy="635"/>
          </a:xfrm>
          <a:custGeom>
            <a:avLst/>
            <a:gdLst/>
            <a:ahLst/>
            <a:cxnLst/>
            <a:rect l="l" t="t" r="r" b="b"/>
            <a:pathLst>
              <a:path w="236220" h="634">
                <a:moveTo>
                  <a:pt x="0" y="0"/>
                </a:moveTo>
                <a:lnTo>
                  <a:pt x="236220" y="63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4122420" y="6602476"/>
            <a:ext cx="635" cy="262255"/>
          </a:xfrm>
          <a:custGeom>
            <a:avLst/>
            <a:gdLst/>
            <a:ahLst/>
            <a:cxnLst/>
            <a:rect l="l" t="t" r="r" b="b"/>
            <a:pathLst>
              <a:path w="635" h="262254">
                <a:moveTo>
                  <a:pt x="634" y="0"/>
                </a:moveTo>
                <a:lnTo>
                  <a:pt x="0" y="26225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2337435" y="6866001"/>
            <a:ext cx="240665" cy="9525"/>
          </a:xfrm>
          <a:custGeom>
            <a:avLst/>
            <a:gdLst/>
            <a:ahLst/>
            <a:cxnLst/>
            <a:rect l="l" t="t" r="r" b="b"/>
            <a:pathLst>
              <a:path w="240664" h="9525">
                <a:moveTo>
                  <a:pt x="0" y="0"/>
                </a:moveTo>
                <a:lnTo>
                  <a:pt x="240664" y="952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2341879" y="6602476"/>
            <a:ext cx="236220" cy="635"/>
          </a:xfrm>
          <a:custGeom>
            <a:avLst/>
            <a:gdLst/>
            <a:ahLst/>
            <a:cxnLst/>
            <a:rect l="l" t="t" r="r" b="b"/>
            <a:pathLst>
              <a:path w="236219" h="634">
                <a:moveTo>
                  <a:pt x="0" y="0"/>
                </a:moveTo>
                <a:lnTo>
                  <a:pt x="236219" y="63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2350770" y="6201155"/>
            <a:ext cx="635" cy="673100"/>
          </a:xfrm>
          <a:custGeom>
            <a:avLst/>
            <a:gdLst/>
            <a:ahLst/>
            <a:cxnLst/>
            <a:rect l="l" t="t" r="r" b="b"/>
            <a:pathLst>
              <a:path w="635" h="673100">
                <a:moveTo>
                  <a:pt x="635" y="0"/>
                </a:moveTo>
                <a:lnTo>
                  <a:pt x="0" y="67310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4123054" y="7154926"/>
            <a:ext cx="236220" cy="635"/>
          </a:xfrm>
          <a:custGeom>
            <a:avLst/>
            <a:gdLst/>
            <a:ahLst/>
            <a:cxnLst/>
            <a:rect l="l" t="t" r="r" b="b"/>
            <a:pathLst>
              <a:path w="236220" h="634">
                <a:moveTo>
                  <a:pt x="0" y="0"/>
                </a:moveTo>
                <a:lnTo>
                  <a:pt x="236220" y="63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4136390" y="7160005"/>
            <a:ext cx="635" cy="431800"/>
          </a:xfrm>
          <a:custGeom>
            <a:avLst/>
            <a:gdLst/>
            <a:ahLst/>
            <a:cxnLst/>
            <a:rect l="l" t="t" r="r" b="b"/>
            <a:pathLst>
              <a:path w="635" h="431800">
                <a:moveTo>
                  <a:pt x="635" y="0"/>
                </a:moveTo>
                <a:lnTo>
                  <a:pt x="0" y="431800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2337435" y="7150480"/>
            <a:ext cx="236220" cy="635"/>
          </a:xfrm>
          <a:custGeom>
            <a:avLst/>
            <a:gdLst/>
            <a:ahLst/>
            <a:cxnLst/>
            <a:rect l="l" t="t" r="r" b="b"/>
            <a:pathLst>
              <a:path w="236219" h="634">
                <a:moveTo>
                  <a:pt x="0" y="0"/>
                </a:moveTo>
                <a:lnTo>
                  <a:pt x="236219" y="63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2350770" y="7155560"/>
            <a:ext cx="635" cy="431800"/>
          </a:xfrm>
          <a:custGeom>
            <a:avLst/>
            <a:gdLst/>
            <a:ahLst/>
            <a:cxnLst/>
            <a:rect l="l" t="t" r="r" b="b"/>
            <a:pathLst>
              <a:path w="635" h="431800">
                <a:moveTo>
                  <a:pt x="635" y="0"/>
                </a:moveTo>
                <a:lnTo>
                  <a:pt x="0" y="431800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1898650" y="7582280"/>
            <a:ext cx="2242820" cy="5715"/>
          </a:xfrm>
          <a:custGeom>
            <a:avLst/>
            <a:gdLst/>
            <a:ahLst/>
            <a:cxnLst/>
            <a:rect l="l" t="t" r="r" b="b"/>
            <a:pathLst>
              <a:path w="2242820" h="5715">
                <a:moveTo>
                  <a:pt x="2242820" y="5714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5784850" y="7383526"/>
            <a:ext cx="268605" cy="76200"/>
          </a:xfrm>
          <a:custGeom>
            <a:avLst/>
            <a:gdLst/>
            <a:ahLst/>
            <a:cxnLst/>
            <a:rect l="l" t="t" r="r" b="b"/>
            <a:pathLst>
              <a:path w="268604" h="76200">
                <a:moveTo>
                  <a:pt x="192404" y="0"/>
                </a:moveTo>
                <a:lnTo>
                  <a:pt x="192404" y="76199"/>
                </a:lnTo>
                <a:lnTo>
                  <a:pt x="243204" y="50799"/>
                </a:lnTo>
                <a:lnTo>
                  <a:pt x="205104" y="50799"/>
                </a:lnTo>
                <a:lnTo>
                  <a:pt x="205104" y="25399"/>
                </a:lnTo>
                <a:lnTo>
                  <a:pt x="243204" y="25399"/>
                </a:lnTo>
                <a:lnTo>
                  <a:pt x="192404" y="0"/>
                </a:lnTo>
                <a:close/>
              </a:path>
              <a:path w="268604" h="76200">
                <a:moveTo>
                  <a:pt x="192404" y="25399"/>
                </a:moveTo>
                <a:lnTo>
                  <a:pt x="0" y="25399"/>
                </a:lnTo>
                <a:lnTo>
                  <a:pt x="0" y="50799"/>
                </a:lnTo>
                <a:lnTo>
                  <a:pt x="192404" y="50799"/>
                </a:lnTo>
                <a:lnTo>
                  <a:pt x="192404" y="25399"/>
                </a:lnTo>
                <a:close/>
              </a:path>
              <a:path w="268604" h="76200">
                <a:moveTo>
                  <a:pt x="243204" y="25399"/>
                </a:moveTo>
                <a:lnTo>
                  <a:pt x="205104" y="25399"/>
                </a:lnTo>
                <a:lnTo>
                  <a:pt x="205104" y="50799"/>
                </a:lnTo>
                <a:lnTo>
                  <a:pt x="243204" y="50799"/>
                </a:lnTo>
                <a:lnTo>
                  <a:pt x="268604" y="38099"/>
                </a:lnTo>
                <a:lnTo>
                  <a:pt x="243204" y="253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5784850" y="6861555"/>
            <a:ext cx="0" cy="570230"/>
          </a:xfrm>
          <a:custGeom>
            <a:avLst/>
            <a:gdLst/>
            <a:ahLst/>
            <a:cxnLst/>
            <a:rect l="l" t="t" r="r" b="b"/>
            <a:pathLst>
              <a:path w="0" h="570229">
                <a:moveTo>
                  <a:pt x="0" y="0"/>
                </a:moveTo>
                <a:lnTo>
                  <a:pt x="0" y="570229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05"/>
              </a:lnSpc>
            </a:pPr>
            <a:r>
              <a:rPr dirty="0"/>
              <a:t>2</a:t>
            </a:r>
            <a:r>
              <a:rPr dirty="0"/>
              <a:t>6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43321" y="437488"/>
            <a:ext cx="1727835" cy="580390"/>
          </a:xfrm>
          <a:prstGeom prst="rect">
            <a:avLst/>
          </a:prstGeom>
        </p:spPr>
        <p:txBody>
          <a:bodyPr wrap="square" lIns="0" tIns="762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</a:t>
            </a:r>
            <a:endParaRPr sz="1400">
              <a:latin typeface="Lucida Calligraphy"/>
              <a:cs typeface="Lucida Calligraphy"/>
            </a:endParaRPr>
          </a:p>
          <a:p>
            <a:pPr marL="446405">
              <a:lnSpc>
                <a:spcPct val="100000"/>
              </a:lnSpc>
              <a:spcBef>
                <a:spcPts val="505"/>
              </a:spcBef>
            </a:pPr>
            <a:r>
              <a:rPr dirty="0" sz="1400" i="1">
                <a:latin typeface="Lucida Calligraphy"/>
                <a:cs typeface="Lucida Calligraphy"/>
              </a:rPr>
              <a:t>Y.</a:t>
            </a:r>
            <a:r>
              <a:rPr dirty="0" sz="1400" spc="-1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004316" y="527303"/>
            <a:ext cx="1514856" cy="52882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174800" y="454668"/>
            <a:ext cx="1175385" cy="582930"/>
          </a:xfrm>
          <a:prstGeom prst="rect">
            <a:avLst/>
          </a:prstGeom>
        </p:spPr>
        <p:txBody>
          <a:bodyPr wrap="square" lIns="0" tIns="7747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61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one:</a:t>
            </a:r>
            <a:endParaRPr sz="1400">
              <a:latin typeface="Lucida Calligraphy"/>
              <a:cs typeface="Lucida Calligraphy"/>
            </a:endParaRPr>
          </a:p>
          <a:p>
            <a:pPr algn="ctr">
              <a:lnSpc>
                <a:spcPct val="100000"/>
              </a:lnSpc>
              <a:spcBef>
                <a:spcPts val="515"/>
              </a:spcBef>
            </a:pPr>
            <a:r>
              <a:rPr dirty="0" sz="1400" spc="-5" i="1">
                <a:latin typeface="Lucida Calligraphy"/>
                <a:cs typeface="Lucida Calligraphy"/>
              </a:rPr>
              <a:t>Counters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29080" y="1177005"/>
            <a:ext cx="5305425" cy="1467485"/>
          </a:xfrm>
          <a:prstGeom prst="rect">
            <a:avLst/>
          </a:prstGeom>
        </p:spPr>
        <p:txBody>
          <a:bodyPr wrap="square" lIns="0" tIns="17780" rIns="0" bIns="0" rtlCol="0" vert="horz">
            <a:spAutoFit/>
          </a:bodyPr>
          <a:lstStyle/>
          <a:p>
            <a:pPr algn="just" marL="12700" marR="5080" indent="39370">
              <a:lnSpc>
                <a:spcPct val="151300"/>
              </a:lnSpc>
              <a:spcBef>
                <a:spcPts val="140"/>
              </a:spcBef>
            </a:pPr>
            <a:r>
              <a:rPr dirty="0" sz="1400" spc="-5">
                <a:latin typeface="Calibri"/>
                <a:cs typeface="Calibri"/>
              </a:rPr>
              <a:t>Ex17/ implement </a:t>
            </a:r>
            <a:r>
              <a:rPr dirty="0" sz="1400">
                <a:latin typeface="Calibri"/>
                <a:cs typeface="Calibri"/>
              </a:rPr>
              <a:t>the </a:t>
            </a:r>
            <a:r>
              <a:rPr dirty="0" sz="1400" spc="-5">
                <a:latin typeface="Calibri"/>
                <a:cs typeface="Calibri"/>
              </a:rPr>
              <a:t>decoding of binary state (</a:t>
            </a:r>
            <a:r>
              <a:rPr dirty="0" sz="1450" spc="-5" b="1" i="1">
                <a:latin typeface="Cambria Math"/>
                <a:cs typeface="Cambria Math"/>
              </a:rPr>
              <a:t>2</a:t>
            </a:r>
            <a:r>
              <a:rPr dirty="0" sz="1400" spc="-5">
                <a:latin typeface="Calibri"/>
                <a:cs typeface="Calibri"/>
              </a:rPr>
              <a:t>) of </a:t>
            </a:r>
            <a:r>
              <a:rPr dirty="0" sz="1400">
                <a:latin typeface="Calibri"/>
                <a:cs typeface="Calibri"/>
              </a:rPr>
              <a:t>a </a:t>
            </a:r>
            <a:r>
              <a:rPr dirty="0" sz="1450" spc="-20" b="1" i="1">
                <a:latin typeface="Cambria Math"/>
                <a:cs typeface="Cambria Math"/>
              </a:rPr>
              <a:t>JK </a:t>
            </a:r>
            <a:r>
              <a:rPr dirty="0" sz="1400" spc="-5">
                <a:latin typeface="Calibri"/>
                <a:cs typeface="Calibri"/>
              </a:rPr>
              <a:t>synchronous  counter. Draw the </a:t>
            </a:r>
            <a:r>
              <a:rPr dirty="0" sz="1400">
                <a:latin typeface="Calibri"/>
                <a:cs typeface="Calibri"/>
              </a:rPr>
              <a:t>timing diagram </a:t>
            </a:r>
            <a:r>
              <a:rPr dirty="0" sz="1400" spc="-5">
                <a:latin typeface="Calibri"/>
                <a:cs typeface="Calibri"/>
              </a:rPr>
              <a:t>and </a:t>
            </a:r>
            <a:r>
              <a:rPr dirty="0" sz="1400">
                <a:latin typeface="Calibri"/>
                <a:cs typeface="Calibri"/>
              </a:rPr>
              <a:t>the </a:t>
            </a:r>
            <a:r>
              <a:rPr dirty="0" sz="1400" spc="-5">
                <a:latin typeface="Calibri"/>
                <a:cs typeface="Calibri"/>
              </a:rPr>
              <a:t>outputs waveforms of the  coding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gate.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6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</a:pPr>
            <a:r>
              <a:rPr dirty="0" sz="1400">
                <a:latin typeface="Calibri"/>
                <a:cs typeface="Calibri"/>
              </a:rPr>
              <a:t>Sol: </a:t>
            </a:r>
            <a:r>
              <a:rPr dirty="0" sz="1400" spc="-5">
                <a:latin typeface="Calibri"/>
                <a:cs typeface="Calibri"/>
              </a:rPr>
              <a:t>use the </a:t>
            </a:r>
            <a:r>
              <a:rPr dirty="0" sz="1400">
                <a:latin typeface="Calibri"/>
                <a:cs typeface="Calibri"/>
              </a:rPr>
              <a:t>following </a:t>
            </a:r>
            <a:r>
              <a:rPr dirty="0" sz="1400" spc="-5">
                <a:latin typeface="Calibri"/>
                <a:cs typeface="Calibri"/>
              </a:rPr>
              <a:t>table </a:t>
            </a:r>
            <a:r>
              <a:rPr dirty="0" sz="1400">
                <a:latin typeface="Calibri"/>
                <a:cs typeface="Calibri"/>
              </a:rPr>
              <a:t>to </a:t>
            </a:r>
            <a:r>
              <a:rPr dirty="0" sz="1400" spc="-5">
                <a:latin typeface="Calibri"/>
                <a:cs typeface="Calibri"/>
              </a:rPr>
              <a:t>find </a:t>
            </a:r>
            <a:r>
              <a:rPr dirty="0" sz="1400">
                <a:latin typeface="Calibri"/>
                <a:cs typeface="Calibri"/>
              </a:rPr>
              <a:t>JK inputs </a:t>
            </a:r>
            <a:r>
              <a:rPr dirty="0" sz="1400" spc="-5">
                <a:latin typeface="Calibri"/>
                <a:cs typeface="Calibri"/>
              </a:rPr>
              <a:t>of each</a:t>
            </a:r>
            <a:r>
              <a:rPr dirty="0" sz="1400" spc="-6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flip-flop</a:t>
            </a:r>
            <a:endParaRPr sz="1400">
              <a:latin typeface="Calibri"/>
              <a:cs typeface="Calibri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1014780" y="2987674"/>
          <a:ext cx="1811655" cy="1270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4325"/>
                <a:gridCol w="372109"/>
                <a:gridCol w="128905"/>
                <a:gridCol w="179069"/>
                <a:gridCol w="167005"/>
                <a:gridCol w="187325"/>
                <a:gridCol w="123825"/>
                <a:gridCol w="178434"/>
                <a:gridCol w="161925"/>
              </a:tblGrid>
              <a:tr h="188213">
                <a:tc>
                  <a:txBody>
                    <a:bodyPr/>
                    <a:lstStyle/>
                    <a:p>
                      <a:pPr algn="ctr" marL="39370">
                        <a:lnSpc>
                          <a:spcPts val="1335"/>
                        </a:lnSpc>
                      </a:pPr>
                      <a:r>
                        <a:rPr dirty="0" u="heavy" sz="14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B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86995">
                        <a:lnSpc>
                          <a:spcPts val="1335"/>
                        </a:lnSpc>
                      </a:pPr>
                      <a:r>
                        <a:rPr dirty="0" u="heavy" sz="14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A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J</a:t>
                      </a:r>
                      <a:r>
                        <a:rPr dirty="0" baseline="-12345" sz="1350" b="1">
                          <a:latin typeface="Calibri"/>
                          <a:cs typeface="Calibri"/>
                        </a:rPr>
                        <a:t>A</a:t>
                      </a:r>
                      <a:endParaRPr baseline="-12345" sz="13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K</a:t>
                      </a:r>
                      <a:r>
                        <a:rPr dirty="0" baseline="-12345" sz="1350" b="1">
                          <a:latin typeface="Calibri"/>
                          <a:cs typeface="Calibri"/>
                        </a:rPr>
                        <a:t>A</a:t>
                      </a:r>
                      <a:endParaRPr baseline="-12345" sz="13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J</a:t>
                      </a:r>
                      <a:r>
                        <a:rPr dirty="0" baseline="-12345" sz="1350" b="1">
                          <a:latin typeface="Calibri"/>
                          <a:cs typeface="Calibri"/>
                        </a:rPr>
                        <a:t>B</a:t>
                      </a:r>
                      <a:endParaRPr baseline="-12345" sz="13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K</a:t>
                      </a:r>
                      <a:r>
                        <a:rPr dirty="0" baseline="-12345" sz="1350" b="1">
                          <a:latin typeface="Calibri"/>
                          <a:cs typeface="Calibri"/>
                        </a:rPr>
                        <a:t>B</a:t>
                      </a:r>
                      <a:endParaRPr baseline="-12345" sz="13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1180">
                <a:tc>
                  <a:txBody>
                    <a:bodyPr/>
                    <a:lstStyle/>
                    <a:p>
                      <a:pPr algn="ctr" marL="2984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34290"/>
                </a:tc>
                <a:tc>
                  <a:txBody>
                    <a:bodyPr/>
                    <a:lstStyle/>
                    <a:p>
                      <a:pPr marL="8699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34290"/>
                </a:tc>
                <a:tc>
                  <a:txBody>
                    <a:bodyPr/>
                    <a:lstStyle/>
                    <a:p>
                      <a:pPr algn="ctr" marR="30480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5715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X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57150"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5715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X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57150"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272986">
                <a:tc>
                  <a:txBody>
                    <a:bodyPr/>
                    <a:lstStyle/>
                    <a:p>
                      <a:pPr algn="ctr" marL="29845">
                        <a:lnSpc>
                          <a:spcPct val="100000"/>
                        </a:lnSpc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86995">
                        <a:lnSpc>
                          <a:spcPct val="100000"/>
                        </a:lnSpc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30480">
                        <a:lnSpc>
                          <a:spcPct val="100000"/>
                        </a:lnSpc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X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X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278891">
                <a:tc>
                  <a:txBody>
                    <a:bodyPr/>
                    <a:lstStyle/>
                    <a:p>
                      <a:pPr algn="ctr" marL="2984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5715"/>
                </a:tc>
                <a:tc>
                  <a:txBody>
                    <a:bodyPr/>
                    <a:lstStyle/>
                    <a:p>
                      <a:pPr marL="8699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5715"/>
                </a:tc>
                <a:tc>
                  <a:txBody>
                    <a:bodyPr/>
                    <a:lstStyle/>
                    <a:p>
                      <a:pPr algn="ctr" marR="2286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X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571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571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571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X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5715"/>
                </a:tc>
              </a:tr>
              <a:tr h="228600">
                <a:tc>
                  <a:txBody>
                    <a:bodyPr/>
                    <a:lstStyle/>
                    <a:p>
                      <a:pPr algn="ctr" marL="29845">
                        <a:lnSpc>
                          <a:spcPts val="1650"/>
                        </a:lnSpc>
                        <a:spcBef>
                          <a:spcPts val="4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5715"/>
                </a:tc>
                <a:tc>
                  <a:txBody>
                    <a:bodyPr/>
                    <a:lstStyle/>
                    <a:p>
                      <a:pPr marL="86995">
                        <a:lnSpc>
                          <a:spcPts val="1650"/>
                        </a:lnSpc>
                        <a:spcBef>
                          <a:spcPts val="4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5715"/>
                </a:tc>
                <a:tc>
                  <a:txBody>
                    <a:bodyPr/>
                    <a:lstStyle/>
                    <a:p>
                      <a:pPr algn="ctr" marR="22860">
                        <a:lnSpc>
                          <a:spcPts val="1650"/>
                        </a:lnSpc>
                        <a:spcBef>
                          <a:spcPts val="4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X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571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50"/>
                        </a:lnSpc>
                        <a:spcBef>
                          <a:spcPts val="4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571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50"/>
                        </a:lnSpc>
                        <a:spcBef>
                          <a:spcPts val="4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X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571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50"/>
                        </a:lnSpc>
                        <a:spcBef>
                          <a:spcPts val="4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5715"/>
                </a:tc>
              </a:tr>
            </a:tbl>
          </a:graphicData>
        </a:graphic>
      </p:graphicFrame>
      <p:sp>
        <p:nvSpPr>
          <p:cNvPr id="8" name="object 8"/>
          <p:cNvSpPr/>
          <p:nvPr/>
        </p:nvSpPr>
        <p:spPr>
          <a:xfrm>
            <a:off x="2316479" y="5394324"/>
            <a:ext cx="0" cy="1046480"/>
          </a:xfrm>
          <a:custGeom>
            <a:avLst/>
            <a:gdLst/>
            <a:ahLst/>
            <a:cxnLst/>
            <a:rect l="l" t="t" r="r" b="b"/>
            <a:pathLst>
              <a:path w="0" h="1046479">
                <a:moveTo>
                  <a:pt x="0" y="104648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202112" y="5711507"/>
            <a:ext cx="81279" cy="8127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017077" y="6857047"/>
            <a:ext cx="81280" cy="8127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278062" y="5735637"/>
            <a:ext cx="81280" cy="8128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491739" y="5669279"/>
            <a:ext cx="315468" cy="22402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2583814" y="5649290"/>
            <a:ext cx="130175" cy="240029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J</a:t>
            </a:r>
            <a:r>
              <a:rPr dirty="0" baseline="-12345" sz="1350" b="1">
                <a:latin typeface="Calibri"/>
                <a:cs typeface="Calibri"/>
              </a:rPr>
              <a:t>0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508504" y="6364223"/>
            <a:ext cx="391668" cy="22402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2600579" y="6344792"/>
            <a:ext cx="16827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K</a:t>
            </a:r>
            <a:r>
              <a:rPr dirty="0" baseline="-12345" sz="1350" b="1">
                <a:latin typeface="Calibri"/>
                <a:cs typeface="Calibri"/>
              </a:rPr>
              <a:t>0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909316" y="5698235"/>
            <a:ext cx="420623" cy="22250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3001391" y="5678246"/>
            <a:ext cx="193040" cy="240029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dirty="0" sz="1400" spc="-5" b="1">
                <a:latin typeface="Calibri"/>
                <a:cs typeface="Calibri"/>
              </a:rPr>
              <a:t>Q</a:t>
            </a:r>
            <a:r>
              <a:rPr dirty="0" baseline="-12345" sz="1350" b="1">
                <a:latin typeface="Calibri"/>
                <a:cs typeface="Calibri"/>
              </a:rPr>
              <a:t>0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938272" y="6336791"/>
            <a:ext cx="391667" cy="22250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3030347" y="6285356"/>
            <a:ext cx="19748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dirty="0" baseline="-11904" sz="2100" spc="-1357">
                <a:latin typeface="Cambria Math"/>
                <a:cs typeface="Cambria Math"/>
              </a:rPr>
              <a:t>𝐐</a:t>
            </a: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baseline="-30864" sz="1350" b="1">
                <a:latin typeface="Calibri"/>
                <a:cs typeface="Calibri"/>
              </a:rPr>
              <a:t>0</a:t>
            </a:r>
            <a:endParaRPr baseline="-30864" sz="1350">
              <a:latin typeface="Calibri"/>
              <a:cs typeface="Calibri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552700" y="5628639"/>
            <a:ext cx="667385" cy="1000125"/>
          </a:xfrm>
          <a:custGeom>
            <a:avLst/>
            <a:gdLst/>
            <a:ahLst/>
            <a:cxnLst/>
            <a:rect l="l" t="t" r="r" b="b"/>
            <a:pathLst>
              <a:path w="667385" h="1000125">
                <a:moveTo>
                  <a:pt x="0" y="1000125"/>
                </a:moveTo>
                <a:lnTo>
                  <a:pt x="667385" y="1000125"/>
                </a:lnTo>
                <a:lnTo>
                  <a:pt x="667385" y="0"/>
                </a:lnTo>
                <a:lnTo>
                  <a:pt x="0" y="0"/>
                </a:lnTo>
                <a:lnTo>
                  <a:pt x="0" y="1000125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547302" y="6052502"/>
            <a:ext cx="200025" cy="16192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404359" y="5640323"/>
            <a:ext cx="316991" cy="22402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4496689" y="5620334"/>
            <a:ext cx="130175" cy="240029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J</a:t>
            </a:r>
            <a:r>
              <a:rPr dirty="0" baseline="-12345" sz="1350" b="1">
                <a:latin typeface="Calibri"/>
                <a:cs typeface="Calibri"/>
              </a:rPr>
              <a:t>1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4422647" y="6336791"/>
            <a:ext cx="391667" cy="22250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4514977" y="6315836"/>
            <a:ext cx="16827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K</a:t>
            </a:r>
            <a:r>
              <a:rPr dirty="0" baseline="-12345" sz="1350" b="1">
                <a:latin typeface="Calibri"/>
                <a:cs typeface="Calibri"/>
              </a:rPr>
              <a:t>1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4823459" y="5669279"/>
            <a:ext cx="420624" cy="22402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4915789" y="5649290"/>
            <a:ext cx="193040" cy="240029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dirty="0" sz="1400" spc="-5" b="1">
                <a:latin typeface="Calibri"/>
                <a:cs typeface="Calibri"/>
              </a:rPr>
              <a:t>Q</a:t>
            </a:r>
            <a:r>
              <a:rPr dirty="0" baseline="-12345" sz="1350" b="1">
                <a:latin typeface="Calibri"/>
                <a:cs typeface="Calibri"/>
              </a:rPr>
              <a:t>1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4852415" y="6307835"/>
            <a:ext cx="391667" cy="22250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4944745" y="6257924"/>
            <a:ext cx="19812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dirty="0" baseline="-11904" sz="2100" spc="-1357">
                <a:latin typeface="Cambria Math"/>
                <a:cs typeface="Cambria Math"/>
              </a:rPr>
              <a:t>𝐐</a:t>
            </a:r>
            <a:r>
              <a:rPr dirty="0" sz="1400" spc="505">
                <a:latin typeface="Cambria Math"/>
                <a:cs typeface="Cambria Math"/>
              </a:rPr>
              <a:t> </a:t>
            </a:r>
            <a:r>
              <a:rPr dirty="0" baseline="-30864" sz="1350" b="1">
                <a:latin typeface="Calibri"/>
                <a:cs typeface="Calibri"/>
              </a:rPr>
              <a:t>1</a:t>
            </a:r>
            <a:endParaRPr baseline="-30864" sz="1350">
              <a:latin typeface="Calibri"/>
              <a:cs typeface="Calibri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4465954" y="5600064"/>
            <a:ext cx="667385" cy="1000125"/>
          </a:xfrm>
          <a:custGeom>
            <a:avLst/>
            <a:gdLst/>
            <a:ahLst/>
            <a:cxnLst/>
            <a:rect l="l" t="t" r="r" b="b"/>
            <a:pathLst>
              <a:path w="667385" h="1000125">
                <a:moveTo>
                  <a:pt x="0" y="1000125"/>
                </a:moveTo>
                <a:lnTo>
                  <a:pt x="667385" y="1000125"/>
                </a:lnTo>
                <a:lnTo>
                  <a:pt x="667385" y="0"/>
                </a:lnTo>
                <a:lnTo>
                  <a:pt x="0" y="0"/>
                </a:lnTo>
                <a:lnTo>
                  <a:pt x="0" y="1000125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4460557" y="6023927"/>
            <a:ext cx="200025" cy="16192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2050414" y="6133464"/>
            <a:ext cx="502284" cy="0"/>
          </a:xfrm>
          <a:custGeom>
            <a:avLst/>
            <a:gdLst/>
            <a:ahLst/>
            <a:cxnLst/>
            <a:rect l="l" t="t" r="r" b="b"/>
            <a:pathLst>
              <a:path w="502285" h="0">
                <a:moveTo>
                  <a:pt x="0" y="0"/>
                </a:moveTo>
                <a:lnTo>
                  <a:pt x="50228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3972559" y="6104889"/>
            <a:ext cx="502284" cy="0"/>
          </a:xfrm>
          <a:custGeom>
            <a:avLst/>
            <a:gdLst/>
            <a:ahLst/>
            <a:cxnLst/>
            <a:rect l="l" t="t" r="r" b="b"/>
            <a:pathLst>
              <a:path w="502285" h="0">
                <a:moveTo>
                  <a:pt x="0" y="0"/>
                </a:moveTo>
                <a:lnTo>
                  <a:pt x="50228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3985895" y="6088379"/>
            <a:ext cx="635" cy="807085"/>
          </a:xfrm>
          <a:custGeom>
            <a:avLst/>
            <a:gdLst/>
            <a:ahLst/>
            <a:cxnLst/>
            <a:rect l="l" t="t" r="r" b="b"/>
            <a:pathLst>
              <a:path w="635" h="807084">
                <a:moveTo>
                  <a:pt x="0" y="807084"/>
                </a:moveTo>
                <a:lnTo>
                  <a:pt x="63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2059939" y="6126479"/>
            <a:ext cx="0" cy="759460"/>
          </a:xfrm>
          <a:custGeom>
            <a:avLst/>
            <a:gdLst/>
            <a:ahLst/>
            <a:cxnLst/>
            <a:rect l="l" t="t" r="r" b="b"/>
            <a:pathLst>
              <a:path w="0" h="759459">
                <a:moveTo>
                  <a:pt x="0" y="759459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5577840" y="7307579"/>
            <a:ext cx="638556" cy="368807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5687567" y="7309103"/>
            <a:ext cx="437388" cy="36576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4239895" y="5523229"/>
            <a:ext cx="0" cy="901065"/>
          </a:xfrm>
          <a:custGeom>
            <a:avLst/>
            <a:gdLst/>
            <a:ahLst/>
            <a:cxnLst/>
            <a:rect l="l" t="t" r="r" b="b"/>
            <a:pathLst>
              <a:path w="0" h="901064">
                <a:moveTo>
                  <a:pt x="0" y="901064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5362575" y="5816599"/>
            <a:ext cx="11430" cy="1583690"/>
          </a:xfrm>
          <a:custGeom>
            <a:avLst/>
            <a:gdLst/>
            <a:ahLst/>
            <a:cxnLst/>
            <a:rect l="l" t="t" r="r" b="b"/>
            <a:pathLst>
              <a:path w="11429" h="1583690">
                <a:moveTo>
                  <a:pt x="11429" y="1583689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3202304" y="6471919"/>
            <a:ext cx="238760" cy="0"/>
          </a:xfrm>
          <a:custGeom>
            <a:avLst/>
            <a:gdLst/>
            <a:ahLst/>
            <a:cxnLst/>
            <a:rect l="l" t="t" r="r" b="b"/>
            <a:pathLst>
              <a:path w="238760" h="0">
                <a:moveTo>
                  <a:pt x="0" y="0"/>
                </a:moveTo>
                <a:lnTo>
                  <a:pt x="238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3431540" y="6473824"/>
            <a:ext cx="0" cy="1097915"/>
          </a:xfrm>
          <a:custGeom>
            <a:avLst/>
            <a:gdLst/>
            <a:ahLst/>
            <a:cxnLst/>
            <a:rect l="l" t="t" r="r" b="b"/>
            <a:pathLst>
              <a:path w="0" h="1097915">
                <a:moveTo>
                  <a:pt x="0" y="1097915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5135245" y="5816599"/>
            <a:ext cx="238760" cy="0"/>
          </a:xfrm>
          <a:custGeom>
            <a:avLst/>
            <a:gdLst/>
            <a:ahLst/>
            <a:cxnLst/>
            <a:rect l="l" t="t" r="r" b="b"/>
            <a:pathLst>
              <a:path w="238760" h="0">
                <a:moveTo>
                  <a:pt x="0" y="0"/>
                </a:moveTo>
                <a:lnTo>
                  <a:pt x="238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3431540" y="7562215"/>
            <a:ext cx="2332990" cy="0"/>
          </a:xfrm>
          <a:custGeom>
            <a:avLst/>
            <a:gdLst/>
            <a:ahLst/>
            <a:cxnLst/>
            <a:rect l="l" t="t" r="r" b="b"/>
            <a:pathLst>
              <a:path w="2332990" h="0">
                <a:moveTo>
                  <a:pt x="0" y="0"/>
                </a:moveTo>
                <a:lnTo>
                  <a:pt x="233299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5362575" y="7400290"/>
            <a:ext cx="411480" cy="0"/>
          </a:xfrm>
          <a:custGeom>
            <a:avLst/>
            <a:gdLst/>
            <a:ahLst/>
            <a:cxnLst/>
            <a:rect l="l" t="t" r="r" b="b"/>
            <a:pathLst>
              <a:path w="411479" h="0">
                <a:moveTo>
                  <a:pt x="0" y="0"/>
                </a:moveTo>
                <a:lnTo>
                  <a:pt x="41147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1840229" y="6895465"/>
            <a:ext cx="2171700" cy="0"/>
          </a:xfrm>
          <a:custGeom>
            <a:avLst/>
            <a:gdLst/>
            <a:ahLst/>
            <a:cxnLst/>
            <a:rect l="l" t="t" r="r" b="b"/>
            <a:pathLst>
              <a:path w="2171700" h="0">
                <a:moveTo>
                  <a:pt x="0" y="0"/>
                </a:moveTo>
                <a:lnTo>
                  <a:pt x="217170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1348739" y="6763511"/>
            <a:ext cx="487679" cy="231648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 txBox="1"/>
          <p:nvPr/>
        </p:nvSpPr>
        <p:spPr>
          <a:xfrm>
            <a:off x="1427733" y="6744080"/>
            <a:ext cx="29210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 b="1">
                <a:latin typeface="Calibri"/>
                <a:cs typeface="Calibri"/>
              </a:rPr>
              <a:t>CL</a:t>
            </a:r>
            <a:r>
              <a:rPr dirty="0" sz="1400" b="1">
                <a:latin typeface="Calibri"/>
                <a:cs typeface="Calibri"/>
              </a:rPr>
              <a:t>K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1749551" y="5308091"/>
            <a:ext cx="295656" cy="231648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 txBox="1"/>
          <p:nvPr/>
        </p:nvSpPr>
        <p:spPr>
          <a:xfrm>
            <a:off x="1129080" y="4568945"/>
            <a:ext cx="5305425" cy="957580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marL="12700" marR="5080">
              <a:lnSpc>
                <a:spcPct val="144300"/>
              </a:lnSpc>
              <a:spcBef>
                <a:spcPts val="160"/>
              </a:spcBef>
            </a:pPr>
            <a:r>
              <a:rPr dirty="0" baseline="3968" sz="2100" spc="-7">
                <a:latin typeface="Calibri"/>
                <a:cs typeface="Calibri"/>
              </a:rPr>
              <a:t>From this table </a:t>
            </a:r>
            <a:r>
              <a:rPr dirty="0" baseline="3968" sz="2100">
                <a:latin typeface="Calibri"/>
                <a:cs typeface="Calibri"/>
              </a:rPr>
              <a:t>it </a:t>
            </a:r>
            <a:r>
              <a:rPr dirty="0" baseline="3968" sz="2100" spc="-15">
                <a:latin typeface="Calibri"/>
                <a:cs typeface="Calibri"/>
              </a:rPr>
              <a:t>is </a:t>
            </a:r>
            <a:r>
              <a:rPr dirty="0" baseline="3968" sz="2100" spc="-7">
                <a:latin typeface="Calibri"/>
                <a:cs typeface="Calibri"/>
              </a:rPr>
              <a:t>found that </a:t>
            </a:r>
            <a:r>
              <a:rPr dirty="0" baseline="3831" sz="2175" spc="-22" b="1" i="1">
                <a:latin typeface="Cambria Math"/>
                <a:cs typeface="Cambria Math"/>
              </a:rPr>
              <a:t>J</a:t>
            </a:r>
            <a:r>
              <a:rPr dirty="0" sz="950" spc="-15" b="1" i="1">
                <a:latin typeface="Cambria Math"/>
                <a:cs typeface="Cambria Math"/>
              </a:rPr>
              <a:t>B </a:t>
            </a:r>
            <a:r>
              <a:rPr dirty="0" baseline="3831" sz="2175" spc="-22" b="1" i="1">
                <a:latin typeface="Cambria Math"/>
                <a:cs typeface="Cambria Math"/>
              </a:rPr>
              <a:t>= </a:t>
            </a:r>
            <a:r>
              <a:rPr dirty="0" baseline="3831" sz="2175" spc="-52" b="1" i="1">
                <a:latin typeface="Cambria Math"/>
                <a:cs typeface="Cambria Math"/>
              </a:rPr>
              <a:t>K</a:t>
            </a:r>
            <a:r>
              <a:rPr dirty="0" sz="950" spc="-35" b="1" i="1">
                <a:latin typeface="Cambria Math"/>
                <a:cs typeface="Cambria Math"/>
              </a:rPr>
              <a:t>B</a:t>
            </a:r>
            <a:r>
              <a:rPr dirty="0" baseline="3831" sz="2175" spc="-52" b="1" i="1">
                <a:latin typeface="Cambria Math"/>
                <a:cs typeface="Cambria Math"/>
              </a:rPr>
              <a:t>=1 </a:t>
            </a:r>
            <a:r>
              <a:rPr dirty="0" baseline="3831" sz="2175" spc="-22" b="1" i="1">
                <a:latin typeface="Cambria Math"/>
                <a:cs typeface="Cambria Math"/>
              </a:rPr>
              <a:t>&amp; </a:t>
            </a:r>
            <a:r>
              <a:rPr dirty="0" baseline="3831" sz="2175" spc="-30" b="1" i="1">
                <a:latin typeface="Cambria Math"/>
                <a:cs typeface="Cambria Math"/>
              </a:rPr>
              <a:t>J</a:t>
            </a:r>
            <a:r>
              <a:rPr dirty="0" sz="950" spc="-20" b="1" i="1">
                <a:latin typeface="Cambria Math"/>
                <a:cs typeface="Cambria Math"/>
              </a:rPr>
              <a:t>A </a:t>
            </a:r>
            <a:r>
              <a:rPr dirty="0" baseline="3831" sz="2175" spc="-22" b="1" i="1">
                <a:latin typeface="Cambria Math"/>
                <a:cs typeface="Cambria Math"/>
              </a:rPr>
              <a:t>= </a:t>
            </a:r>
            <a:r>
              <a:rPr dirty="0" baseline="3831" sz="2175" spc="-44" b="1" i="1">
                <a:latin typeface="Cambria Math"/>
                <a:cs typeface="Cambria Math"/>
              </a:rPr>
              <a:t>K</a:t>
            </a:r>
            <a:r>
              <a:rPr dirty="0" sz="950" spc="-30" b="1" i="1">
                <a:latin typeface="Cambria Math"/>
                <a:cs typeface="Cambria Math"/>
              </a:rPr>
              <a:t>A</a:t>
            </a:r>
            <a:r>
              <a:rPr dirty="0" baseline="3831" sz="2175" spc="-44" b="1" i="1">
                <a:latin typeface="Cambria Math"/>
                <a:cs typeface="Cambria Math"/>
              </a:rPr>
              <a:t>= </a:t>
            </a:r>
            <a:r>
              <a:rPr dirty="0" baseline="3831" sz="2175" spc="-22" b="1" i="1">
                <a:latin typeface="Cambria Math"/>
                <a:cs typeface="Cambria Math"/>
              </a:rPr>
              <a:t>A </a:t>
            </a:r>
            <a:r>
              <a:rPr dirty="0" baseline="3968" sz="2100" spc="-7">
                <a:latin typeface="Calibri"/>
                <a:cs typeface="Calibri"/>
              </a:rPr>
              <a:t>then the </a:t>
            </a:r>
            <a:r>
              <a:rPr dirty="0" baseline="3968" sz="2100">
                <a:latin typeface="Calibri"/>
                <a:cs typeface="Calibri"/>
              </a:rPr>
              <a:t>logic  </a:t>
            </a:r>
            <a:r>
              <a:rPr dirty="0" sz="1400" spc="-5">
                <a:latin typeface="Calibri"/>
                <a:cs typeface="Calibri"/>
              </a:rPr>
              <a:t>block circuit </a:t>
            </a:r>
            <a:r>
              <a:rPr dirty="0" sz="1400">
                <a:latin typeface="Calibri"/>
                <a:cs typeface="Calibri"/>
              </a:rPr>
              <a:t>will </a:t>
            </a:r>
            <a:r>
              <a:rPr dirty="0" sz="1400" spc="-5">
                <a:latin typeface="Calibri"/>
                <a:cs typeface="Calibri"/>
              </a:rPr>
              <a:t>be </a:t>
            </a:r>
            <a:r>
              <a:rPr dirty="0" sz="1400">
                <a:latin typeface="Calibri"/>
                <a:cs typeface="Calibri"/>
              </a:rPr>
              <a:t>as shown in </a:t>
            </a:r>
            <a:r>
              <a:rPr dirty="0" sz="1400" spc="-5">
                <a:latin typeface="Calibri"/>
                <a:cs typeface="Calibri"/>
              </a:rPr>
              <a:t>figure</a:t>
            </a:r>
            <a:r>
              <a:rPr dirty="0" sz="1400" spc="-5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(24)</a:t>
            </a:r>
            <a:endParaRPr sz="1400">
              <a:latin typeface="Calibri"/>
              <a:cs typeface="Calibri"/>
            </a:endParaRPr>
          </a:p>
          <a:p>
            <a:pPr marL="710565">
              <a:lnSpc>
                <a:spcPct val="100000"/>
              </a:lnSpc>
              <a:spcBef>
                <a:spcPts val="635"/>
              </a:spcBef>
            </a:pPr>
            <a:r>
              <a:rPr dirty="0" sz="1400" b="1"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2012314" y="5523229"/>
            <a:ext cx="2228215" cy="0"/>
          </a:xfrm>
          <a:custGeom>
            <a:avLst/>
            <a:gdLst/>
            <a:ahLst/>
            <a:cxnLst/>
            <a:rect l="l" t="t" r="r" b="b"/>
            <a:pathLst>
              <a:path w="2228215" h="0">
                <a:moveTo>
                  <a:pt x="0" y="0"/>
                </a:moveTo>
                <a:lnTo>
                  <a:pt x="222821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4239259" y="5761989"/>
            <a:ext cx="238760" cy="0"/>
          </a:xfrm>
          <a:custGeom>
            <a:avLst/>
            <a:gdLst/>
            <a:ahLst/>
            <a:cxnLst/>
            <a:rect l="l" t="t" r="r" b="b"/>
            <a:pathLst>
              <a:path w="238760" h="0">
                <a:moveTo>
                  <a:pt x="0" y="0"/>
                </a:moveTo>
                <a:lnTo>
                  <a:pt x="23876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4229100" y="6433819"/>
            <a:ext cx="238760" cy="0"/>
          </a:xfrm>
          <a:custGeom>
            <a:avLst/>
            <a:gdLst/>
            <a:ahLst/>
            <a:cxnLst/>
            <a:rect l="l" t="t" r="r" b="b"/>
            <a:pathLst>
              <a:path w="238760" h="0">
                <a:moveTo>
                  <a:pt x="0" y="0"/>
                </a:moveTo>
                <a:lnTo>
                  <a:pt x="23876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2315845" y="5768974"/>
            <a:ext cx="238760" cy="0"/>
          </a:xfrm>
          <a:custGeom>
            <a:avLst/>
            <a:gdLst/>
            <a:ahLst/>
            <a:cxnLst/>
            <a:rect l="l" t="t" r="r" b="b"/>
            <a:pathLst>
              <a:path w="238760" h="0">
                <a:moveTo>
                  <a:pt x="0" y="0"/>
                </a:moveTo>
                <a:lnTo>
                  <a:pt x="23876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2305685" y="6440804"/>
            <a:ext cx="238760" cy="0"/>
          </a:xfrm>
          <a:custGeom>
            <a:avLst/>
            <a:gdLst/>
            <a:ahLst/>
            <a:cxnLst/>
            <a:rect l="l" t="t" r="r" b="b"/>
            <a:pathLst>
              <a:path w="238760" h="0">
                <a:moveTo>
                  <a:pt x="0" y="0"/>
                </a:moveTo>
                <a:lnTo>
                  <a:pt x="238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6069329" y="7495540"/>
            <a:ext cx="502284" cy="0"/>
          </a:xfrm>
          <a:custGeom>
            <a:avLst/>
            <a:gdLst/>
            <a:ahLst/>
            <a:cxnLst/>
            <a:rect l="l" t="t" r="r" b="b"/>
            <a:pathLst>
              <a:path w="502284" h="0">
                <a:moveTo>
                  <a:pt x="0" y="0"/>
                </a:moveTo>
                <a:lnTo>
                  <a:pt x="50228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2311400" y="5406389"/>
            <a:ext cx="1183640" cy="0"/>
          </a:xfrm>
          <a:custGeom>
            <a:avLst/>
            <a:gdLst/>
            <a:ahLst/>
            <a:cxnLst/>
            <a:rect l="l" t="t" r="r" b="b"/>
            <a:pathLst>
              <a:path w="1183639" h="0">
                <a:moveTo>
                  <a:pt x="0" y="0"/>
                </a:moveTo>
                <a:lnTo>
                  <a:pt x="118363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3485515" y="5394324"/>
            <a:ext cx="635" cy="408305"/>
          </a:xfrm>
          <a:custGeom>
            <a:avLst/>
            <a:gdLst/>
            <a:ahLst/>
            <a:cxnLst/>
            <a:rect l="l" t="t" r="r" b="b"/>
            <a:pathLst>
              <a:path w="635" h="408304">
                <a:moveTo>
                  <a:pt x="0" y="408305"/>
                </a:moveTo>
                <a:lnTo>
                  <a:pt x="63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3219830" y="5807455"/>
            <a:ext cx="288290" cy="635"/>
          </a:xfrm>
          <a:custGeom>
            <a:avLst/>
            <a:gdLst/>
            <a:ahLst/>
            <a:cxnLst/>
            <a:rect l="l" t="t" r="r" b="b"/>
            <a:pathLst>
              <a:path w="288289" h="635">
                <a:moveTo>
                  <a:pt x="0" y="0"/>
                </a:moveTo>
                <a:lnTo>
                  <a:pt x="288290" y="635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2464307" y="7776971"/>
            <a:ext cx="2770632" cy="222504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 txBox="1"/>
          <p:nvPr/>
        </p:nvSpPr>
        <p:spPr>
          <a:xfrm>
            <a:off x="1328674" y="7645374"/>
            <a:ext cx="3776979" cy="6781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1214755">
              <a:lnSpc>
                <a:spcPct val="152900"/>
              </a:lnSpc>
              <a:spcBef>
                <a:spcPts val="95"/>
              </a:spcBef>
            </a:pPr>
            <a:r>
              <a:rPr dirty="0" sz="1400" spc="-5">
                <a:latin typeface="Calibri"/>
                <a:cs typeface="Calibri"/>
              </a:rPr>
              <a:t>Fig 24 decoding of </a:t>
            </a:r>
            <a:r>
              <a:rPr dirty="0" sz="1400">
                <a:latin typeface="Calibri"/>
                <a:cs typeface="Calibri"/>
              </a:rPr>
              <a:t>binary </a:t>
            </a:r>
            <a:r>
              <a:rPr dirty="0" sz="1400" spc="-5">
                <a:latin typeface="Calibri"/>
                <a:cs typeface="Calibri"/>
              </a:rPr>
              <a:t>state </a:t>
            </a:r>
            <a:r>
              <a:rPr dirty="0" sz="1400">
                <a:latin typeface="Calibri"/>
                <a:cs typeface="Calibri"/>
              </a:rPr>
              <a:t>two  </a:t>
            </a:r>
            <a:r>
              <a:rPr dirty="0" sz="1400" spc="-5">
                <a:latin typeface="Calibri"/>
                <a:cs typeface="Calibri"/>
              </a:rPr>
              <a:t>The </a:t>
            </a:r>
            <a:r>
              <a:rPr dirty="0" sz="1400">
                <a:latin typeface="Calibri"/>
                <a:cs typeface="Calibri"/>
              </a:rPr>
              <a:t>timing diagram </a:t>
            </a:r>
            <a:r>
              <a:rPr dirty="0" sz="1400" spc="-5">
                <a:latin typeface="Calibri"/>
                <a:cs typeface="Calibri"/>
              </a:rPr>
              <a:t>of this counter </a:t>
            </a:r>
            <a:r>
              <a:rPr dirty="0" sz="1400">
                <a:latin typeface="Calibri"/>
                <a:cs typeface="Calibri"/>
              </a:rPr>
              <a:t>is given</a:t>
            </a:r>
            <a:r>
              <a:rPr dirty="0" sz="1400" spc="-5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below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5577840" y="7851647"/>
            <a:ext cx="1456943" cy="224028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 txBox="1"/>
          <p:nvPr/>
        </p:nvSpPr>
        <p:spPr>
          <a:xfrm>
            <a:off x="5657850" y="7836789"/>
            <a:ext cx="12833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Decoding of </a:t>
            </a:r>
            <a:r>
              <a:rPr dirty="0" sz="1400" spc="-290">
                <a:latin typeface="Calibri"/>
                <a:cs typeface="Calibri"/>
              </a:rPr>
              <a:t>Q</a:t>
            </a:r>
            <a:r>
              <a:rPr dirty="0" baseline="-12345" sz="1350" spc="-434">
                <a:latin typeface="Calibri"/>
                <a:cs typeface="Calibri"/>
              </a:rPr>
              <a:t>1</a:t>
            </a:r>
            <a:r>
              <a:rPr dirty="0" sz="1400" spc="-290">
                <a:latin typeface="Cambria Math"/>
                <a:cs typeface="Cambria Math"/>
              </a:rPr>
              <a:t>Q</a:t>
            </a:r>
            <a:r>
              <a:rPr dirty="0" baseline="11904" sz="2100" spc="-419">
                <a:latin typeface="Cambria Math"/>
                <a:cs typeface="Cambria Math"/>
              </a:rPr>
              <a:t> </a:t>
            </a:r>
            <a:r>
              <a:rPr dirty="0" baseline="-12345" sz="1350">
                <a:latin typeface="Calibri"/>
                <a:cs typeface="Calibri"/>
              </a:rPr>
              <a:t>0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6562090" y="7486015"/>
            <a:ext cx="0" cy="306070"/>
          </a:xfrm>
          <a:custGeom>
            <a:avLst/>
            <a:gdLst/>
            <a:ahLst/>
            <a:cxnLst/>
            <a:rect l="l" t="t" r="r" b="b"/>
            <a:pathLst>
              <a:path w="0" h="306070">
                <a:moveTo>
                  <a:pt x="0" y="0"/>
                </a:moveTo>
                <a:lnTo>
                  <a:pt x="0" y="30607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05"/>
              </a:lnSpc>
            </a:pPr>
            <a:r>
              <a:rPr dirty="0"/>
              <a:t>2</a:t>
            </a:r>
            <a:r>
              <a:rPr dirty="0"/>
              <a:t>7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43321" y="437488"/>
            <a:ext cx="1727835" cy="580390"/>
          </a:xfrm>
          <a:prstGeom prst="rect">
            <a:avLst/>
          </a:prstGeom>
        </p:spPr>
        <p:txBody>
          <a:bodyPr wrap="square" lIns="0" tIns="762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</a:t>
            </a:r>
            <a:endParaRPr sz="1400">
              <a:latin typeface="Lucida Calligraphy"/>
              <a:cs typeface="Lucida Calligraphy"/>
            </a:endParaRPr>
          </a:p>
          <a:p>
            <a:pPr marL="446405">
              <a:lnSpc>
                <a:spcPct val="100000"/>
              </a:lnSpc>
              <a:spcBef>
                <a:spcPts val="505"/>
              </a:spcBef>
            </a:pPr>
            <a:r>
              <a:rPr dirty="0" sz="1400" i="1">
                <a:latin typeface="Lucida Calligraphy"/>
                <a:cs typeface="Lucida Calligraphy"/>
              </a:rPr>
              <a:t>Y.</a:t>
            </a:r>
            <a:r>
              <a:rPr dirty="0" sz="1400" spc="-1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004316" y="527303"/>
            <a:ext cx="1514856" cy="52882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174800" y="454668"/>
            <a:ext cx="1175385" cy="582930"/>
          </a:xfrm>
          <a:prstGeom prst="rect">
            <a:avLst/>
          </a:prstGeom>
        </p:spPr>
        <p:txBody>
          <a:bodyPr wrap="square" lIns="0" tIns="7747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61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one:</a:t>
            </a:r>
            <a:endParaRPr sz="1400">
              <a:latin typeface="Lucida Calligraphy"/>
              <a:cs typeface="Lucida Calligraphy"/>
            </a:endParaRPr>
          </a:p>
          <a:p>
            <a:pPr algn="ctr">
              <a:lnSpc>
                <a:spcPct val="100000"/>
              </a:lnSpc>
              <a:spcBef>
                <a:spcPts val="515"/>
              </a:spcBef>
            </a:pPr>
            <a:r>
              <a:rPr dirty="0" sz="1400" spc="-5" i="1">
                <a:latin typeface="Lucida Calligraphy"/>
                <a:cs typeface="Lucida Calligraphy"/>
              </a:rPr>
              <a:t>Counters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684020" y="1523999"/>
            <a:ext cx="486156" cy="20574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697735" y="2046731"/>
            <a:ext cx="388619" cy="20421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699260" y="2580131"/>
            <a:ext cx="388619" cy="20421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728216" y="3119627"/>
            <a:ext cx="388619" cy="22250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129080" y="1503933"/>
            <a:ext cx="5306695" cy="81013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64643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CLK</a:t>
            </a:r>
            <a:endParaRPr sz="1400">
              <a:latin typeface="Calibri"/>
              <a:cs typeface="Calibri"/>
            </a:endParaRPr>
          </a:p>
          <a:p>
            <a:pPr algn="ctr" marL="659765" marR="4456430" indent="-1905">
              <a:lnSpc>
                <a:spcPts val="4200"/>
              </a:lnSpc>
              <a:spcBef>
                <a:spcPts val="480"/>
              </a:spcBef>
            </a:pPr>
            <a:r>
              <a:rPr dirty="0" sz="1400" spc="-5" b="1">
                <a:latin typeface="Calibri"/>
                <a:cs typeface="Calibri"/>
              </a:rPr>
              <a:t>Q</a:t>
            </a:r>
            <a:r>
              <a:rPr dirty="0" baseline="-12345" sz="1350" b="1">
                <a:latin typeface="Calibri"/>
                <a:cs typeface="Calibri"/>
              </a:rPr>
              <a:t>0  </a:t>
            </a:r>
            <a:r>
              <a:rPr dirty="0" sz="1400" spc="-5" b="1">
                <a:latin typeface="Calibri"/>
                <a:cs typeface="Calibri"/>
              </a:rPr>
              <a:t>Q</a:t>
            </a:r>
            <a:r>
              <a:rPr dirty="0" baseline="-12345" sz="1350" b="1">
                <a:latin typeface="Calibri"/>
                <a:cs typeface="Calibri"/>
              </a:rPr>
              <a:t>1</a:t>
            </a:r>
            <a:endParaRPr baseline="-12345" sz="135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700">
              <a:latin typeface="Times New Roman"/>
              <a:cs typeface="Times New Roman"/>
            </a:endParaRPr>
          </a:p>
          <a:p>
            <a:pPr marL="690245">
              <a:lnSpc>
                <a:spcPct val="100000"/>
              </a:lnSpc>
            </a:pPr>
            <a:r>
              <a:rPr dirty="0" sz="1400" b="1">
                <a:latin typeface="Calibri"/>
                <a:cs typeface="Calibri"/>
              </a:rPr>
              <a:t>2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-5">
                <a:latin typeface="Calibri"/>
                <a:cs typeface="Calibri"/>
              </a:rPr>
              <a:t>HW</a:t>
            </a:r>
            <a:r>
              <a:rPr dirty="0" baseline="-12345" sz="1350" spc="-7">
                <a:latin typeface="Calibri"/>
                <a:cs typeface="Calibri"/>
              </a:rPr>
              <a:t>14</a:t>
            </a:r>
            <a:r>
              <a:rPr dirty="0" sz="1400" spc="-5">
                <a:latin typeface="Calibri"/>
                <a:cs typeface="Calibri"/>
              </a:rPr>
              <a:t>:</a:t>
            </a:r>
            <a:r>
              <a:rPr dirty="0" sz="1400" spc="2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implement</a:t>
            </a:r>
            <a:r>
              <a:rPr dirty="0" sz="1400" spc="22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the</a:t>
            </a:r>
            <a:r>
              <a:rPr dirty="0" sz="1400" spc="21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logic</a:t>
            </a:r>
            <a:r>
              <a:rPr dirty="0" sz="1400" spc="22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for</a:t>
            </a:r>
            <a:r>
              <a:rPr dirty="0" sz="1400" spc="22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the</a:t>
            </a:r>
            <a:r>
              <a:rPr dirty="0" sz="1400" spc="22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decoding</a:t>
            </a:r>
            <a:r>
              <a:rPr dirty="0" sz="1400" spc="22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states</a:t>
            </a:r>
            <a:r>
              <a:rPr dirty="0" sz="1400" spc="240">
                <a:latin typeface="Calibri"/>
                <a:cs typeface="Calibri"/>
              </a:rPr>
              <a:t> </a:t>
            </a:r>
            <a:r>
              <a:rPr dirty="0" sz="1450" spc="-15" b="1" i="1">
                <a:latin typeface="Cambria Math"/>
                <a:cs typeface="Cambria Math"/>
              </a:rPr>
              <a:t>8</a:t>
            </a:r>
            <a:r>
              <a:rPr dirty="0" sz="1450" spc="229" b="1" i="1">
                <a:latin typeface="Cambria Math"/>
                <a:cs typeface="Cambria Math"/>
              </a:rPr>
              <a:t> </a:t>
            </a:r>
            <a:r>
              <a:rPr dirty="0" sz="1400">
                <a:latin typeface="Calibri"/>
                <a:cs typeface="Calibri"/>
              </a:rPr>
              <a:t>in</a:t>
            </a:r>
            <a:r>
              <a:rPr dirty="0" sz="1400" spc="22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the</a:t>
            </a:r>
            <a:r>
              <a:rPr dirty="0" sz="1400" spc="215">
                <a:latin typeface="Calibri"/>
                <a:cs typeface="Calibri"/>
              </a:rPr>
              <a:t> </a:t>
            </a:r>
            <a:r>
              <a:rPr dirty="0" sz="1450" spc="-20" b="1" i="1">
                <a:latin typeface="Cambria Math"/>
                <a:cs typeface="Cambria Math"/>
              </a:rPr>
              <a:t>(4bits)</a:t>
            </a:r>
            <a:r>
              <a:rPr dirty="0" sz="1450" spc="210" b="1" i="1">
                <a:latin typeface="Cambria Math"/>
                <a:cs typeface="Cambria Math"/>
              </a:rPr>
              <a:t> </a:t>
            </a:r>
            <a:r>
              <a:rPr dirty="0" sz="1450" spc="-15" b="1" i="1">
                <a:latin typeface="Cambria Math"/>
                <a:cs typeface="Cambria Math"/>
              </a:rPr>
              <a:t>D</a:t>
            </a:r>
            <a:endParaRPr sz="1450">
              <a:latin typeface="Cambria Math"/>
              <a:cs typeface="Cambria Math"/>
            </a:endParaRPr>
          </a:p>
          <a:p>
            <a:pPr algn="ctr" marR="3704590">
              <a:lnSpc>
                <a:spcPct val="100000"/>
              </a:lnSpc>
              <a:spcBef>
                <a:spcPts val="880"/>
              </a:spcBef>
            </a:pPr>
            <a:r>
              <a:rPr dirty="0" sz="1400" spc="-5">
                <a:latin typeface="Calibri"/>
                <a:cs typeface="Calibri"/>
              </a:rPr>
              <a:t>synchronous</a:t>
            </a:r>
            <a:r>
              <a:rPr dirty="0" sz="1400" spc="-5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counter.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600">
              <a:latin typeface="Times New Roman"/>
              <a:cs typeface="Times New Roman"/>
            </a:endParaRPr>
          </a:p>
          <a:p>
            <a:pPr marL="469265" indent="-228600">
              <a:lnSpc>
                <a:spcPct val="100000"/>
              </a:lnSpc>
              <a:buFont typeface="Wingdings"/>
              <a:buChar char=""/>
              <a:tabLst>
                <a:tab pos="469900" algn="l"/>
              </a:tabLst>
            </a:pPr>
            <a:r>
              <a:rPr dirty="0" u="heavy" sz="1600" spc="-5" b="1" i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Counter</a:t>
            </a:r>
            <a:r>
              <a:rPr dirty="0" u="heavy" sz="1600" spc="-10" b="1" i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1600" spc="-5" b="1" i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applications</a:t>
            </a:r>
            <a:endParaRPr sz="1600">
              <a:latin typeface="Calibri"/>
              <a:cs typeface="Calibri"/>
            </a:endParaRPr>
          </a:p>
          <a:p>
            <a:pPr marL="12700" marR="19050" indent="199390">
              <a:lnSpc>
                <a:spcPct val="152900"/>
              </a:lnSpc>
              <a:spcBef>
                <a:spcPts val="440"/>
              </a:spcBef>
            </a:pPr>
            <a:r>
              <a:rPr dirty="0" sz="1400" spc="-5">
                <a:latin typeface="Calibri"/>
                <a:cs typeface="Calibri"/>
              </a:rPr>
              <a:t>The counters </a:t>
            </a:r>
            <a:r>
              <a:rPr dirty="0" sz="1400">
                <a:latin typeface="Calibri"/>
                <a:cs typeface="Calibri"/>
              </a:rPr>
              <a:t>are </a:t>
            </a:r>
            <a:r>
              <a:rPr dirty="0" sz="1400" spc="-5">
                <a:latin typeface="Calibri"/>
                <a:cs typeface="Calibri"/>
              </a:rPr>
              <a:t>useful </a:t>
            </a:r>
            <a:r>
              <a:rPr dirty="0" sz="1400">
                <a:latin typeface="Calibri"/>
                <a:cs typeface="Calibri"/>
              </a:rPr>
              <a:t>in </a:t>
            </a:r>
            <a:r>
              <a:rPr dirty="0" sz="1400" spc="-5">
                <a:latin typeface="Calibri"/>
                <a:cs typeface="Calibri"/>
              </a:rPr>
              <a:t>more </a:t>
            </a:r>
            <a:r>
              <a:rPr dirty="0" sz="1400">
                <a:latin typeface="Calibri"/>
                <a:cs typeface="Calibri"/>
              </a:rPr>
              <a:t>digital </a:t>
            </a:r>
            <a:r>
              <a:rPr dirty="0" sz="1400" spc="-5">
                <a:latin typeface="Calibri"/>
                <a:cs typeface="Calibri"/>
              </a:rPr>
              <a:t>applications and </a:t>
            </a:r>
            <a:r>
              <a:rPr dirty="0" sz="1400">
                <a:latin typeface="Calibri"/>
                <a:cs typeface="Calibri"/>
              </a:rPr>
              <a:t>devices, </a:t>
            </a:r>
            <a:r>
              <a:rPr dirty="0" sz="1400" spc="-5">
                <a:latin typeface="Calibri"/>
                <a:cs typeface="Calibri"/>
              </a:rPr>
              <a:t>some  of the counters </a:t>
            </a:r>
            <a:r>
              <a:rPr dirty="0" sz="1400">
                <a:latin typeface="Calibri"/>
                <a:cs typeface="Calibri"/>
              </a:rPr>
              <a:t>applications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are: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600">
              <a:latin typeface="Times New Roman"/>
              <a:cs typeface="Times New Roman"/>
            </a:endParaRPr>
          </a:p>
          <a:p>
            <a:pPr marL="469265" indent="-228600">
              <a:lnSpc>
                <a:spcPct val="100000"/>
              </a:lnSpc>
              <a:buAutoNum type="arabicPlain"/>
              <a:tabLst>
                <a:tab pos="469900" algn="l"/>
              </a:tabLst>
            </a:pPr>
            <a:r>
              <a:rPr dirty="0" sz="1400" spc="-5" b="1">
                <a:latin typeface="Calibri"/>
                <a:cs typeface="Calibri"/>
              </a:rPr>
              <a:t>Digital Clock</a:t>
            </a:r>
            <a:endParaRPr sz="1400">
              <a:latin typeface="Calibri"/>
              <a:cs typeface="Calibri"/>
            </a:endParaRPr>
          </a:p>
          <a:p>
            <a:pPr algn="just" marL="12700" marR="6985" indent="199390">
              <a:lnSpc>
                <a:spcPct val="150800"/>
              </a:lnSpc>
              <a:spcBef>
                <a:spcPts val="1030"/>
              </a:spcBef>
            </a:pPr>
            <a:r>
              <a:rPr dirty="0" sz="1400" spc="-5">
                <a:latin typeface="Calibri"/>
                <a:cs typeface="Calibri"/>
              </a:rPr>
              <a:t>The counters can be used </a:t>
            </a:r>
            <a:r>
              <a:rPr dirty="0" sz="1400">
                <a:latin typeface="Calibri"/>
                <a:cs typeface="Calibri"/>
              </a:rPr>
              <a:t>as a </a:t>
            </a:r>
            <a:r>
              <a:rPr dirty="0" sz="1400" spc="-5">
                <a:latin typeface="Calibri"/>
                <a:cs typeface="Calibri"/>
              </a:rPr>
              <a:t>digital clock system by using the  principle of cascading counters. The input </a:t>
            </a:r>
            <a:r>
              <a:rPr dirty="0" sz="1450" spc="-20" b="1" i="1">
                <a:latin typeface="Cambria Math"/>
                <a:cs typeface="Cambria Math"/>
              </a:rPr>
              <a:t>AC  </a:t>
            </a:r>
            <a:r>
              <a:rPr dirty="0" sz="1400">
                <a:latin typeface="Calibri"/>
                <a:cs typeface="Calibri"/>
              </a:rPr>
              <a:t>voltage </a:t>
            </a:r>
            <a:r>
              <a:rPr dirty="0" sz="1400" spc="-5">
                <a:latin typeface="Calibri"/>
                <a:cs typeface="Calibri"/>
              </a:rPr>
              <a:t>with </a:t>
            </a:r>
            <a:r>
              <a:rPr dirty="0" sz="1450" spc="-20" b="1" i="1">
                <a:latin typeface="Cambria Math"/>
                <a:cs typeface="Cambria Math"/>
              </a:rPr>
              <a:t>60  </a:t>
            </a:r>
            <a:r>
              <a:rPr dirty="0" sz="1450" spc="-35" b="1" i="1">
                <a:latin typeface="Cambria Math"/>
                <a:cs typeface="Cambria Math"/>
              </a:rPr>
              <a:t>Hz  </a:t>
            </a:r>
            <a:r>
              <a:rPr dirty="0" sz="1400" spc="-5">
                <a:latin typeface="Calibri"/>
                <a:cs typeface="Calibri"/>
              </a:rPr>
              <a:t>frequency and the outputs </a:t>
            </a:r>
            <a:r>
              <a:rPr dirty="0" sz="1400">
                <a:latin typeface="Calibri"/>
                <a:cs typeface="Calibri"/>
              </a:rPr>
              <a:t>are </a:t>
            </a:r>
            <a:r>
              <a:rPr dirty="0" sz="1400" spc="-5">
                <a:latin typeface="Calibri"/>
                <a:cs typeface="Calibri"/>
              </a:rPr>
              <a:t>the seconds, minutes, and hours. </a:t>
            </a:r>
            <a:r>
              <a:rPr dirty="0" sz="1400" spc="-10">
                <a:latin typeface="Calibri"/>
                <a:cs typeface="Calibri"/>
              </a:rPr>
              <a:t>This  </a:t>
            </a:r>
            <a:r>
              <a:rPr dirty="0" sz="1400">
                <a:latin typeface="Calibri"/>
                <a:cs typeface="Calibri"/>
              </a:rPr>
              <a:t>logic </a:t>
            </a:r>
            <a:r>
              <a:rPr dirty="0" sz="1400" spc="-5">
                <a:latin typeface="Calibri"/>
                <a:cs typeface="Calibri"/>
              </a:rPr>
              <a:t>circuit consists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of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600">
              <a:latin typeface="Times New Roman"/>
              <a:cs typeface="Times New Roman"/>
            </a:endParaRPr>
          </a:p>
          <a:p>
            <a:pPr lvl="1" marL="240665" indent="114300">
              <a:lnSpc>
                <a:spcPct val="100000"/>
              </a:lnSpc>
              <a:buFont typeface="Wingdings"/>
              <a:buChar char=""/>
              <a:tabLst>
                <a:tab pos="584200" algn="l"/>
              </a:tabLst>
            </a:pPr>
            <a:r>
              <a:rPr dirty="0" sz="1400">
                <a:latin typeface="Calibri"/>
                <a:cs typeface="Calibri"/>
              </a:rPr>
              <a:t>Wave </a:t>
            </a:r>
            <a:r>
              <a:rPr dirty="0" sz="1400" spc="-5">
                <a:latin typeface="Calibri"/>
                <a:cs typeface="Calibri"/>
              </a:rPr>
              <a:t>shaping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circuit.</a:t>
            </a:r>
            <a:endParaRPr sz="1400">
              <a:latin typeface="Calibri"/>
              <a:cs typeface="Calibri"/>
            </a:endParaRPr>
          </a:p>
          <a:p>
            <a:pPr lvl="1" marL="240665" indent="114300">
              <a:lnSpc>
                <a:spcPct val="100000"/>
              </a:lnSpc>
              <a:spcBef>
                <a:spcPts val="825"/>
              </a:spcBef>
              <a:buFont typeface="Wingdings"/>
              <a:buChar char=""/>
              <a:tabLst>
                <a:tab pos="584200" algn="l"/>
              </a:tabLst>
            </a:pPr>
            <a:r>
              <a:rPr dirty="0" sz="1400" spc="-5">
                <a:latin typeface="Calibri"/>
                <a:cs typeface="Calibri"/>
              </a:rPr>
              <a:t>Synchronous counters divided-by-</a:t>
            </a:r>
            <a:r>
              <a:rPr dirty="0" sz="1450" spc="-5" b="1" i="1">
                <a:latin typeface="Cambria Math"/>
                <a:cs typeface="Cambria Math"/>
              </a:rPr>
              <a:t>10 </a:t>
            </a:r>
            <a:r>
              <a:rPr dirty="0" sz="1400">
                <a:latin typeface="Calibri"/>
                <a:cs typeface="Calibri"/>
              </a:rPr>
              <a:t>&amp;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divided-by-</a:t>
            </a:r>
            <a:r>
              <a:rPr dirty="0" sz="1450" spc="-5" b="1" i="1">
                <a:latin typeface="Cambria Math"/>
                <a:cs typeface="Cambria Math"/>
              </a:rPr>
              <a:t>6</a:t>
            </a:r>
            <a:r>
              <a:rPr dirty="0" sz="1400" spc="-5">
                <a:latin typeface="Calibri"/>
                <a:cs typeface="Calibri"/>
              </a:rPr>
              <a:t>.</a:t>
            </a:r>
            <a:endParaRPr sz="1400">
              <a:latin typeface="Calibri"/>
              <a:cs typeface="Calibri"/>
            </a:endParaRPr>
          </a:p>
          <a:p>
            <a:pPr lvl="1" marL="240665" marR="3514090" indent="114300">
              <a:lnSpc>
                <a:spcPts val="2570"/>
              </a:lnSpc>
              <a:spcBef>
                <a:spcPts val="225"/>
              </a:spcBef>
              <a:buFont typeface="Wingdings"/>
              <a:buChar char=""/>
              <a:tabLst>
                <a:tab pos="623570" algn="l"/>
                <a:tab pos="624205" algn="l"/>
              </a:tabLst>
            </a:pPr>
            <a:r>
              <a:rPr dirty="0" sz="1400">
                <a:latin typeface="Calibri"/>
                <a:cs typeface="Calibri"/>
              </a:rPr>
              <a:t>An </a:t>
            </a:r>
            <a:r>
              <a:rPr dirty="0" sz="1400" spc="-10">
                <a:latin typeface="Calibri"/>
                <a:cs typeface="Calibri"/>
              </a:rPr>
              <a:t>(</a:t>
            </a:r>
            <a:r>
              <a:rPr dirty="0" sz="1450" spc="-10" b="1" i="1">
                <a:latin typeface="Cambria Math"/>
                <a:cs typeface="Cambria Math"/>
              </a:rPr>
              <a:t>JK</a:t>
            </a:r>
            <a:r>
              <a:rPr dirty="0" sz="1450" spc="-85" b="1" i="1">
                <a:latin typeface="Cambria Math"/>
                <a:cs typeface="Cambria Math"/>
              </a:rPr>
              <a:t> </a:t>
            </a:r>
            <a:r>
              <a:rPr dirty="0" sz="1400" spc="-5">
                <a:latin typeface="Calibri"/>
                <a:cs typeface="Calibri"/>
              </a:rPr>
              <a:t>flip-flop).  2-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50" spc="-15" b="1" i="1">
                <a:latin typeface="Cambria Math"/>
                <a:cs typeface="Cambria Math"/>
              </a:rPr>
              <a:t>BCD/7</a:t>
            </a:r>
            <a:r>
              <a:rPr dirty="0" sz="1400" spc="-15">
                <a:latin typeface="Calibri"/>
                <a:cs typeface="Calibri"/>
              </a:rPr>
              <a:t>-segment.</a:t>
            </a:r>
            <a:endParaRPr sz="1400">
              <a:latin typeface="Calibri"/>
              <a:cs typeface="Calibri"/>
            </a:endParaRPr>
          </a:p>
          <a:p>
            <a:pPr marL="469265" indent="-228600">
              <a:lnSpc>
                <a:spcPct val="100000"/>
              </a:lnSpc>
              <a:spcBef>
                <a:spcPts val="640"/>
              </a:spcBef>
              <a:buAutoNum type="arabicPlain" startAt="3"/>
              <a:tabLst>
                <a:tab pos="469900" algn="l"/>
              </a:tabLst>
            </a:pPr>
            <a:r>
              <a:rPr dirty="0" sz="1400" spc="-5">
                <a:latin typeface="Calibri"/>
                <a:cs typeface="Calibri"/>
              </a:rPr>
              <a:t>Automobile Parking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Control</a:t>
            </a:r>
            <a:endParaRPr sz="1400">
              <a:latin typeface="Calibri"/>
              <a:cs typeface="Calibri"/>
            </a:endParaRPr>
          </a:p>
          <a:p>
            <a:pPr marL="240665" marR="1405255">
              <a:lnSpc>
                <a:spcPct val="152800"/>
              </a:lnSpc>
              <a:spcBef>
                <a:spcPts val="5"/>
              </a:spcBef>
              <a:buAutoNum type="arabicPlain" startAt="3"/>
              <a:tabLst>
                <a:tab pos="469900" algn="l"/>
              </a:tabLst>
            </a:pPr>
            <a:r>
              <a:rPr dirty="0" sz="1400" spc="-5">
                <a:latin typeface="Calibri"/>
                <a:cs typeface="Calibri"/>
              </a:rPr>
              <a:t>Parallel-to-serial data conversion (multiplexing)  5- Frequency</a:t>
            </a:r>
            <a:r>
              <a:rPr dirty="0" sz="1400" spc="2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divider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159125" y="3010788"/>
            <a:ext cx="0" cy="333375"/>
          </a:xfrm>
          <a:custGeom>
            <a:avLst/>
            <a:gdLst/>
            <a:ahLst/>
            <a:cxnLst/>
            <a:rect l="l" t="t" r="r" b="b"/>
            <a:pathLst>
              <a:path w="0" h="333375">
                <a:moveTo>
                  <a:pt x="0" y="333375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597785" y="1360423"/>
            <a:ext cx="0" cy="333375"/>
          </a:xfrm>
          <a:custGeom>
            <a:avLst/>
            <a:gdLst/>
            <a:ahLst/>
            <a:cxnLst/>
            <a:rect l="l" t="t" r="r" b="b"/>
            <a:pathLst>
              <a:path w="0" h="333375">
                <a:moveTo>
                  <a:pt x="0" y="333375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273935" y="1679828"/>
            <a:ext cx="323850" cy="0"/>
          </a:xfrm>
          <a:custGeom>
            <a:avLst/>
            <a:gdLst/>
            <a:ahLst/>
            <a:cxnLst/>
            <a:rect l="l" t="t" r="r" b="b"/>
            <a:pathLst>
              <a:path w="323850" h="0">
                <a:moveTo>
                  <a:pt x="0" y="0"/>
                </a:moveTo>
                <a:lnTo>
                  <a:pt x="32385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921635" y="1390903"/>
            <a:ext cx="0" cy="333375"/>
          </a:xfrm>
          <a:custGeom>
            <a:avLst/>
            <a:gdLst/>
            <a:ahLst/>
            <a:cxnLst/>
            <a:rect l="l" t="t" r="r" b="b"/>
            <a:pathLst>
              <a:path w="0" h="333375">
                <a:moveTo>
                  <a:pt x="0" y="333375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607310" y="1381378"/>
            <a:ext cx="323850" cy="0"/>
          </a:xfrm>
          <a:custGeom>
            <a:avLst/>
            <a:gdLst/>
            <a:ahLst/>
            <a:cxnLst/>
            <a:rect l="l" t="t" r="r" b="b"/>
            <a:pathLst>
              <a:path w="323850" h="0">
                <a:moveTo>
                  <a:pt x="0" y="0"/>
                </a:moveTo>
                <a:lnTo>
                  <a:pt x="32385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255009" y="1388998"/>
            <a:ext cx="0" cy="333375"/>
          </a:xfrm>
          <a:custGeom>
            <a:avLst/>
            <a:gdLst/>
            <a:ahLst/>
            <a:cxnLst/>
            <a:rect l="l" t="t" r="r" b="b"/>
            <a:pathLst>
              <a:path w="0" h="333375">
                <a:moveTo>
                  <a:pt x="0" y="333375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931160" y="1708403"/>
            <a:ext cx="323850" cy="0"/>
          </a:xfrm>
          <a:custGeom>
            <a:avLst/>
            <a:gdLst/>
            <a:ahLst/>
            <a:cxnLst/>
            <a:rect l="l" t="t" r="r" b="b"/>
            <a:pathLst>
              <a:path w="323850" h="0">
                <a:moveTo>
                  <a:pt x="0" y="0"/>
                </a:moveTo>
                <a:lnTo>
                  <a:pt x="32385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578859" y="1419478"/>
            <a:ext cx="0" cy="333375"/>
          </a:xfrm>
          <a:custGeom>
            <a:avLst/>
            <a:gdLst/>
            <a:ahLst/>
            <a:cxnLst/>
            <a:rect l="l" t="t" r="r" b="b"/>
            <a:pathLst>
              <a:path w="0" h="333375">
                <a:moveTo>
                  <a:pt x="0" y="333375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264534" y="1409953"/>
            <a:ext cx="323850" cy="0"/>
          </a:xfrm>
          <a:custGeom>
            <a:avLst/>
            <a:gdLst/>
            <a:ahLst/>
            <a:cxnLst/>
            <a:rect l="l" t="t" r="r" b="b"/>
            <a:pathLst>
              <a:path w="323850" h="0">
                <a:moveTo>
                  <a:pt x="0" y="0"/>
                </a:moveTo>
                <a:lnTo>
                  <a:pt x="32385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894454" y="1438528"/>
            <a:ext cx="0" cy="333375"/>
          </a:xfrm>
          <a:custGeom>
            <a:avLst/>
            <a:gdLst/>
            <a:ahLst/>
            <a:cxnLst/>
            <a:rect l="l" t="t" r="r" b="b"/>
            <a:pathLst>
              <a:path w="0" h="333375">
                <a:moveTo>
                  <a:pt x="0" y="333375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570604" y="1757933"/>
            <a:ext cx="323850" cy="0"/>
          </a:xfrm>
          <a:custGeom>
            <a:avLst/>
            <a:gdLst/>
            <a:ahLst/>
            <a:cxnLst/>
            <a:rect l="l" t="t" r="r" b="b"/>
            <a:pathLst>
              <a:path w="323850" h="0">
                <a:moveTo>
                  <a:pt x="0" y="0"/>
                </a:moveTo>
                <a:lnTo>
                  <a:pt x="32385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218304" y="1469008"/>
            <a:ext cx="0" cy="333375"/>
          </a:xfrm>
          <a:custGeom>
            <a:avLst/>
            <a:gdLst/>
            <a:ahLst/>
            <a:cxnLst/>
            <a:rect l="l" t="t" r="r" b="b"/>
            <a:pathLst>
              <a:path w="0" h="333375">
                <a:moveTo>
                  <a:pt x="0" y="333375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903979" y="1459483"/>
            <a:ext cx="323850" cy="0"/>
          </a:xfrm>
          <a:custGeom>
            <a:avLst/>
            <a:gdLst/>
            <a:ahLst/>
            <a:cxnLst/>
            <a:rect l="l" t="t" r="r" b="b"/>
            <a:pathLst>
              <a:path w="323850" h="0">
                <a:moveTo>
                  <a:pt x="0" y="0"/>
                </a:moveTo>
                <a:lnTo>
                  <a:pt x="32385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551679" y="1467103"/>
            <a:ext cx="0" cy="333375"/>
          </a:xfrm>
          <a:custGeom>
            <a:avLst/>
            <a:gdLst/>
            <a:ahLst/>
            <a:cxnLst/>
            <a:rect l="l" t="t" r="r" b="b"/>
            <a:pathLst>
              <a:path w="0" h="333375">
                <a:moveTo>
                  <a:pt x="0" y="333375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4227829" y="1786508"/>
            <a:ext cx="323850" cy="0"/>
          </a:xfrm>
          <a:custGeom>
            <a:avLst/>
            <a:gdLst/>
            <a:ahLst/>
            <a:cxnLst/>
            <a:rect l="l" t="t" r="r" b="b"/>
            <a:pathLst>
              <a:path w="323850" h="0">
                <a:moveTo>
                  <a:pt x="0" y="0"/>
                </a:moveTo>
                <a:lnTo>
                  <a:pt x="32385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4875529" y="1497583"/>
            <a:ext cx="0" cy="333375"/>
          </a:xfrm>
          <a:custGeom>
            <a:avLst/>
            <a:gdLst/>
            <a:ahLst/>
            <a:cxnLst/>
            <a:rect l="l" t="t" r="r" b="b"/>
            <a:pathLst>
              <a:path w="0" h="333375">
                <a:moveTo>
                  <a:pt x="0" y="333375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561204" y="1488058"/>
            <a:ext cx="323850" cy="0"/>
          </a:xfrm>
          <a:custGeom>
            <a:avLst/>
            <a:gdLst/>
            <a:ahLst/>
            <a:cxnLst/>
            <a:rect l="l" t="t" r="r" b="b"/>
            <a:pathLst>
              <a:path w="323850" h="0">
                <a:moveTo>
                  <a:pt x="0" y="0"/>
                </a:moveTo>
                <a:lnTo>
                  <a:pt x="32385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607310" y="1905253"/>
            <a:ext cx="11430" cy="304800"/>
          </a:xfrm>
          <a:custGeom>
            <a:avLst/>
            <a:gdLst/>
            <a:ahLst/>
            <a:cxnLst/>
            <a:rect l="l" t="t" r="r" b="b"/>
            <a:pathLst>
              <a:path w="11430" h="304800">
                <a:moveTo>
                  <a:pt x="0" y="304800"/>
                </a:moveTo>
                <a:lnTo>
                  <a:pt x="1142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2092960" y="2196083"/>
            <a:ext cx="514350" cy="635"/>
          </a:xfrm>
          <a:custGeom>
            <a:avLst/>
            <a:gdLst/>
            <a:ahLst/>
            <a:cxnLst/>
            <a:rect l="l" t="t" r="r" b="b"/>
            <a:pathLst>
              <a:path w="514350" h="635">
                <a:moveTo>
                  <a:pt x="0" y="0"/>
                </a:moveTo>
                <a:lnTo>
                  <a:pt x="514350" y="63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3260090" y="1907158"/>
            <a:ext cx="0" cy="333375"/>
          </a:xfrm>
          <a:custGeom>
            <a:avLst/>
            <a:gdLst/>
            <a:ahLst/>
            <a:cxnLst/>
            <a:rect l="l" t="t" r="r" b="b"/>
            <a:pathLst>
              <a:path w="0" h="333375">
                <a:moveTo>
                  <a:pt x="0" y="333375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2618739" y="1905253"/>
            <a:ext cx="638810" cy="0"/>
          </a:xfrm>
          <a:custGeom>
            <a:avLst/>
            <a:gdLst/>
            <a:ahLst/>
            <a:cxnLst/>
            <a:rect l="l" t="t" r="r" b="b"/>
            <a:pathLst>
              <a:path w="638810" h="0">
                <a:moveTo>
                  <a:pt x="0" y="0"/>
                </a:moveTo>
                <a:lnTo>
                  <a:pt x="63881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864609" y="1897633"/>
            <a:ext cx="0" cy="333375"/>
          </a:xfrm>
          <a:custGeom>
            <a:avLst/>
            <a:gdLst/>
            <a:ahLst/>
            <a:cxnLst/>
            <a:rect l="l" t="t" r="r" b="b"/>
            <a:pathLst>
              <a:path w="0" h="333375">
                <a:moveTo>
                  <a:pt x="0" y="333375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3257550" y="2224658"/>
            <a:ext cx="616585" cy="0"/>
          </a:xfrm>
          <a:custGeom>
            <a:avLst/>
            <a:gdLst/>
            <a:ahLst/>
            <a:cxnLst/>
            <a:rect l="l" t="t" r="r" b="b"/>
            <a:pathLst>
              <a:path w="616585" h="0">
                <a:moveTo>
                  <a:pt x="0" y="0"/>
                </a:moveTo>
                <a:lnTo>
                  <a:pt x="61658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4517390" y="1918588"/>
            <a:ext cx="0" cy="333375"/>
          </a:xfrm>
          <a:custGeom>
            <a:avLst/>
            <a:gdLst/>
            <a:ahLst/>
            <a:cxnLst/>
            <a:rect l="l" t="t" r="r" b="b"/>
            <a:pathLst>
              <a:path w="0" h="333375">
                <a:moveTo>
                  <a:pt x="0" y="333375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3876040" y="1916683"/>
            <a:ext cx="638810" cy="0"/>
          </a:xfrm>
          <a:custGeom>
            <a:avLst/>
            <a:gdLst/>
            <a:ahLst/>
            <a:cxnLst/>
            <a:rect l="l" t="t" r="r" b="b"/>
            <a:pathLst>
              <a:path w="638810" h="0">
                <a:moveTo>
                  <a:pt x="0" y="0"/>
                </a:moveTo>
                <a:lnTo>
                  <a:pt x="63881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4495800" y="2495803"/>
            <a:ext cx="635" cy="390525"/>
          </a:xfrm>
          <a:custGeom>
            <a:avLst/>
            <a:gdLst/>
            <a:ahLst/>
            <a:cxnLst/>
            <a:rect l="l" t="t" r="r" b="b"/>
            <a:pathLst>
              <a:path w="635" h="390525">
                <a:moveTo>
                  <a:pt x="0" y="390525"/>
                </a:moveTo>
                <a:lnTo>
                  <a:pt x="63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2105660" y="3344163"/>
            <a:ext cx="1053465" cy="0"/>
          </a:xfrm>
          <a:custGeom>
            <a:avLst/>
            <a:gdLst/>
            <a:ahLst/>
            <a:cxnLst/>
            <a:rect l="l" t="t" r="r" b="b"/>
            <a:pathLst>
              <a:path w="1053464" h="0">
                <a:moveTo>
                  <a:pt x="0" y="0"/>
                </a:moveTo>
                <a:lnTo>
                  <a:pt x="105346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3248025" y="2524378"/>
            <a:ext cx="0" cy="333375"/>
          </a:xfrm>
          <a:custGeom>
            <a:avLst/>
            <a:gdLst/>
            <a:ahLst/>
            <a:cxnLst/>
            <a:rect l="l" t="t" r="r" b="b"/>
            <a:pathLst>
              <a:path w="0" h="333375">
                <a:moveTo>
                  <a:pt x="0" y="333375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3246754" y="2514853"/>
            <a:ext cx="1255395" cy="0"/>
          </a:xfrm>
          <a:custGeom>
            <a:avLst/>
            <a:gdLst/>
            <a:ahLst/>
            <a:cxnLst/>
            <a:rect l="l" t="t" r="r" b="b"/>
            <a:pathLst>
              <a:path w="1255395" h="0">
                <a:moveTo>
                  <a:pt x="0" y="0"/>
                </a:moveTo>
                <a:lnTo>
                  <a:pt x="125539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3159125" y="3029838"/>
            <a:ext cx="572135" cy="0"/>
          </a:xfrm>
          <a:custGeom>
            <a:avLst/>
            <a:gdLst/>
            <a:ahLst/>
            <a:cxnLst/>
            <a:rect l="l" t="t" r="r" b="b"/>
            <a:pathLst>
              <a:path w="572135" h="0">
                <a:moveTo>
                  <a:pt x="0" y="0"/>
                </a:moveTo>
                <a:lnTo>
                  <a:pt x="57213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2092960" y="2853308"/>
            <a:ext cx="1155065" cy="0"/>
          </a:xfrm>
          <a:custGeom>
            <a:avLst/>
            <a:gdLst/>
            <a:ahLst/>
            <a:cxnLst/>
            <a:rect l="l" t="t" r="r" b="b"/>
            <a:pathLst>
              <a:path w="1155064" h="0">
                <a:moveTo>
                  <a:pt x="0" y="0"/>
                </a:moveTo>
                <a:lnTo>
                  <a:pt x="115506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3731259" y="3010153"/>
            <a:ext cx="0" cy="333375"/>
          </a:xfrm>
          <a:custGeom>
            <a:avLst/>
            <a:gdLst/>
            <a:ahLst/>
            <a:cxnLst/>
            <a:rect l="l" t="t" r="r" b="b"/>
            <a:pathLst>
              <a:path w="0" h="333375">
                <a:moveTo>
                  <a:pt x="0" y="333375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3716654" y="3329558"/>
            <a:ext cx="1009015" cy="0"/>
          </a:xfrm>
          <a:custGeom>
            <a:avLst/>
            <a:gdLst/>
            <a:ahLst/>
            <a:cxnLst/>
            <a:rect l="l" t="t" r="r" b="b"/>
            <a:pathLst>
              <a:path w="1009014" h="0">
                <a:moveTo>
                  <a:pt x="0" y="0"/>
                </a:moveTo>
                <a:lnTo>
                  <a:pt x="100901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05"/>
              </a:lnSpc>
            </a:pPr>
            <a:r>
              <a:rPr dirty="0"/>
              <a:t>2</a:t>
            </a:r>
            <a:r>
              <a:rPr dirty="0"/>
              <a:t>8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43321" y="437488"/>
            <a:ext cx="1727835" cy="580390"/>
          </a:xfrm>
          <a:prstGeom prst="rect">
            <a:avLst/>
          </a:prstGeom>
        </p:spPr>
        <p:txBody>
          <a:bodyPr wrap="square" lIns="0" tIns="762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</a:t>
            </a:r>
            <a:endParaRPr sz="1400">
              <a:latin typeface="Lucida Calligraphy"/>
              <a:cs typeface="Lucida Calligraphy"/>
            </a:endParaRPr>
          </a:p>
          <a:p>
            <a:pPr marL="446405">
              <a:lnSpc>
                <a:spcPct val="100000"/>
              </a:lnSpc>
              <a:spcBef>
                <a:spcPts val="505"/>
              </a:spcBef>
            </a:pPr>
            <a:r>
              <a:rPr dirty="0" sz="1400" i="1">
                <a:latin typeface="Lucida Calligraphy"/>
                <a:cs typeface="Lucida Calligraphy"/>
              </a:rPr>
              <a:t>Y.</a:t>
            </a:r>
            <a:r>
              <a:rPr dirty="0" sz="1400" spc="-1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004316" y="527303"/>
            <a:ext cx="1514856" cy="52882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174800" y="454668"/>
            <a:ext cx="1175385" cy="582930"/>
          </a:xfrm>
          <a:prstGeom prst="rect">
            <a:avLst/>
          </a:prstGeom>
        </p:spPr>
        <p:txBody>
          <a:bodyPr wrap="square" lIns="0" tIns="7747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61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one:</a:t>
            </a:r>
            <a:endParaRPr sz="1400">
              <a:latin typeface="Lucida Calligraphy"/>
              <a:cs typeface="Lucida Calligraphy"/>
            </a:endParaRPr>
          </a:p>
          <a:p>
            <a:pPr algn="ctr">
              <a:lnSpc>
                <a:spcPct val="100000"/>
              </a:lnSpc>
              <a:spcBef>
                <a:spcPts val="515"/>
              </a:spcBef>
            </a:pPr>
            <a:r>
              <a:rPr dirty="0" sz="1400" spc="-5" i="1">
                <a:latin typeface="Lucida Calligraphy"/>
                <a:cs typeface="Lucida Calligraphy"/>
              </a:rPr>
              <a:t>Counters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29080" y="1190599"/>
            <a:ext cx="5306695" cy="295529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just" marL="12700" marR="5080">
              <a:lnSpc>
                <a:spcPct val="152600"/>
              </a:lnSpc>
              <a:spcBef>
                <a:spcPts val="90"/>
              </a:spcBef>
            </a:pPr>
            <a:r>
              <a:rPr dirty="0" sz="1400">
                <a:latin typeface="Calibri"/>
                <a:cs typeface="Calibri"/>
              </a:rPr>
              <a:t>an example, in the </a:t>
            </a:r>
            <a:r>
              <a:rPr dirty="0" sz="1400" spc="-5">
                <a:latin typeface="Calibri"/>
                <a:cs typeface="Calibri"/>
              </a:rPr>
              <a:t>case of </a:t>
            </a:r>
            <a:r>
              <a:rPr dirty="0" sz="1400">
                <a:latin typeface="Calibri"/>
                <a:cs typeface="Calibri"/>
              </a:rPr>
              <a:t>a </a:t>
            </a:r>
            <a:r>
              <a:rPr dirty="0" sz="1400" spc="-5">
                <a:latin typeface="Calibri"/>
                <a:cs typeface="Calibri"/>
              </a:rPr>
              <a:t>ripple counter </a:t>
            </a:r>
            <a:r>
              <a:rPr dirty="0" sz="1400" b="1" i="1">
                <a:latin typeface="Times New Roman"/>
                <a:cs typeface="Times New Roman"/>
              </a:rPr>
              <a:t>IC </a:t>
            </a:r>
            <a:r>
              <a:rPr dirty="0" sz="1400">
                <a:latin typeface="Calibri"/>
                <a:cs typeface="Calibri"/>
              </a:rPr>
              <a:t>belonging to </a:t>
            </a:r>
            <a:r>
              <a:rPr dirty="0" sz="1400" spc="-5">
                <a:latin typeface="Calibri"/>
                <a:cs typeface="Calibri"/>
              </a:rPr>
              <a:t>the </a:t>
            </a:r>
            <a:r>
              <a:rPr dirty="0" sz="1400">
                <a:latin typeface="Calibri"/>
                <a:cs typeface="Calibri"/>
              </a:rPr>
              <a:t>low-  power </a:t>
            </a:r>
            <a:r>
              <a:rPr dirty="0" sz="1400" spc="-5">
                <a:latin typeface="Calibri"/>
                <a:cs typeface="Calibri"/>
              </a:rPr>
              <a:t>Schottky </a:t>
            </a:r>
            <a:r>
              <a:rPr dirty="0" sz="1400" spc="-5" b="1" i="1">
                <a:latin typeface="Times New Roman"/>
                <a:cs typeface="Times New Roman"/>
              </a:rPr>
              <a:t>TTL (LSTTL</a:t>
            </a:r>
            <a:r>
              <a:rPr dirty="0" sz="1400" spc="-5">
                <a:latin typeface="Calibri"/>
                <a:cs typeface="Calibri"/>
              </a:rPr>
              <a:t>) family, the propagation delay per </a:t>
            </a:r>
            <a:r>
              <a:rPr dirty="0" sz="1400">
                <a:latin typeface="Calibri"/>
                <a:cs typeface="Calibri"/>
              </a:rPr>
              <a:t>flip-flop  </a:t>
            </a:r>
            <a:r>
              <a:rPr dirty="0" sz="1400" spc="-5">
                <a:latin typeface="Calibri"/>
                <a:cs typeface="Calibri"/>
              </a:rPr>
              <a:t>typically </a:t>
            </a:r>
            <a:r>
              <a:rPr dirty="0" sz="1400">
                <a:latin typeface="Calibri"/>
                <a:cs typeface="Calibri"/>
              </a:rPr>
              <a:t>is </a:t>
            </a:r>
            <a:r>
              <a:rPr dirty="0" sz="1400" spc="-5">
                <a:latin typeface="Calibri"/>
                <a:cs typeface="Calibri"/>
              </a:rPr>
              <a:t>of the order of </a:t>
            </a:r>
            <a:r>
              <a:rPr dirty="0" sz="1400" spc="-5" b="1" i="1">
                <a:latin typeface="Times New Roman"/>
                <a:cs typeface="Times New Roman"/>
              </a:rPr>
              <a:t>25 ns</a:t>
            </a:r>
            <a:r>
              <a:rPr dirty="0" sz="1400" spc="-5">
                <a:latin typeface="Calibri"/>
                <a:cs typeface="Calibri"/>
              </a:rPr>
              <a:t>. This implies that </a:t>
            </a:r>
            <a:r>
              <a:rPr dirty="0" sz="1400">
                <a:latin typeface="Calibri"/>
                <a:cs typeface="Calibri"/>
              </a:rPr>
              <a:t>a </a:t>
            </a:r>
            <a:r>
              <a:rPr dirty="0" sz="1400" spc="-5">
                <a:latin typeface="Calibri"/>
                <a:cs typeface="Calibri"/>
              </a:rPr>
              <a:t>four-bit counters and  from this logic family cannot be clocked faster than </a:t>
            </a:r>
            <a:r>
              <a:rPr dirty="0" sz="1400" b="1" i="1">
                <a:latin typeface="Times New Roman"/>
                <a:cs typeface="Times New Roman"/>
              </a:rPr>
              <a:t>10 </a:t>
            </a:r>
            <a:r>
              <a:rPr dirty="0" sz="1400" spc="-5" b="1" i="1">
                <a:latin typeface="Times New Roman"/>
                <a:cs typeface="Times New Roman"/>
              </a:rPr>
              <a:t>MHz</a:t>
            </a:r>
            <a:r>
              <a:rPr dirty="0" sz="1400" spc="-5">
                <a:latin typeface="Calibri"/>
                <a:cs typeface="Calibri"/>
              </a:rPr>
              <a:t>. The upper  </a:t>
            </a:r>
            <a:r>
              <a:rPr dirty="0" sz="1400">
                <a:latin typeface="Calibri"/>
                <a:cs typeface="Calibri"/>
              </a:rPr>
              <a:t>limit </a:t>
            </a:r>
            <a:r>
              <a:rPr dirty="0" sz="1400" spc="-5">
                <a:latin typeface="Calibri"/>
                <a:cs typeface="Calibri"/>
              </a:rPr>
              <a:t>on the clock frequency further </a:t>
            </a:r>
            <a:r>
              <a:rPr dirty="0" sz="1400">
                <a:latin typeface="Calibri"/>
                <a:cs typeface="Calibri"/>
              </a:rPr>
              <a:t>decreases </a:t>
            </a:r>
            <a:r>
              <a:rPr dirty="0" sz="1400" spc="-5">
                <a:latin typeface="Calibri"/>
                <a:cs typeface="Calibri"/>
              </a:rPr>
              <a:t>with increase </a:t>
            </a:r>
            <a:r>
              <a:rPr dirty="0" sz="1400">
                <a:latin typeface="Calibri"/>
                <a:cs typeface="Calibri"/>
              </a:rPr>
              <a:t>in </a:t>
            </a:r>
            <a:r>
              <a:rPr dirty="0" sz="1400" spc="-5">
                <a:latin typeface="Calibri"/>
                <a:cs typeface="Calibri"/>
              </a:rPr>
              <a:t>the  number of bits to be handled by the</a:t>
            </a:r>
            <a:r>
              <a:rPr dirty="0" sz="1400" spc="3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counter.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875"/>
              </a:spcBef>
            </a:pPr>
            <a:r>
              <a:rPr dirty="0" sz="1400" spc="-5">
                <a:latin typeface="Calibri"/>
                <a:cs typeface="Calibri"/>
              </a:rPr>
              <a:t>To</a:t>
            </a:r>
            <a:r>
              <a:rPr dirty="0" sz="1400" spc="3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make</a:t>
            </a:r>
            <a:r>
              <a:rPr dirty="0" sz="1400" spc="2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these</a:t>
            </a:r>
            <a:r>
              <a:rPr dirty="0" sz="1400" spc="3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counters</a:t>
            </a:r>
            <a:r>
              <a:rPr dirty="0" sz="1400" spc="4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do</a:t>
            </a:r>
            <a:r>
              <a:rPr dirty="0" sz="1400" spc="4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as</a:t>
            </a:r>
            <a:r>
              <a:rPr dirty="0" sz="1400" spc="3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sequential</a:t>
            </a:r>
            <a:r>
              <a:rPr dirty="0" sz="1400" spc="2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circuits</a:t>
            </a:r>
            <a:r>
              <a:rPr dirty="0" sz="1400" spc="4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then</a:t>
            </a:r>
            <a:r>
              <a:rPr dirty="0" sz="1400" spc="2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the</a:t>
            </a:r>
            <a:r>
              <a:rPr dirty="0" sz="1400" spc="3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flip-flops</a:t>
            </a:r>
            <a:r>
              <a:rPr dirty="0" sz="1400" spc="3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mast</a:t>
            </a:r>
            <a:endParaRPr sz="1400">
              <a:latin typeface="Calibri"/>
              <a:cs typeface="Calibri"/>
            </a:endParaRPr>
          </a:p>
          <a:p>
            <a:pPr algn="just" marL="12700" marR="8890">
              <a:lnSpc>
                <a:spcPct val="152900"/>
              </a:lnSpc>
              <a:spcBef>
                <a:spcPts val="5"/>
              </a:spcBef>
            </a:pPr>
            <a:r>
              <a:rPr dirty="0" sz="1400" spc="-5">
                <a:latin typeface="Calibri"/>
                <a:cs typeface="Calibri"/>
              </a:rPr>
              <a:t>be </a:t>
            </a:r>
            <a:r>
              <a:rPr dirty="0" sz="1400">
                <a:latin typeface="Calibri"/>
                <a:cs typeface="Calibri"/>
              </a:rPr>
              <a:t>in a toggle </a:t>
            </a:r>
            <a:r>
              <a:rPr dirty="0" sz="1400" spc="-5">
                <a:latin typeface="Calibri"/>
                <a:cs typeface="Calibri"/>
              </a:rPr>
              <a:t>case, </a:t>
            </a:r>
            <a:r>
              <a:rPr dirty="0" sz="1400">
                <a:latin typeface="Calibri"/>
                <a:cs typeface="Calibri"/>
              </a:rPr>
              <a:t>for </a:t>
            </a:r>
            <a:r>
              <a:rPr dirty="0" sz="1400" spc="-5">
                <a:latin typeface="Calibri"/>
                <a:cs typeface="Calibri"/>
              </a:rPr>
              <a:t>example </a:t>
            </a:r>
            <a:r>
              <a:rPr dirty="0" sz="1400">
                <a:latin typeface="Calibri"/>
                <a:cs typeface="Calibri"/>
              </a:rPr>
              <a:t>D </a:t>
            </a:r>
            <a:r>
              <a:rPr dirty="0" sz="1400" spc="-5">
                <a:latin typeface="Calibri"/>
                <a:cs typeface="Calibri"/>
              </a:rPr>
              <a:t>flip-flop can be </a:t>
            </a:r>
            <a:r>
              <a:rPr dirty="0" sz="1400">
                <a:latin typeface="Calibri"/>
                <a:cs typeface="Calibri"/>
              </a:rPr>
              <a:t>in a toggle </a:t>
            </a:r>
            <a:r>
              <a:rPr dirty="0" sz="1400" spc="-5">
                <a:latin typeface="Calibri"/>
                <a:cs typeface="Calibri"/>
              </a:rPr>
              <a:t>case </a:t>
            </a:r>
            <a:r>
              <a:rPr dirty="0" sz="1400">
                <a:latin typeface="Calibri"/>
                <a:cs typeface="Calibri"/>
              </a:rPr>
              <a:t>as  </a:t>
            </a:r>
            <a:r>
              <a:rPr dirty="0" sz="1400" spc="-5">
                <a:latin typeface="Calibri"/>
                <a:cs typeface="Calibri"/>
              </a:rPr>
              <a:t>shown </a:t>
            </a:r>
            <a:r>
              <a:rPr dirty="0" sz="1400">
                <a:latin typeface="Calibri"/>
                <a:cs typeface="Calibri"/>
              </a:rPr>
              <a:t>in </a:t>
            </a:r>
            <a:r>
              <a:rPr dirty="0" sz="1400" spc="-5">
                <a:latin typeface="Calibri"/>
                <a:cs typeface="Calibri"/>
              </a:rPr>
              <a:t>figure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(1):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337559" y="6336791"/>
            <a:ext cx="2363724" cy="25146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975104" y="4907279"/>
            <a:ext cx="277368" cy="20573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2054098" y="4887594"/>
            <a:ext cx="1162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519172" y="5946647"/>
            <a:ext cx="591312" cy="20421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2598547" y="5927216"/>
            <a:ext cx="29210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 b="1">
                <a:latin typeface="Calibri"/>
                <a:cs typeface="Calibri"/>
              </a:rPr>
              <a:t>CL</a:t>
            </a:r>
            <a:r>
              <a:rPr dirty="0" sz="1400" b="1">
                <a:latin typeface="Calibri"/>
                <a:cs typeface="Calibri"/>
              </a:rPr>
              <a:t>K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803903" y="4803647"/>
            <a:ext cx="277367" cy="20421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3896233" y="4783962"/>
            <a:ext cx="12509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D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4700015" y="5832347"/>
            <a:ext cx="275843" cy="20421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4792345" y="5780912"/>
            <a:ext cx="126364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dirty="0" baseline="-11904" sz="2100" spc="-1357">
                <a:latin typeface="Cambria Math"/>
                <a:cs typeface="Cambria Math"/>
              </a:rPr>
              <a:t>𝐐</a:t>
            </a:r>
            <a:r>
              <a:rPr dirty="0" sz="1400" spc="48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680203" y="4812791"/>
            <a:ext cx="277367" cy="20421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4772533" y="4793106"/>
            <a:ext cx="13525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Q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818890" y="4714747"/>
            <a:ext cx="1171575" cy="0"/>
          </a:xfrm>
          <a:custGeom>
            <a:avLst/>
            <a:gdLst/>
            <a:ahLst/>
            <a:cxnLst/>
            <a:rect l="l" t="t" r="r" b="b"/>
            <a:pathLst>
              <a:path w="1171575" h="0">
                <a:moveTo>
                  <a:pt x="0" y="0"/>
                </a:moveTo>
                <a:lnTo>
                  <a:pt x="117157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828415" y="6172072"/>
            <a:ext cx="1171575" cy="0"/>
          </a:xfrm>
          <a:custGeom>
            <a:avLst/>
            <a:gdLst/>
            <a:ahLst/>
            <a:cxnLst/>
            <a:rect l="l" t="t" r="r" b="b"/>
            <a:pathLst>
              <a:path w="1171575" h="0">
                <a:moveTo>
                  <a:pt x="0" y="0"/>
                </a:moveTo>
                <a:lnTo>
                  <a:pt x="117157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828415" y="4705222"/>
            <a:ext cx="635" cy="1476375"/>
          </a:xfrm>
          <a:custGeom>
            <a:avLst/>
            <a:gdLst/>
            <a:ahLst/>
            <a:cxnLst/>
            <a:rect l="l" t="t" r="r" b="b"/>
            <a:pathLst>
              <a:path w="635" h="1476375">
                <a:moveTo>
                  <a:pt x="635" y="0"/>
                </a:moveTo>
                <a:lnTo>
                  <a:pt x="0" y="147637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990465" y="4705222"/>
            <a:ext cx="635" cy="1476375"/>
          </a:xfrm>
          <a:custGeom>
            <a:avLst/>
            <a:gdLst/>
            <a:ahLst/>
            <a:cxnLst/>
            <a:rect l="l" t="t" r="r" b="b"/>
            <a:pathLst>
              <a:path w="635" h="1476375">
                <a:moveTo>
                  <a:pt x="635" y="0"/>
                </a:moveTo>
                <a:lnTo>
                  <a:pt x="0" y="147637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818890" y="5324030"/>
            <a:ext cx="186372" cy="20510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571875" y="5424042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 h="0">
                <a:moveTo>
                  <a:pt x="25717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581400" y="5424042"/>
            <a:ext cx="0" cy="662305"/>
          </a:xfrm>
          <a:custGeom>
            <a:avLst/>
            <a:gdLst/>
            <a:ahLst/>
            <a:cxnLst/>
            <a:rect l="l" t="t" r="r" b="b"/>
            <a:pathLst>
              <a:path w="0" h="662304">
                <a:moveTo>
                  <a:pt x="0" y="0"/>
                </a:moveTo>
                <a:lnTo>
                  <a:pt x="0" y="66230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2929001" y="6076441"/>
            <a:ext cx="662305" cy="0"/>
          </a:xfrm>
          <a:custGeom>
            <a:avLst/>
            <a:gdLst/>
            <a:ahLst/>
            <a:cxnLst/>
            <a:rect l="l" t="t" r="r" b="b"/>
            <a:pathLst>
              <a:path w="662304" h="0">
                <a:moveTo>
                  <a:pt x="662304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738627" y="4584191"/>
            <a:ext cx="591312" cy="59436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831592" y="4584191"/>
            <a:ext cx="405383" cy="59436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262251" y="5019166"/>
            <a:ext cx="662305" cy="0"/>
          </a:xfrm>
          <a:custGeom>
            <a:avLst/>
            <a:gdLst/>
            <a:ahLst/>
            <a:cxnLst/>
            <a:rect l="l" t="t" r="r" b="b"/>
            <a:pathLst>
              <a:path w="662305" h="0">
                <a:moveTo>
                  <a:pt x="66230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2266695" y="4790566"/>
            <a:ext cx="662305" cy="0"/>
          </a:xfrm>
          <a:custGeom>
            <a:avLst/>
            <a:gdLst/>
            <a:ahLst/>
            <a:cxnLst/>
            <a:rect l="l" t="t" r="r" b="b"/>
            <a:pathLst>
              <a:path w="662305" h="0">
                <a:moveTo>
                  <a:pt x="66230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2280920" y="4419472"/>
            <a:ext cx="3081655" cy="635"/>
          </a:xfrm>
          <a:custGeom>
            <a:avLst/>
            <a:gdLst/>
            <a:ahLst/>
            <a:cxnLst/>
            <a:rect l="l" t="t" r="r" b="b"/>
            <a:pathLst>
              <a:path w="3081654" h="635">
                <a:moveTo>
                  <a:pt x="3081655" y="0"/>
                </a:moveTo>
                <a:lnTo>
                  <a:pt x="0" y="63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5362575" y="4420107"/>
            <a:ext cx="0" cy="483870"/>
          </a:xfrm>
          <a:custGeom>
            <a:avLst/>
            <a:gdLst/>
            <a:ahLst/>
            <a:cxnLst/>
            <a:rect l="l" t="t" r="r" b="b"/>
            <a:pathLst>
              <a:path w="0" h="483870">
                <a:moveTo>
                  <a:pt x="0" y="48387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4990465" y="4903977"/>
            <a:ext cx="372110" cy="0"/>
          </a:xfrm>
          <a:custGeom>
            <a:avLst/>
            <a:gdLst/>
            <a:ahLst/>
            <a:cxnLst/>
            <a:rect l="l" t="t" r="r" b="b"/>
            <a:pathLst>
              <a:path w="372110" h="0">
                <a:moveTo>
                  <a:pt x="37211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2280920" y="4419472"/>
            <a:ext cx="0" cy="363855"/>
          </a:xfrm>
          <a:custGeom>
            <a:avLst/>
            <a:gdLst/>
            <a:ahLst/>
            <a:cxnLst/>
            <a:rect l="l" t="t" r="r" b="b"/>
            <a:pathLst>
              <a:path w="0" h="363854">
                <a:moveTo>
                  <a:pt x="0" y="363855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3166491" y="4903596"/>
            <a:ext cx="662305" cy="0"/>
          </a:xfrm>
          <a:custGeom>
            <a:avLst/>
            <a:gdLst/>
            <a:ahLst/>
            <a:cxnLst/>
            <a:rect l="l" t="t" r="r" b="b"/>
            <a:pathLst>
              <a:path w="662304" h="0">
                <a:moveTo>
                  <a:pt x="66230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4999990" y="6000622"/>
            <a:ext cx="524510" cy="635"/>
          </a:xfrm>
          <a:custGeom>
            <a:avLst/>
            <a:gdLst/>
            <a:ahLst/>
            <a:cxnLst/>
            <a:rect l="l" t="t" r="r" b="b"/>
            <a:pathLst>
              <a:path w="524510" h="635">
                <a:moveTo>
                  <a:pt x="524510" y="0"/>
                </a:moveTo>
                <a:lnTo>
                  <a:pt x="0" y="63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4976177" y="5953315"/>
            <a:ext cx="81280" cy="81279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2613660" y="7967471"/>
            <a:ext cx="277368" cy="20421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3156204" y="9500615"/>
            <a:ext cx="2363723" cy="25145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/>
          <p:nvPr/>
        </p:nvSpPr>
        <p:spPr>
          <a:xfrm>
            <a:off x="3532759" y="9481515"/>
            <a:ext cx="16135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Fig </a:t>
            </a:r>
            <a:r>
              <a:rPr dirty="0" sz="1400">
                <a:latin typeface="Calibri"/>
                <a:cs typeface="Calibri"/>
              </a:rPr>
              <a:t>2 Toggle T</a:t>
            </a:r>
            <a:r>
              <a:rPr dirty="0" sz="1400" spc="-7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flip-flop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2337816" y="9110471"/>
            <a:ext cx="591312" cy="20421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 txBox="1"/>
          <p:nvPr/>
        </p:nvSpPr>
        <p:spPr>
          <a:xfrm>
            <a:off x="2417191" y="9091421"/>
            <a:ext cx="29210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CL</a:t>
            </a:r>
            <a:r>
              <a:rPr dirty="0" sz="1400" b="1">
                <a:latin typeface="Calibri"/>
                <a:cs typeface="Calibri"/>
              </a:rPr>
              <a:t>K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3622547" y="7967471"/>
            <a:ext cx="277367" cy="20421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4518659" y="8996171"/>
            <a:ext cx="275843" cy="20421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 txBox="1"/>
          <p:nvPr/>
        </p:nvSpPr>
        <p:spPr>
          <a:xfrm>
            <a:off x="4610989" y="8945117"/>
            <a:ext cx="126364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baseline="-11904" sz="2100" spc="-1357">
                <a:latin typeface="Cambria Math"/>
                <a:cs typeface="Cambria Math"/>
              </a:rPr>
              <a:t>𝐐</a:t>
            </a:r>
            <a:r>
              <a:rPr dirty="0" sz="1400" spc="48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4498847" y="7976615"/>
            <a:ext cx="277367" cy="20421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 txBox="1"/>
          <p:nvPr/>
        </p:nvSpPr>
        <p:spPr>
          <a:xfrm>
            <a:off x="1129080" y="6317360"/>
            <a:ext cx="5305425" cy="187960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58572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Calibri"/>
                <a:cs typeface="Calibri"/>
              </a:rPr>
              <a:t>Fig </a:t>
            </a:r>
            <a:r>
              <a:rPr dirty="0" sz="1400">
                <a:latin typeface="Calibri"/>
                <a:cs typeface="Calibri"/>
              </a:rPr>
              <a:t>1 Toggle D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flip-flop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300">
              <a:latin typeface="Times New Roman"/>
              <a:cs typeface="Times New Roman"/>
            </a:endParaRPr>
          </a:p>
          <a:p>
            <a:pPr algn="just" marL="12700" marR="5080" indent="199390">
              <a:lnSpc>
                <a:spcPct val="152900"/>
              </a:lnSpc>
            </a:pPr>
            <a:r>
              <a:rPr dirty="0" sz="1400">
                <a:latin typeface="Calibri"/>
                <a:cs typeface="Calibri"/>
              </a:rPr>
              <a:t>For T </a:t>
            </a:r>
            <a:r>
              <a:rPr dirty="0" sz="1400" spc="-5">
                <a:latin typeface="Calibri"/>
                <a:cs typeface="Calibri"/>
              </a:rPr>
              <a:t>flip-flop, the </a:t>
            </a:r>
            <a:r>
              <a:rPr dirty="0" sz="1400">
                <a:latin typeface="Calibri"/>
                <a:cs typeface="Calibri"/>
              </a:rPr>
              <a:t>toggle </a:t>
            </a:r>
            <a:r>
              <a:rPr dirty="0" sz="1400" spc="-5">
                <a:latin typeface="Calibri"/>
                <a:cs typeface="Calibri"/>
              </a:rPr>
              <a:t>operation can be achieved </a:t>
            </a:r>
            <a:r>
              <a:rPr dirty="0" sz="1400">
                <a:latin typeface="Calibri"/>
                <a:cs typeface="Calibri"/>
              </a:rPr>
              <a:t>easily </a:t>
            </a:r>
            <a:r>
              <a:rPr dirty="0" sz="1400" spc="-5">
                <a:latin typeface="Calibri"/>
                <a:cs typeface="Calibri"/>
              </a:rPr>
              <a:t>by entered  </a:t>
            </a:r>
            <a:r>
              <a:rPr dirty="0" sz="1400">
                <a:latin typeface="Calibri"/>
                <a:cs typeface="Calibri"/>
              </a:rPr>
              <a:t>logic 1 to </a:t>
            </a:r>
            <a:r>
              <a:rPr dirty="0" sz="1400" spc="-5">
                <a:latin typeface="Calibri"/>
                <a:cs typeface="Calibri"/>
              </a:rPr>
              <a:t>the input of </a:t>
            </a:r>
            <a:r>
              <a:rPr dirty="0" sz="1400">
                <a:latin typeface="Calibri"/>
                <a:cs typeface="Calibri"/>
              </a:rPr>
              <a:t>T flip-flop as </a:t>
            </a:r>
            <a:r>
              <a:rPr dirty="0" sz="1400" spc="-5">
                <a:latin typeface="Calibri"/>
                <a:cs typeface="Calibri"/>
              </a:rPr>
              <a:t>illustrated </a:t>
            </a:r>
            <a:r>
              <a:rPr dirty="0" sz="1400">
                <a:latin typeface="Calibri"/>
                <a:cs typeface="Calibri"/>
              </a:rPr>
              <a:t>in figure (2) </a:t>
            </a:r>
            <a:r>
              <a:rPr dirty="0" sz="1400" spc="-5">
                <a:latin typeface="Calibri"/>
                <a:cs typeface="Calibri"/>
              </a:rPr>
              <a:t>and </a:t>
            </a:r>
            <a:r>
              <a:rPr dirty="0" sz="1400">
                <a:latin typeface="Calibri"/>
                <a:cs typeface="Calibri"/>
              </a:rPr>
              <a:t>for J-K </a:t>
            </a:r>
            <a:r>
              <a:rPr dirty="0" sz="1400" spc="-5">
                <a:latin typeface="Calibri"/>
                <a:cs typeface="Calibri"/>
              </a:rPr>
              <a:t>flip-  flop; the same modification can </a:t>
            </a:r>
            <a:r>
              <a:rPr dirty="0" sz="1400">
                <a:latin typeface="Calibri"/>
                <a:cs typeface="Calibri"/>
              </a:rPr>
              <a:t>be </a:t>
            </a:r>
            <a:r>
              <a:rPr dirty="0" sz="1400" spc="-5">
                <a:latin typeface="Calibri"/>
                <a:cs typeface="Calibri"/>
              </a:rPr>
              <a:t>used </a:t>
            </a:r>
            <a:r>
              <a:rPr dirty="0" sz="1400">
                <a:latin typeface="Calibri"/>
                <a:cs typeface="Calibri"/>
              </a:rPr>
              <a:t>as shown in </a:t>
            </a:r>
            <a:r>
              <a:rPr dirty="0" sz="1400" spc="-5">
                <a:latin typeface="Calibri"/>
                <a:cs typeface="Calibri"/>
              </a:rPr>
              <a:t>figure</a:t>
            </a:r>
            <a:r>
              <a:rPr dirty="0" sz="1400" spc="-6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(3).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750">
              <a:latin typeface="Times New Roman"/>
              <a:cs typeface="Times New Roman"/>
            </a:endParaRPr>
          </a:p>
          <a:p>
            <a:pPr marL="1576070">
              <a:lnSpc>
                <a:spcPct val="100000"/>
              </a:lnSpc>
              <a:spcBef>
                <a:spcPts val="5"/>
              </a:spcBef>
              <a:tabLst>
                <a:tab pos="2585720" algn="l"/>
                <a:tab pos="3462020" algn="l"/>
              </a:tabLst>
            </a:pPr>
            <a:r>
              <a:rPr dirty="0" baseline="1984" sz="2100" b="1">
                <a:latin typeface="Calibri"/>
                <a:cs typeface="Calibri"/>
              </a:rPr>
              <a:t>1	T	</a:t>
            </a:r>
            <a:r>
              <a:rPr dirty="0" sz="1400" b="1">
                <a:latin typeface="Calibri"/>
                <a:cs typeface="Calibri"/>
              </a:rPr>
              <a:t>Q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3637279" y="7878698"/>
            <a:ext cx="1171575" cy="0"/>
          </a:xfrm>
          <a:custGeom>
            <a:avLst/>
            <a:gdLst/>
            <a:ahLst/>
            <a:cxnLst/>
            <a:rect l="l" t="t" r="r" b="b"/>
            <a:pathLst>
              <a:path w="1171575" h="0">
                <a:moveTo>
                  <a:pt x="0" y="0"/>
                </a:moveTo>
                <a:lnTo>
                  <a:pt x="117157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3646804" y="9336023"/>
            <a:ext cx="1171575" cy="0"/>
          </a:xfrm>
          <a:custGeom>
            <a:avLst/>
            <a:gdLst/>
            <a:ahLst/>
            <a:cxnLst/>
            <a:rect l="l" t="t" r="r" b="b"/>
            <a:pathLst>
              <a:path w="1171575" h="0">
                <a:moveTo>
                  <a:pt x="0" y="0"/>
                </a:moveTo>
                <a:lnTo>
                  <a:pt x="117157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3646804" y="7869173"/>
            <a:ext cx="635" cy="1476375"/>
          </a:xfrm>
          <a:custGeom>
            <a:avLst/>
            <a:gdLst/>
            <a:ahLst/>
            <a:cxnLst/>
            <a:rect l="l" t="t" r="r" b="b"/>
            <a:pathLst>
              <a:path w="635" h="1476375">
                <a:moveTo>
                  <a:pt x="635" y="0"/>
                </a:moveTo>
                <a:lnTo>
                  <a:pt x="0" y="147637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4808854" y="7869173"/>
            <a:ext cx="635" cy="1476375"/>
          </a:xfrm>
          <a:custGeom>
            <a:avLst/>
            <a:gdLst/>
            <a:ahLst/>
            <a:cxnLst/>
            <a:rect l="l" t="t" r="r" b="b"/>
            <a:pathLst>
              <a:path w="635" h="1476375">
                <a:moveTo>
                  <a:pt x="635" y="0"/>
                </a:moveTo>
                <a:lnTo>
                  <a:pt x="0" y="147637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3637279" y="8487981"/>
            <a:ext cx="186372" cy="20510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3390265" y="858799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 h="0">
                <a:moveTo>
                  <a:pt x="25717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3399790" y="8587993"/>
            <a:ext cx="0" cy="662305"/>
          </a:xfrm>
          <a:custGeom>
            <a:avLst/>
            <a:gdLst/>
            <a:ahLst/>
            <a:cxnLst/>
            <a:rect l="l" t="t" r="r" b="b"/>
            <a:pathLst>
              <a:path w="0" h="662304">
                <a:moveTo>
                  <a:pt x="0" y="0"/>
                </a:moveTo>
                <a:lnTo>
                  <a:pt x="0" y="66230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2747391" y="9240519"/>
            <a:ext cx="662305" cy="0"/>
          </a:xfrm>
          <a:custGeom>
            <a:avLst/>
            <a:gdLst/>
            <a:ahLst/>
            <a:cxnLst/>
            <a:rect l="l" t="t" r="r" b="b"/>
            <a:pathLst>
              <a:path w="662304" h="0">
                <a:moveTo>
                  <a:pt x="66230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4808854" y="8067928"/>
            <a:ext cx="372110" cy="0"/>
          </a:xfrm>
          <a:custGeom>
            <a:avLst/>
            <a:gdLst/>
            <a:ahLst/>
            <a:cxnLst/>
            <a:rect l="l" t="t" r="r" b="b"/>
            <a:pathLst>
              <a:path w="372110" h="0">
                <a:moveTo>
                  <a:pt x="37211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2984880" y="8067675"/>
            <a:ext cx="662305" cy="0"/>
          </a:xfrm>
          <a:custGeom>
            <a:avLst/>
            <a:gdLst/>
            <a:ahLst/>
            <a:cxnLst/>
            <a:rect l="l" t="t" r="r" b="b"/>
            <a:pathLst>
              <a:path w="662304" h="0">
                <a:moveTo>
                  <a:pt x="66230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4818379" y="9164573"/>
            <a:ext cx="524510" cy="635"/>
          </a:xfrm>
          <a:custGeom>
            <a:avLst/>
            <a:gdLst/>
            <a:ahLst/>
            <a:cxnLst/>
            <a:rect l="l" t="t" r="r" b="b"/>
            <a:pathLst>
              <a:path w="524510" h="634">
                <a:moveTo>
                  <a:pt x="524510" y="0"/>
                </a:moveTo>
                <a:lnTo>
                  <a:pt x="0" y="63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4794567" y="9117265"/>
            <a:ext cx="81280" cy="8128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 txBox="1"/>
          <p:nvPr/>
        </p:nvSpPr>
        <p:spPr>
          <a:xfrm>
            <a:off x="3694048" y="9799649"/>
            <a:ext cx="18034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2005"/>
              </a:lnSpc>
            </a:pPr>
            <a:fld id="{81D60167-4931-47E6-BA6A-407CBD079E47}" type="slidenum">
              <a:rPr dirty="0" sz="2000">
                <a:latin typeface="Calibri"/>
                <a:cs typeface="Calibri"/>
              </a:rPr>
              <a:t>1</a:t>
            </a:fld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43321" y="437488"/>
            <a:ext cx="1727835" cy="580390"/>
          </a:xfrm>
          <a:prstGeom prst="rect">
            <a:avLst/>
          </a:prstGeom>
        </p:spPr>
        <p:txBody>
          <a:bodyPr wrap="square" lIns="0" tIns="762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</a:t>
            </a:r>
            <a:endParaRPr sz="1400">
              <a:latin typeface="Lucida Calligraphy"/>
              <a:cs typeface="Lucida Calligraphy"/>
            </a:endParaRPr>
          </a:p>
          <a:p>
            <a:pPr marL="446405">
              <a:lnSpc>
                <a:spcPct val="100000"/>
              </a:lnSpc>
              <a:spcBef>
                <a:spcPts val="505"/>
              </a:spcBef>
            </a:pPr>
            <a:r>
              <a:rPr dirty="0" sz="1400" i="1">
                <a:latin typeface="Lucida Calligraphy"/>
                <a:cs typeface="Lucida Calligraphy"/>
              </a:rPr>
              <a:t>Y.</a:t>
            </a:r>
            <a:r>
              <a:rPr dirty="0" sz="1400" spc="-1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004316" y="527303"/>
            <a:ext cx="1514856" cy="52882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174800" y="454668"/>
            <a:ext cx="1175385" cy="582930"/>
          </a:xfrm>
          <a:prstGeom prst="rect">
            <a:avLst/>
          </a:prstGeom>
        </p:spPr>
        <p:txBody>
          <a:bodyPr wrap="square" lIns="0" tIns="7747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61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one:</a:t>
            </a:r>
            <a:endParaRPr sz="1400">
              <a:latin typeface="Lucida Calligraphy"/>
              <a:cs typeface="Lucida Calligraphy"/>
            </a:endParaRPr>
          </a:p>
          <a:p>
            <a:pPr algn="ctr">
              <a:lnSpc>
                <a:spcPct val="100000"/>
              </a:lnSpc>
              <a:spcBef>
                <a:spcPts val="515"/>
              </a:spcBef>
            </a:pPr>
            <a:r>
              <a:rPr dirty="0" sz="1400" spc="-5" i="1">
                <a:latin typeface="Lucida Calligraphy"/>
                <a:cs typeface="Lucida Calligraphy"/>
              </a:rPr>
              <a:t>Counters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29080" y="7816977"/>
            <a:ext cx="28638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S0l: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804160" y="1460753"/>
            <a:ext cx="0" cy="1054100"/>
          </a:xfrm>
          <a:custGeom>
            <a:avLst/>
            <a:gdLst/>
            <a:ahLst/>
            <a:cxnLst/>
            <a:rect l="l" t="t" r="r" b="b"/>
            <a:pathLst>
              <a:path w="0" h="1054100">
                <a:moveTo>
                  <a:pt x="0" y="0"/>
                </a:moveTo>
                <a:lnTo>
                  <a:pt x="0" y="105410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791460" y="2505646"/>
            <a:ext cx="662305" cy="0"/>
          </a:xfrm>
          <a:custGeom>
            <a:avLst/>
            <a:gdLst/>
            <a:ahLst/>
            <a:cxnLst/>
            <a:rect l="l" t="t" r="r" b="b"/>
            <a:pathLst>
              <a:path w="662304" h="0">
                <a:moveTo>
                  <a:pt x="0" y="0"/>
                </a:moveTo>
                <a:lnTo>
                  <a:pt x="662304" y="0"/>
                </a:lnTo>
              </a:path>
            </a:pathLst>
          </a:custGeom>
          <a:ln w="2603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462783" y="1312163"/>
            <a:ext cx="277368" cy="20421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2542158" y="1292097"/>
            <a:ext cx="1162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457955" y="2378963"/>
            <a:ext cx="277367" cy="20421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3550030" y="2358897"/>
            <a:ext cx="110489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K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976372" y="2892551"/>
            <a:ext cx="2363724" cy="25298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1129080" y="2872485"/>
            <a:ext cx="5306060" cy="4861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17678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Fig </a:t>
            </a:r>
            <a:r>
              <a:rPr dirty="0" sz="1400">
                <a:latin typeface="Calibri"/>
                <a:cs typeface="Calibri"/>
              </a:rPr>
              <a:t>3 Toggle J-K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flip-flop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-5">
                <a:latin typeface="Calibri"/>
                <a:cs typeface="Calibri"/>
              </a:rPr>
              <a:t>The </a:t>
            </a:r>
            <a:r>
              <a:rPr dirty="0" sz="1400">
                <a:latin typeface="Calibri"/>
                <a:cs typeface="Calibri"/>
              </a:rPr>
              <a:t>design </a:t>
            </a:r>
            <a:r>
              <a:rPr dirty="0" sz="1400" spc="-5">
                <a:latin typeface="Calibri"/>
                <a:cs typeface="Calibri"/>
              </a:rPr>
              <a:t>steps of sequential counters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are:</a:t>
            </a:r>
            <a:endParaRPr sz="1400">
              <a:latin typeface="Calibri"/>
              <a:cs typeface="Calibri"/>
            </a:endParaRPr>
          </a:p>
          <a:p>
            <a:pPr algn="just" marL="469265" marR="5080" indent="-228600">
              <a:lnSpc>
                <a:spcPct val="152900"/>
              </a:lnSpc>
              <a:buFont typeface="Wingdings"/>
              <a:buChar char=""/>
              <a:tabLst>
                <a:tab pos="469900" algn="l"/>
              </a:tabLst>
            </a:pPr>
            <a:r>
              <a:rPr dirty="0" sz="1400" spc="-5">
                <a:latin typeface="Calibri"/>
                <a:cs typeface="Calibri"/>
              </a:rPr>
              <a:t>Number of flip-flops </a:t>
            </a:r>
            <a:r>
              <a:rPr dirty="0" sz="1400">
                <a:latin typeface="Calibri"/>
                <a:cs typeface="Calibri"/>
              </a:rPr>
              <a:t>is </a:t>
            </a:r>
            <a:r>
              <a:rPr dirty="0" sz="1400" spc="-5">
                <a:latin typeface="Calibri"/>
                <a:cs typeface="Calibri"/>
              </a:rPr>
              <a:t>equal </a:t>
            </a:r>
            <a:r>
              <a:rPr dirty="0" sz="1400">
                <a:latin typeface="Calibri"/>
                <a:cs typeface="Calibri"/>
              </a:rPr>
              <a:t>to </a:t>
            </a:r>
            <a:r>
              <a:rPr dirty="0" sz="1400" spc="-5">
                <a:latin typeface="Calibri"/>
                <a:cs typeface="Calibri"/>
              </a:rPr>
              <a:t>the </a:t>
            </a:r>
            <a:r>
              <a:rPr dirty="0" sz="1400">
                <a:latin typeface="Calibri"/>
                <a:cs typeface="Calibri"/>
              </a:rPr>
              <a:t>largest </a:t>
            </a:r>
            <a:r>
              <a:rPr dirty="0" sz="1400" spc="-5">
                <a:latin typeface="Calibri"/>
                <a:cs typeface="Calibri"/>
              </a:rPr>
              <a:t>bits of the required  state.</a:t>
            </a:r>
            <a:endParaRPr sz="1400">
              <a:latin typeface="Calibri"/>
              <a:cs typeface="Calibri"/>
            </a:endParaRPr>
          </a:p>
          <a:p>
            <a:pPr marL="469265" indent="-228600">
              <a:lnSpc>
                <a:spcPct val="100000"/>
              </a:lnSpc>
              <a:spcBef>
                <a:spcPts val="880"/>
              </a:spcBef>
              <a:buFont typeface="Wingdings"/>
              <a:buChar char=""/>
              <a:tabLst>
                <a:tab pos="469265" algn="l"/>
                <a:tab pos="469900" algn="l"/>
              </a:tabLst>
            </a:pPr>
            <a:r>
              <a:rPr dirty="0" sz="1400">
                <a:latin typeface="Calibri"/>
                <a:cs typeface="Calibri"/>
              </a:rPr>
              <a:t>All </a:t>
            </a:r>
            <a:r>
              <a:rPr dirty="0" sz="1400" spc="-5">
                <a:latin typeface="Calibri"/>
                <a:cs typeface="Calibri"/>
              </a:rPr>
              <a:t>flip-flops must be </a:t>
            </a:r>
            <a:r>
              <a:rPr dirty="0" sz="1400">
                <a:latin typeface="Calibri"/>
                <a:cs typeface="Calibri"/>
              </a:rPr>
              <a:t>in a toggle</a:t>
            </a:r>
            <a:r>
              <a:rPr dirty="0" sz="1400" spc="-3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case.</a:t>
            </a:r>
            <a:endParaRPr sz="1400">
              <a:latin typeface="Calibri"/>
              <a:cs typeface="Calibri"/>
            </a:endParaRPr>
          </a:p>
          <a:p>
            <a:pPr algn="just" marL="469265" marR="5715" indent="-228600">
              <a:lnSpc>
                <a:spcPct val="152500"/>
              </a:lnSpc>
              <a:spcBef>
                <a:spcPts val="40"/>
              </a:spcBef>
              <a:buFont typeface="Wingdings"/>
              <a:buChar char=""/>
              <a:tabLst>
                <a:tab pos="469900" algn="l"/>
              </a:tabLst>
            </a:pPr>
            <a:r>
              <a:rPr dirty="0" sz="1400">
                <a:latin typeface="Calibri"/>
                <a:cs typeface="Calibri"/>
              </a:rPr>
              <a:t>For </a:t>
            </a:r>
            <a:r>
              <a:rPr dirty="0" sz="1400" spc="-5">
                <a:latin typeface="Calibri"/>
                <a:cs typeface="Calibri"/>
              </a:rPr>
              <a:t>up-counters, the </a:t>
            </a:r>
            <a:r>
              <a:rPr dirty="0" baseline="11904" sz="2100" spc="-7">
                <a:latin typeface="Cambria Math"/>
                <a:cs typeface="Cambria Math"/>
              </a:rPr>
              <a:t>̅̅̅</a:t>
            </a:r>
            <a:r>
              <a:rPr dirty="0" sz="1400" spc="-5">
                <a:latin typeface="Calibri"/>
                <a:cs typeface="Calibri"/>
              </a:rPr>
              <a:t>output of the </a:t>
            </a:r>
            <a:r>
              <a:rPr dirty="0" sz="1400">
                <a:latin typeface="Calibri"/>
                <a:cs typeface="Calibri"/>
              </a:rPr>
              <a:t>first </a:t>
            </a:r>
            <a:r>
              <a:rPr dirty="0" sz="1400" spc="-5">
                <a:latin typeface="Calibri"/>
                <a:cs typeface="Calibri"/>
              </a:rPr>
              <a:t>flip-flop </a:t>
            </a:r>
            <a:r>
              <a:rPr dirty="0" sz="1400">
                <a:latin typeface="Calibri"/>
                <a:cs typeface="Calibri"/>
              </a:rPr>
              <a:t>is </a:t>
            </a:r>
            <a:r>
              <a:rPr dirty="0" sz="1400" spc="-5">
                <a:latin typeface="Calibri"/>
                <a:cs typeface="Calibri"/>
              </a:rPr>
              <a:t>used </a:t>
            </a:r>
            <a:r>
              <a:rPr dirty="0" sz="1400">
                <a:latin typeface="Calibri"/>
                <a:cs typeface="Calibri"/>
              </a:rPr>
              <a:t>as a  </a:t>
            </a:r>
            <a:r>
              <a:rPr dirty="0" sz="1400" spc="-5">
                <a:latin typeface="Calibri"/>
                <a:cs typeface="Calibri"/>
              </a:rPr>
              <a:t>clock pulse </a:t>
            </a:r>
            <a:r>
              <a:rPr dirty="0" sz="1400">
                <a:latin typeface="Calibri"/>
                <a:cs typeface="Calibri"/>
              </a:rPr>
              <a:t>for </a:t>
            </a:r>
            <a:r>
              <a:rPr dirty="0" sz="1400" spc="-5">
                <a:latin typeface="Calibri"/>
                <a:cs typeface="Calibri"/>
              </a:rPr>
              <a:t>the second </a:t>
            </a:r>
            <a:r>
              <a:rPr dirty="0" sz="1400">
                <a:latin typeface="Calibri"/>
                <a:cs typeface="Calibri"/>
              </a:rPr>
              <a:t>flip </a:t>
            </a:r>
            <a:r>
              <a:rPr dirty="0" sz="1400" spc="-5">
                <a:latin typeface="Calibri"/>
                <a:cs typeface="Calibri"/>
              </a:rPr>
              <a:t>and so </a:t>
            </a:r>
            <a:r>
              <a:rPr dirty="0" sz="1400">
                <a:latin typeface="Calibri"/>
                <a:cs typeface="Calibri"/>
              </a:rPr>
              <a:t>on, when </a:t>
            </a:r>
            <a:r>
              <a:rPr dirty="0" sz="1400" spc="-5">
                <a:latin typeface="Calibri"/>
                <a:cs typeface="Calibri"/>
              </a:rPr>
              <a:t>the flip-flops  </a:t>
            </a:r>
            <a:r>
              <a:rPr dirty="0" sz="1400">
                <a:latin typeface="Calibri"/>
                <a:cs typeface="Calibri"/>
              </a:rPr>
              <a:t>respond to </a:t>
            </a:r>
            <a:r>
              <a:rPr dirty="0" sz="1400" spc="-5">
                <a:latin typeface="Calibri"/>
                <a:cs typeface="Calibri"/>
              </a:rPr>
              <a:t>the </a:t>
            </a:r>
            <a:r>
              <a:rPr dirty="0" sz="1400">
                <a:latin typeface="Calibri"/>
                <a:cs typeface="Calibri"/>
              </a:rPr>
              <a:t>positive </a:t>
            </a:r>
            <a:r>
              <a:rPr dirty="0" sz="1400" spc="-5">
                <a:latin typeface="Calibri"/>
                <a:cs typeface="Calibri"/>
              </a:rPr>
              <a:t>edge of the clock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pulse.</a:t>
            </a:r>
            <a:endParaRPr sz="1400">
              <a:latin typeface="Calibri"/>
              <a:cs typeface="Calibri"/>
            </a:endParaRPr>
          </a:p>
          <a:p>
            <a:pPr algn="just" marL="469265" marR="5715" indent="-228600">
              <a:lnSpc>
                <a:spcPct val="152600"/>
              </a:lnSpc>
              <a:spcBef>
                <a:spcPts val="5"/>
              </a:spcBef>
              <a:buFont typeface="Wingdings"/>
              <a:buChar char=""/>
              <a:tabLst>
                <a:tab pos="469900" algn="l"/>
              </a:tabLst>
            </a:pPr>
            <a:r>
              <a:rPr dirty="0" sz="1400">
                <a:latin typeface="Calibri"/>
                <a:cs typeface="Calibri"/>
              </a:rPr>
              <a:t>For </a:t>
            </a:r>
            <a:r>
              <a:rPr dirty="0" sz="1400" spc="-5">
                <a:latin typeface="Calibri"/>
                <a:cs typeface="Calibri"/>
              </a:rPr>
              <a:t>down-counters, </a:t>
            </a:r>
            <a:r>
              <a:rPr dirty="0" sz="1400">
                <a:latin typeface="Calibri"/>
                <a:cs typeface="Calibri"/>
              </a:rPr>
              <a:t>, </a:t>
            </a:r>
            <a:r>
              <a:rPr dirty="0" sz="1400" spc="-5">
                <a:latin typeface="Calibri"/>
                <a:cs typeface="Calibri"/>
              </a:rPr>
              <a:t>the output of the </a:t>
            </a:r>
            <a:r>
              <a:rPr dirty="0" sz="1400">
                <a:latin typeface="Calibri"/>
                <a:cs typeface="Calibri"/>
              </a:rPr>
              <a:t>first flip-flop is </a:t>
            </a:r>
            <a:r>
              <a:rPr dirty="0" sz="1400" spc="-5">
                <a:latin typeface="Calibri"/>
                <a:cs typeface="Calibri"/>
              </a:rPr>
              <a:t>used </a:t>
            </a:r>
            <a:r>
              <a:rPr dirty="0" sz="1400">
                <a:latin typeface="Calibri"/>
                <a:cs typeface="Calibri"/>
              </a:rPr>
              <a:t>as a  </a:t>
            </a:r>
            <a:r>
              <a:rPr dirty="0" sz="1400" spc="-5">
                <a:latin typeface="Calibri"/>
                <a:cs typeface="Calibri"/>
              </a:rPr>
              <a:t>clock pulse </a:t>
            </a:r>
            <a:r>
              <a:rPr dirty="0" sz="1400">
                <a:latin typeface="Calibri"/>
                <a:cs typeface="Calibri"/>
              </a:rPr>
              <a:t>for </a:t>
            </a:r>
            <a:r>
              <a:rPr dirty="0" sz="1400" spc="-5">
                <a:latin typeface="Calibri"/>
                <a:cs typeface="Calibri"/>
              </a:rPr>
              <a:t>the second </a:t>
            </a:r>
            <a:r>
              <a:rPr dirty="0" sz="1400">
                <a:latin typeface="Calibri"/>
                <a:cs typeface="Calibri"/>
              </a:rPr>
              <a:t>flip </a:t>
            </a:r>
            <a:r>
              <a:rPr dirty="0" sz="1400" spc="-5">
                <a:latin typeface="Calibri"/>
                <a:cs typeface="Calibri"/>
              </a:rPr>
              <a:t>and so </a:t>
            </a:r>
            <a:r>
              <a:rPr dirty="0" sz="1400">
                <a:latin typeface="Calibri"/>
                <a:cs typeface="Calibri"/>
              </a:rPr>
              <a:t>on, when </a:t>
            </a:r>
            <a:r>
              <a:rPr dirty="0" sz="1400" spc="-5">
                <a:latin typeface="Calibri"/>
                <a:cs typeface="Calibri"/>
              </a:rPr>
              <a:t>the flip-flops  </a:t>
            </a:r>
            <a:r>
              <a:rPr dirty="0" sz="1400">
                <a:latin typeface="Calibri"/>
                <a:cs typeface="Calibri"/>
              </a:rPr>
              <a:t>respond to </a:t>
            </a:r>
            <a:r>
              <a:rPr dirty="0" sz="1400" spc="-5">
                <a:latin typeface="Calibri"/>
                <a:cs typeface="Calibri"/>
              </a:rPr>
              <a:t>the </a:t>
            </a:r>
            <a:r>
              <a:rPr dirty="0" sz="1400">
                <a:latin typeface="Calibri"/>
                <a:cs typeface="Calibri"/>
              </a:rPr>
              <a:t>positive </a:t>
            </a:r>
            <a:r>
              <a:rPr dirty="0" sz="1400" spc="-5">
                <a:latin typeface="Calibri"/>
                <a:cs typeface="Calibri"/>
              </a:rPr>
              <a:t>edge of the clock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pulse.</a:t>
            </a:r>
            <a:endParaRPr sz="1400">
              <a:latin typeface="Calibri"/>
              <a:cs typeface="Calibri"/>
            </a:endParaRPr>
          </a:p>
          <a:p>
            <a:pPr algn="just" marL="469265" marR="6350" indent="-228600">
              <a:lnSpc>
                <a:spcPct val="152900"/>
              </a:lnSpc>
              <a:buFont typeface="Wingdings"/>
              <a:buChar char=""/>
              <a:tabLst>
                <a:tab pos="469900" algn="l"/>
              </a:tabLst>
            </a:pPr>
            <a:r>
              <a:rPr dirty="0" sz="1400" spc="-5">
                <a:latin typeface="Calibri"/>
                <a:cs typeface="Calibri"/>
              </a:rPr>
              <a:t>The third and four steps </a:t>
            </a:r>
            <a:r>
              <a:rPr dirty="0" sz="1400">
                <a:latin typeface="Calibri"/>
                <a:cs typeface="Calibri"/>
              </a:rPr>
              <a:t>are </a:t>
            </a:r>
            <a:r>
              <a:rPr dirty="0" sz="1400" spc="-5">
                <a:latin typeface="Calibri"/>
                <a:cs typeface="Calibri"/>
              </a:rPr>
              <a:t>opposite, when the </a:t>
            </a:r>
            <a:r>
              <a:rPr dirty="0" sz="1400">
                <a:latin typeface="Calibri"/>
                <a:cs typeface="Calibri"/>
              </a:rPr>
              <a:t>flip-flops </a:t>
            </a:r>
            <a:r>
              <a:rPr dirty="0" sz="1400" spc="-5">
                <a:latin typeface="Calibri"/>
                <a:cs typeface="Calibri"/>
              </a:rPr>
              <a:t>respond  </a:t>
            </a:r>
            <a:r>
              <a:rPr dirty="0" sz="1400">
                <a:latin typeface="Calibri"/>
                <a:cs typeface="Calibri"/>
              </a:rPr>
              <a:t>to </a:t>
            </a:r>
            <a:r>
              <a:rPr dirty="0" sz="1400" spc="-5">
                <a:latin typeface="Calibri"/>
                <a:cs typeface="Calibri"/>
              </a:rPr>
              <a:t>the negative edge of the clock pulse.</a:t>
            </a:r>
            <a:endParaRPr sz="1400">
              <a:latin typeface="Calibri"/>
              <a:cs typeface="Calibri"/>
            </a:endParaRPr>
          </a:p>
          <a:p>
            <a:pPr marL="12700" marR="6985">
              <a:lnSpc>
                <a:spcPts val="2570"/>
              </a:lnSpc>
              <a:spcBef>
                <a:spcPts val="220"/>
              </a:spcBef>
            </a:pPr>
            <a:r>
              <a:rPr dirty="0" sz="1400" spc="-5">
                <a:latin typeface="Calibri"/>
                <a:cs typeface="Calibri"/>
              </a:rPr>
              <a:t>Ex1/ </a:t>
            </a:r>
            <a:r>
              <a:rPr dirty="0" sz="1400">
                <a:latin typeface="Calibri"/>
                <a:cs typeface="Calibri"/>
              </a:rPr>
              <a:t>design </a:t>
            </a:r>
            <a:r>
              <a:rPr dirty="0" sz="1400" spc="-5">
                <a:latin typeface="Calibri"/>
                <a:cs typeface="Calibri"/>
              </a:rPr>
              <a:t>up asynchronous counter </a:t>
            </a:r>
            <a:r>
              <a:rPr dirty="0" sz="1400" spc="-10">
                <a:latin typeface="Calibri"/>
                <a:cs typeface="Calibri"/>
              </a:rPr>
              <a:t>has </a:t>
            </a:r>
            <a:r>
              <a:rPr dirty="0" sz="1400" spc="-5">
                <a:latin typeface="Calibri"/>
                <a:cs typeface="Calibri"/>
              </a:rPr>
              <a:t>the following sequence </a:t>
            </a:r>
            <a:r>
              <a:rPr dirty="0" sz="1400" spc="-15">
                <a:latin typeface="Calibri"/>
                <a:cs typeface="Calibri"/>
              </a:rPr>
              <a:t>(</a:t>
            </a:r>
            <a:r>
              <a:rPr dirty="0" sz="1450" spc="-15" b="1" i="1">
                <a:latin typeface="Cambria Math"/>
                <a:cs typeface="Cambria Math"/>
              </a:rPr>
              <a:t>00,  </a:t>
            </a:r>
            <a:r>
              <a:rPr dirty="0" sz="1450" spc="-25" b="1" i="1">
                <a:latin typeface="Cambria Math"/>
                <a:cs typeface="Cambria Math"/>
              </a:rPr>
              <a:t>01, 10, </a:t>
            </a:r>
            <a:r>
              <a:rPr dirty="0" sz="1450" spc="-30" b="1" i="1">
                <a:latin typeface="Cambria Math"/>
                <a:cs typeface="Cambria Math"/>
              </a:rPr>
              <a:t>and </a:t>
            </a:r>
            <a:r>
              <a:rPr dirty="0" sz="1450" spc="-15" b="1" i="1">
                <a:latin typeface="Cambria Math"/>
                <a:cs typeface="Cambria Math"/>
              </a:rPr>
              <a:t>11</a:t>
            </a:r>
            <a:r>
              <a:rPr dirty="0" sz="1400" spc="-15">
                <a:latin typeface="Calibri"/>
                <a:cs typeface="Calibri"/>
              </a:rPr>
              <a:t>) </a:t>
            </a:r>
            <a:r>
              <a:rPr dirty="0" sz="1400" spc="-5">
                <a:latin typeface="Calibri"/>
                <a:cs typeface="Calibri"/>
              </a:rPr>
              <a:t>using J-K flip-flops </a:t>
            </a:r>
            <a:r>
              <a:rPr dirty="0" sz="1400">
                <a:latin typeface="Calibri"/>
                <a:cs typeface="Calibri"/>
              </a:rPr>
              <a:t>with </a:t>
            </a:r>
            <a:r>
              <a:rPr dirty="0" sz="1400" spc="-5">
                <a:latin typeface="Calibri"/>
                <a:cs typeface="Calibri"/>
              </a:rPr>
              <a:t>positive edge clock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pulse.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156460" y="2502407"/>
            <a:ext cx="591312" cy="20421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2235835" y="2482342"/>
            <a:ext cx="29210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CL</a:t>
            </a:r>
            <a:r>
              <a:rPr dirty="0" sz="1400" b="1">
                <a:latin typeface="Calibri"/>
                <a:cs typeface="Calibri"/>
              </a:rPr>
              <a:t>K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3442715" y="1359407"/>
            <a:ext cx="275843" cy="20421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3534790" y="1339341"/>
            <a:ext cx="717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J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4337303" y="2388107"/>
            <a:ext cx="277367" cy="20421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4429633" y="2336037"/>
            <a:ext cx="126364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baseline="-11904" sz="2100" spc="-1357">
                <a:latin typeface="Cambria Math"/>
                <a:cs typeface="Cambria Math"/>
              </a:rPr>
              <a:t>𝐐</a:t>
            </a:r>
            <a:r>
              <a:rPr dirty="0" sz="1400" spc="48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4319015" y="1368551"/>
            <a:ext cx="275843" cy="20574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4411345" y="1348485"/>
            <a:ext cx="1352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Q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3456940" y="1271523"/>
            <a:ext cx="1171575" cy="0"/>
          </a:xfrm>
          <a:custGeom>
            <a:avLst/>
            <a:gdLst/>
            <a:ahLst/>
            <a:cxnLst/>
            <a:rect l="l" t="t" r="r" b="b"/>
            <a:pathLst>
              <a:path w="1171575" h="0">
                <a:moveTo>
                  <a:pt x="0" y="0"/>
                </a:moveTo>
                <a:lnTo>
                  <a:pt x="117157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466465" y="2728848"/>
            <a:ext cx="1171575" cy="0"/>
          </a:xfrm>
          <a:custGeom>
            <a:avLst/>
            <a:gdLst/>
            <a:ahLst/>
            <a:cxnLst/>
            <a:rect l="l" t="t" r="r" b="b"/>
            <a:pathLst>
              <a:path w="1171575" h="0">
                <a:moveTo>
                  <a:pt x="0" y="0"/>
                </a:moveTo>
                <a:lnTo>
                  <a:pt x="117157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466465" y="1261998"/>
            <a:ext cx="635" cy="1476375"/>
          </a:xfrm>
          <a:custGeom>
            <a:avLst/>
            <a:gdLst/>
            <a:ahLst/>
            <a:cxnLst/>
            <a:rect l="l" t="t" r="r" b="b"/>
            <a:pathLst>
              <a:path w="635" h="1476375">
                <a:moveTo>
                  <a:pt x="635" y="0"/>
                </a:moveTo>
                <a:lnTo>
                  <a:pt x="0" y="147637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4628515" y="1261998"/>
            <a:ext cx="635" cy="1476375"/>
          </a:xfrm>
          <a:custGeom>
            <a:avLst/>
            <a:gdLst/>
            <a:ahLst/>
            <a:cxnLst/>
            <a:rect l="l" t="t" r="r" b="b"/>
            <a:pathLst>
              <a:path w="635" h="1476375">
                <a:moveTo>
                  <a:pt x="635" y="0"/>
                </a:moveTo>
                <a:lnTo>
                  <a:pt x="0" y="147637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456940" y="1880806"/>
            <a:ext cx="186372" cy="20510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3209925" y="1980818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 h="0">
                <a:moveTo>
                  <a:pt x="25717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3219450" y="1980818"/>
            <a:ext cx="0" cy="662305"/>
          </a:xfrm>
          <a:custGeom>
            <a:avLst/>
            <a:gdLst/>
            <a:ahLst/>
            <a:cxnLst/>
            <a:rect l="l" t="t" r="r" b="b"/>
            <a:pathLst>
              <a:path w="0" h="662305">
                <a:moveTo>
                  <a:pt x="0" y="0"/>
                </a:moveTo>
                <a:lnTo>
                  <a:pt x="0" y="66230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2566923" y="2633344"/>
            <a:ext cx="662305" cy="0"/>
          </a:xfrm>
          <a:custGeom>
            <a:avLst/>
            <a:gdLst/>
            <a:ahLst/>
            <a:cxnLst/>
            <a:rect l="l" t="t" r="r" b="b"/>
            <a:pathLst>
              <a:path w="662305" h="0">
                <a:moveTo>
                  <a:pt x="66230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4628515" y="1460753"/>
            <a:ext cx="372110" cy="0"/>
          </a:xfrm>
          <a:custGeom>
            <a:avLst/>
            <a:gdLst/>
            <a:ahLst/>
            <a:cxnLst/>
            <a:rect l="l" t="t" r="r" b="b"/>
            <a:pathLst>
              <a:path w="372110" h="0">
                <a:moveTo>
                  <a:pt x="37211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2804414" y="1460499"/>
            <a:ext cx="662305" cy="0"/>
          </a:xfrm>
          <a:custGeom>
            <a:avLst/>
            <a:gdLst/>
            <a:ahLst/>
            <a:cxnLst/>
            <a:rect l="l" t="t" r="r" b="b"/>
            <a:pathLst>
              <a:path w="662304" h="0">
                <a:moveTo>
                  <a:pt x="66230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4638040" y="2557398"/>
            <a:ext cx="524510" cy="635"/>
          </a:xfrm>
          <a:custGeom>
            <a:avLst/>
            <a:gdLst/>
            <a:ahLst/>
            <a:cxnLst/>
            <a:rect l="l" t="t" r="r" b="b"/>
            <a:pathLst>
              <a:path w="524510" h="635">
                <a:moveTo>
                  <a:pt x="524510" y="0"/>
                </a:moveTo>
                <a:lnTo>
                  <a:pt x="0" y="63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4614227" y="2510091"/>
            <a:ext cx="81280" cy="8127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3677920" y="8420036"/>
            <a:ext cx="422275" cy="0"/>
          </a:xfrm>
          <a:custGeom>
            <a:avLst/>
            <a:gdLst/>
            <a:ahLst/>
            <a:cxnLst/>
            <a:rect l="l" t="t" r="r" b="b"/>
            <a:pathLst>
              <a:path w="422275" h="0">
                <a:moveTo>
                  <a:pt x="0" y="0"/>
                </a:moveTo>
                <a:lnTo>
                  <a:pt x="422275" y="0"/>
                </a:lnTo>
              </a:path>
            </a:pathLst>
          </a:custGeom>
          <a:ln w="2603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1722120" y="7940040"/>
            <a:ext cx="275844" cy="20421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1801114" y="7920608"/>
            <a:ext cx="1162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4496434" y="8064118"/>
            <a:ext cx="0" cy="895985"/>
          </a:xfrm>
          <a:custGeom>
            <a:avLst/>
            <a:gdLst/>
            <a:ahLst/>
            <a:cxnLst/>
            <a:rect l="l" t="t" r="r" b="b"/>
            <a:pathLst>
              <a:path w="0" h="895984">
                <a:moveTo>
                  <a:pt x="0" y="0"/>
                </a:moveTo>
                <a:lnTo>
                  <a:pt x="0" y="89598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2002789" y="8063483"/>
            <a:ext cx="2506980" cy="635"/>
          </a:xfrm>
          <a:custGeom>
            <a:avLst/>
            <a:gdLst/>
            <a:ahLst/>
            <a:cxnLst/>
            <a:rect l="l" t="t" r="r" b="b"/>
            <a:pathLst>
              <a:path w="2506979" h="634">
                <a:moveTo>
                  <a:pt x="2506980" y="0"/>
                </a:moveTo>
                <a:lnTo>
                  <a:pt x="0" y="63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6178296" y="9281159"/>
            <a:ext cx="428244" cy="219456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 txBox="1"/>
          <p:nvPr/>
        </p:nvSpPr>
        <p:spPr>
          <a:xfrm>
            <a:off x="6258305" y="9262058"/>
            <a:ext cx="211454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Q</a:t>
            </a:r>
            <a:r>
              <a:rPr dirty="0" baseline="-12345" sz="1350" b="1">
                <a:latin typeface="Calibri"/>
                <a:cs typeface="Calibri"/>
              </a:rPr>
              <a:t>B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2526029" y="8697214"/>
            <a:ext cx="0" cy="691515"/>
          </a:xfrm>
          <a:custGeom>
            <a:avLst/>
            <a:gdLst/>
            <a:ahLst/>
            <a:cxnLst/>
            <a:rect l="l" t="t" r="r" b="b"/>
            <a:pathLst>
              <a:path w="0" h="691515">
                <a:moveTo>
                  <a:pt x="0" y="0"/>
                </a:moveTo>
                <a:lnTo>
                  <a:pt x="0" y="69151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1644395" y="9267443"/>
            <a:ext cx="591312" cy="20421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 txBox="1"/>
          <p:nvPr/>
        </p:nvSpPr>
        <p:spPr>
          <a:xfrm>
            <a:off x="1723389" y="9248343"/>
            <a:ext cx="29210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CL</a:t>
            </a:r>
            <a:r>
              <a:rPr dirty="0" sz="1400" b="1">
                <a:latin typeface="Calibri"/>
                <a:cs typeface="Calibri"/>
              </a:rPr>
              <a:t>K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2527300" y="8703564"/>
            <a:ext cx="372110" cy="0"/>
          </a:xfrm>
          <a:custGeom>
            <a:avLst/>
            <a:gdLst/>
            <a:ahLst/>
            <a:cxnLst/>
            <a:rect l="l" t="t" r="r" b="b"/>
            <a:pathLst>
              <a:path w="372110" h="0">
                <a:moveTo>
                  <a:pt x="37211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2002789" y="9379839"/>
            <a:ext cx="524510" cy="635"/>
          </a:xfrm>
          <a:custGeom>
            <a:avLst/>
            <a:gdLst/>
            <a:ahLst/>
            <a:cxnLst/>
            <a:rect l="l" t="t" r="r" b="b"/>
            <a:pathLst>
              <a:path w="524510" h="634">
                <a:moveTo>
                  <a:pt x="524510" y="0"/>
                </a:moveTo>
                <a:lnTo>
                  <a:pt x="0" y="63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3658552" y="8950896"/>
            <a:ext cx="81280" cy="8128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2859023" y="8854440"/>
            <a:ext cx="277368" cy="20421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 txBox="1"/>
          <p:nvPr/>
        </p:nvSpPr>
        <p:spPr>
          <a:xfrm>
            <a:off x="2938398" y="8835390"/>
            <a:ext cx="123189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K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2903220" y="8608314"/>
            <a:ext cx="171450" cy="195580"/>
          </a:xfrm>
          <a:custGeom>
            <a:avLst/>
            <a:gdLst/>
            <a:ahLst/>
            <a:cxnLst/>
            <a:rect l="l" t="t" r="r" b="b"/>
            <a:pathLst>
              <a:path w="171450" h="195579">
                <a:moveTo>
                  <a:pt x="0" y="0"/>
                </a:moveTo>
                <a:lnTo>
                  <a:pt x="171450" y="97790"/>
                </a:lnTo>
                <a:lnTo>
                  <a:pt x="0" y="195580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2893060" y="8703564"/>
            <a:ext cx="179705" cy="0"/>
          </a:xfrm>
          <a:custGeom>
            <a:avLst/>
            <a:gdLst/>
            <a:ahLst/>
            <a:cxnLst/>
            <a:rect l="l" t="t" r="r" b="b"/>
            <a:pathLst>
              <a:path w="179705" h="0">
                <a:moveTo>
                  <a:pt x="179704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2859023" y="8272271"/>
            <a:ext cx="277368" cy="20573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 txBox="1"/>
          <p:nvPr/>
        </p:nvSpPr>
        <p:spPr>
          <a:xfrm>
            <a:off x="2938398" y="8253221"/>
            <a:ext cx="844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J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3377184" y="8834627"/>
            <a:ext cx="277367" cy="20421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 txBox="1"/>
          <p:nvPr/>
        </p:nvSpPr>
        <p:spPr>
          <a:xfrm>
            <a:off x="3456559" y="8783573"/>
            <a:ext cx="1390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11904" sz="2100" spc="-1357">
                <a:latin typeface="Cambria Math"/>
                <a:cs typeface="Cambria Math"/>
              </a:rPr>
              <a:t>𝐐</a:t>
            </a:r>
            <a:r>
              <a:rPr dirty="0" sz="1400" spc="48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3396996" y="8281415"/>
            <a:ext cx="275844" cy="20421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 txBox="1"/>
          <p:nvPr/>
        </p:nvSpPr>
        <p:spPr>
          <a:xfrm>
            <a:off x="3476371" y="8262365"/>
            <a:ext cx="1479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Q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2893060" y="8285479"/>
            <a:ext cx="766445" cy="0"/>
          </a:xfrm>
          <a:custGeom>
            <a:avLst/>
            <a:gdLst/>
            <a:ahLst/>
            <a:cxnLst/>
            <a:rect l="l" t="t" r="r" b="b"/>
            <a:pathLst>
              <a:path w="766445" h="0">
                <a:moveTo>
                  <a:pt x="0" y="0"/>
                </a:moveTo>
                <a:lnTo>
                  <a:pt x="76593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2899282" y="9131680"/>
            <a:ext cx="766445" cy="0"/>
          </a:xfrm>
          <a:custGeom>
            <a:avLst/>
            <a:gdLst/>
            <a:ahLst/>
            <a:cxnLst/>
            <a:rect l="l" t="t" r="r" b="b"/>
            <a:pathLst>
              <a:path w="766445" h="0">
                <a:moveTo>
                  <a:pt x="0" y="0"/>
                </a:moveTo>
                <a:lnTo>
                  <a:pt x="76593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2899282" y="8280018"/>
            <a:ext cx="635" cy="857250"/>
          </a:xfrm>
          <a:custGeom>
            <a:avLst/>
            <a:gdLst/>
            <a:ahLst/>
            <a:cxnLst/>
            <a:rect l="l" t="t" r="r" b="b"/>
            <a:pathLst>
              <a:path w="635" h="857250">
                <a:moveTo>
                  <a:pt x="381" y="0"/>
                </a:moveTo>
                <a:lnTo>
                  <a:pt x="0" y="8572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3658996" y="8280018"/>
            <a:ext cx="635" cy="857250"/>
          </a:xfrm>
          <a:custGeom>
            <a:avLst/>
            <a:gdLst/>
            <a:ahLst/>
            <a:cxnLst/>
            <a:rect l="l" t="t" r="r" b="b"/>
            <a:pathLst>
              <a:path w="635" h="857250">
                <a:moveTo>
                  <a:pt x="380" y="0"/>
                </a:moveTo>
                <a:lnTo>
                  <a:pt x="0" y="8572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3135947" y="8531796"/>
            <a:ext cx="295275" cy="32893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 txBox="1"/>
          <p:nvPr/>
        </p:nvSpPr>
        <p:spPr>
          <a:xfrm>
            <a:off x="3224910" y="8567165"/>
            <a:ext cx="13398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A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2259329" y="8363839"/>
            <a:ext cx="0" cy="612140"/>
          </a:xfrm>
          <a:custGeom>
            <a:avLst/>
            <a:gdLst/>
            <a:ahLst/>
            <a:cxnLst/>
            <a:rect l="l" t="t" r="r" b="b"/>
            <a:pathLst>
              <a:path w="0"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2250185" y="8392032"/>
            <a:ext cx="662305" cy="0"/>
          </a:xfrm>
          <a:custGeom>
            <a:avLst/>
            <a:gdLst/>
            <a:ahLst/>
            <a:cxnLst/>
            <a:rect l="l" t="t" r="r" b="b"/>
            <a:pathLst>
              <a:path w="662305" h="0">
                <a:moveTo>
                  <a:pt x="66230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2259964" y="8969628"/>
            <a:ext cx="652780" cy="635"/>
          </a:xfrm>
          <a:custGeom>
            <a:avLst/>
            <a:gdLst/>
            <a:ahLst/>
            <a:cxnLst/>
            <a:rect l="l" t="t" r="r" b="b"/>
            <a:pathLst>
              <a:path w="652780" h="634">
                <a:moveTo>
                  <a:pt x="652780" y="0"/>
                </a:moveTo>
                <a:lnTo>
                  <a:pt x="0" y="63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2259329" y="8053958"/>
            <a:ext cx="635" cy="338455"/>
          </a:xfrm>
          <a:custGeom>
            <a:avLst/>
            <a:gdLst/>
            <a:ahLst/>
            <a:cxnLst/>
            <a:rect l="l" t="t" r="r" b="b"/>
            <a:pathLst>
              <a:path w="635" h="338454">
                <a:moveTo>
                  <a:pt x="0" y="0"/>
                </a:moveTo>
                <a:lnTo>
                  <a:pt x="634" y="338455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4239259" y="8674989"/>
            <a:ext cx="635" cy="323215"/>
          </a:xfrm>
          <a:custGeom>
            <a:avLst/>
            <a:gdLst/>
            <a:ahLst/>
            <a:cxnLst/>
            <a:rect l="l" t="t" r="r" b="b"/>
            <a:pathLst>
              <a:path w="635" h="323215">
                <a:moveTo>
                  <a:pt x="0" y="0"/>
                </a:moveTo>
                <a:lnTo>
                  <a:pt x="635" y="323215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3893820" y="9281159"/>
            <a:ext cx="429768" cy="205740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 txBox="1"/>
          <p:nvPr/>
        </p:nvSpPr>
        <p:spPr>
          <a:xfrm>
            <a:off x="3973448" y="9262058"/>
            <a:ext cx="21717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Q</a:t>
            </a:r>
            <a:r>
              <a:rPr dirty="0" baseline="-12345" sz="1350" b="1">
                <a:latin typeface="Calibri"/>
                <a:cs typeface="Calibri"/>
              </a:rPr>
              <a:t>A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4239259" y="8688958"/>
            <a:ext cx="908685" cy="0"/>
          </a:xfrm>
          <a:custGeom>
            <a:avLst/>
            <a:gdLst/>
            <a:ahLst/>
            <a:cxnLst/>
            <a:rect l="l" t="t" r="r" b="b"/>
            <a:pathLst>
              <a:path w="908685" h="0">
                <a:moveTo>
                  <a:pt x="90868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3726815" y="8998203"/>
            <a:ext cx="524510" cy="635"/>
          </a:xfrm>
          <a:custGeom>
            <a:avLst/>
            <a:gdLst/>
            <a:ahLst/>
            <a:cxnLst/>
            <a:rect l="l" t="t" r="r" b="b"/>
            <a:pathLst>
              <a:path w="524510" h="634">
                <a:moveTo>
                  <a:pt x="524510" y="0"/>
                </a:moveTo>
                <a:lnTo>
                  <a:pt x="0" y="63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5907087" y="8936290"/>
            <a:ext cx="81279" cy="8128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5108447" y="8839200"/>
            <a:ext cx="275844" cy="20421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 txBox="1"/>
          <p:nvPr/>
        </p:nvSpPr>
        <p:spPr>
          <a:xfrm>
            <a:off x="5188458" y="8820150"/>
            <a:ext cx="123189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K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5151754" y="8593708"/>
            <a:ext cx="171450" cy="195580"/>
          </a:xfrm>
          <a:custGeom>
            <a:avLst/>
            <a:gdLst/>
            <a:ahLst/>
            <a:cxnLst/>
            <a:rect l="l" t="t" r="r" b="b"/>
            <a:pathLst>
              <a:path w="171450" h="195579">
                <a:moveTo>
                  <a:pt x="0" y="0"/>
                </a:moveTo>
                <a:lnTo>
                  <a:pt x="171450" y="97789"/>
                </a:lnTo>
                <a:lnTo>
                  <a:pt x="0" y="195580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5141595" y="8688958"/>
            <a:ext cx="179705" cy="0"/>
          </a:xfrm>
          <a:custGeom>
            <a:avLst/>
            <a:gdLst/>
            <a:ahLst/>
            <a:cxnLst/>
            <a:rect l="l" t="t" r="r" b="b"/>
            <a:pathLst>
              <a:path w="179704" h="0">
                <a:moveTo>
                  <a:pt x="179704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5108447" y="8258555"/>
            <a:ext cx="275844" cy="20421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 txBox="1"/>
          <p:nvPr/>
        </p:nvSpPr>
        <p:spPr>
          <a:xfrm>
            <a:off x="5188458" y="8239505"/>
            <a:ext cx="844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J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5626608" y="8820911"/>
            <a:ext cx="275843" cy="20421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 txBox="1"/>
          <p:nvPr/>
        </p:nvSpPr>
        <p:spPr>
          <a:xfrm>
            <a:off x="5706617" y="8769857"/>
            <a:ext cx="1390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11904" sz="2100" spc="-1357">
                <a:latin typeface="Cambria Math"/>
                <a:cs typeface="Cambria Math"/>
              </a:rPr>
              <a:t>𝐐</a:t>
            </a:r>
            <a:r>
              <a:rPr dirty="0" sz="1400" spc="48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2" name="object 82"/>
          <p:cNvSpPr/>
          <p:nvPr/>
        </p:nvSpPr>
        <p:spPr>
          <a:xfrm>
            <a:off x="5644896" y="8266176"/>
            <a:ext cx="277367" cy="20421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 txBox="1"/>
          <p:nvPr/>
        </p:nvSpPr>
        <p:spPr>
          <a:xfrm>
            <a:off x="5724905" y="8247126"/>
            <a:ext cx="1479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Q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5141595" y="8270875"/>
            <a:ext cx="766445" cy="0"/>
          </a:xfrm>
          <a:custGeom>
            <a:avLst/>
            <a:gdLst/>
            <a:ahLst/>
            <a:cxnLst/>
            <a:rect l="l" t="t" r="r" b="b"/>
            <a:pathLst>
              <a:path w="766445" h="0">
                <a:moveTo>
                  <a:pt x="0" y="0"/>
                </a:moveTo>
                <a:lnTo>
                  <a:pt x="76593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5147817" y="9117076"/>
            <a:ext cx="766445" cy="0"/>
          </a:xfrm>
          <a:custGeom>
            <a:avLst/>
            <a:gdLst/>
            <a:ahLst/>
            <a:cxnLst/>
            <a:rect l="l" t="t" r="r" b="b"/>
            <a:pathLst>
              <a:path w="766445" h="0">
                <a:moveTo>
                  <a:pt x="0" y="0"/>
                </a:moveTo>
                <a:lnTo>
                  <a:pt x="76593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5147817" y="8265414"/>
            <a:ext cx="635" cy="857250"/>
          </a:xfrm>
          <a:custGeom>
            <a:avLst/>
            <a:gdLst/>
            <a:ahLst/>
            <a:cxnLst/>
            <a:rect l="l" t="t" r="r" b="b"/>
            <a:pathLst>
              <a:path w="635" h="857250">
                <a:moveTo>
                  <a:pt x="381" y="0"/>
                </a:moveTo>
                <a:lnTo>
                  <a:pt x="0" y="8572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5907532" y="8265414"/>
            <a:ext cx="635" cy="857250"/>
          </a:xfrm>
          <a:custGeom>
            <a:avLst/>
            <a:gdLst/>
            <a:ahLst/>
            <a:cxnLst/>
            <a:rect l="l" t="t" r="r" b="b"/>
            <a:pathLst>
              <a:path w="635" h="857250">
                <a:moveTo>
                  <a:pt x="380" y="0"/>
                </a:moveTo>
                <a:lnTo>
                  <a:pt x="0" y="8572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5384482" y="8517190"/>
            <a:ext cx="295275" cy="32893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 txBox="1"/>
          <p:nvPr/>
        </p:nvSpPr>
        <p:spPr>
          <a:xfrm>
            <a:off x="5473446" y="8553450"/>
            <a:ext cx="12573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B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0" name="object 90"/>
          <p:cNvSpPr/>
          <p:nvPr/>
        </p:nvSpPr>
        <p:spPr>
          <a:xfrm>
            <a:off x="4489196" y="8401557"/>
            <a:ext cx="662305" cy="0"/>
          </a:xfrm>
          <a:custGeom>
            <a:avLst/>
            <a:gdLst/>
            <a:ahLst/>
            <a:cxnLst/>
            <a:rect l="l" t="t" r="r" b="b"/>
            <a:pathLst>
              <a:path w="662304" h="0">
                <a:moveTo>
                  <a:pt x="662304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4479671" y="8962897"/>
            <a:ext cx="662305" cy="0"/>
          </a:xfrm>
          <a:custGeom>
            <a:avLst/>
            <a:gdLst/>
            <a:ahLst/>
            <a:cxnLst/>
            <a:rect l="l" t="t" r="r" b="b"/>
            <a:pathLst>
              <a:path w="662304" h="0">
                <a:moveTo>
                  <a:pt x="662304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5907404" y="8401939"/>
            <a:ext cx="428625" cy="635"/>
          </a:xfrm>
          <a:custGeom>
            <a:avLst/>
            <a:gdLst/>
            <a:ahLst/>
            <a:cxnLst/>
            <a:rect l="l" t="t" r="r" b="b"/>
            <a:pathLst>
              <a:path w="428625" h="634">
                <a:moveTo>
                  <a:pt x="428625" y="0"/>
                </a:moveTo>
                <a:lnTo>
                  <a:pt x="0" y="63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4077970" y="8421623"/>
            <a:ext cx="0" cy="895985"/>
          </a:xfrm>
          <a:custGeom>
            <a:avLst/>
            <a:gdLst/>
            <a:ahLst/>
            <a:cxnLst/>
            <a:rect l="l" t="t" r="r" b="b"/>
            <a:pathLst>
              <a:path w="0" h="895984">
                <a:moveTo>
                  <a:pt x="0" y="0"/>
                </a:moveTo>
                <a:lnTo>
                  <a:pt x="0" y="89598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6316979" y="8383523"/>
            <a:ext cx="0" cy="895985"/>
          </a:xfrm>
          <a:custGeom>
            <a:avLst/>
            <a:gdLst/>
            <a:ahLst/>
            <a:cxnLst/>
            <a:rect l="l" t="t" r="r" b="b"/>
            <a:pathLst>
              <a:path w="0" h="895984">
                <a:moveTo>
                  <a:pt x="0" y="0"/>
                </a:moveTo>
                <a:lnTo>
                  <a:pt x="0" y="89598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5974079" y="8975978"/>
            <a:ext cx="288290" cy="0"/>
          </a:xfrm>
          <a:custGeom>
            <a:avLst/>
            <a:gdLst/>
            <a:ahLst/>
            <a:cxnLst/>
            <a:rect l="l" t="t" r="r" b="b"/>
            <a:pathLst>
              <a:path w="288289" h="0">
                <a:moveTo>
                  <a:pt x="28829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2916935" y="9575291"/>
            <a:ext cx="2636519" cy="196596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 txBox="1"/>
          <p:nvPr/>
        </p:nvSpPr>
        <p:spPr>
          <a:xfrm>
            <a:off x="3311778" y="9554667"/>
            <a:ext cx="184594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Fig </a:t>
            </a:r>
            <a:r>
              <a:rPr dirty="0" sz="1400">
                <a:latin typeface="Calibri"/>
                <a:cs typeface="Calibri"/>
              </a:rPr>
              <a:t>4 Two </a:t>
            </a:r>
            <a:r>
              <a:rPr dirty="0" sz="1400" spc="-5">
                <a:latin typeface="Calibri"/>
                <a:cs typeface="Calibri"/>
              </a:rPr>
              <a:t>bits up</a:t>
            </a:r>
            <a:r>
              <a:rPr dirty="0" sz="1400" spc="-7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counter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8" name="object 98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 txBox="1"/>
          <p:nvPr/>
        </p:nvSpPr>
        <p:spPr>
          <a:xfrm>
            <a:off x="3694048" y="9799649"/>
            <a:ext cx="18034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2005"/>
              </a:lnSpc>
            </a:pPr>
            <a:fld id="{81D60167-4931-47E6-BA6A-407CBD079E47}" type="slidenum">
              <a:rPr dirty="0" sz="2000">
                <a:latin typeface="Calibri"/>
                <a:cs typeface="Calibri"/>
              </a:rPr>
              <a:t>4</a:t>
            </a:fld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43321" y="437488"/>
            <a:ext cx="1727835" cy="580390"/>
          </a:xfrm>
          <a:prstGeom prst="rect">
            <a:avLst/>
          </a:prstGeom>
        </p:spPr>
        <p:txBody>
          <a:bodyPr wrap="square" lIns="0" tIns="762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</a:t>
            </a:r>
            <a:endParaRPr sz="1400">
              <a:latin typeface="Lucida Calligraphy"/>
              <a:cs typeface="Lucida Calligraphy"/>
            </a:endParaRPr>
          </a:p>
          <a:p>
            <a:pPr marL="446405">
              <a:lnSpc>
                <a:spcPct val="100000"/>
              </a:lnSpc>
              <a:spcBef>
                <a:spcPts val="505"/>
              </a:spcBef>
            </a:pPr>
            <a:r>
              <a:rPr dirty="0" sz="1400" i="1">
                <a:latin typeface="Lucida Calligraphy"/>
                <a:cs typeface="Lucida Calligraphy"/>
              </a:rPr>
              <a:t>Y.</a:t>
            </a:r>
            <a:r>
              <a:rPr dirty="0" sz="1400" spc="-1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004316" y="527303"/>
            <a:ext cx="1514856" cy="52882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174800" y="454668"/>
            <a:ext cx="1175385" cy="582930"/>
          </a:xfrm>
          <a:prstGeom prst="rect">
            <a:avLst/>
          </a:prstGeom>
        </p:spPr>
        <p:txBody>
          <a:bodyPr wrap="square" lIns="0" tIns="7747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61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one:</a:t>
            </a:r>
            <a:endParaRPr sz="1400">
              <a:latin typeface="Lucida Calligraphy"/>
              <a:cs typeface="Lucida Calligraphy"/>
            </a:endParaRPr>
          </a:p>
          <a:p>
            <a:pPr algn="ctr">
              <a:lnSpc>
                <a:spcPct val="100000"/>
              </a:lnSpc>
              <a:spcBef>
                <a:spcPts val="515"/>
              </a:spcBef>
            </a:pPr>
            <a:r>
              <a:rPr dirty="0" sz="1400" spc="-5" i="1">
                <a:latin typeface="Lucida Calligraphy"/>
                <a:cs typeface="Lucida Calligraphy"/>
              </a:rPr>
              <a:t>Counters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29080" y="1190599"/>
            <a:ext cx="5304155" cy="1000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39370">
              <a:lnSpc>
                <a:spcPct val="1521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Ex2/for the circuit shown </a:t>
            </a:r>
            <a:r>
              <a:rPr dirty="0" sz="1400">
                <a:latin typeface="Calibri"/>
                <a:cs typeface="Calibri"/>
              </a:rPr>
              <a:t>in </a:t>
            </a:r>
            <a:r>
              <a:rPr dirty="0" sz="1400" spc="-5">
                <a:latin typeface="Calibri"/>
                <a:cs typeface="Calibri"/>
              </a:rPr>
              <a:t>figure (4), draw the </a:t>
            </a:r>
            <a:r>
              <a:rPr dirty="0" sz="1400">
                <a:latin typeface="Calibri"/>
                <a:cs typeface="Calibri"/>
              </a:rPr>
              <a:t>timing diagram </a:t>
            </a:r>
            <a:r>
              <a:rPr dirty="0" sz="1400" spc="-5">
                <a:latin typeface="Calibri"/>
                <a:cs typeface="Calibri"/>
              </a:rPr>
              <a:t>and  truth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table.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885"/>
              </a:spcBef>
            </a:pPr>
            <a:r>
              <a:rPr dirty="0" sz="1400">
                <a:latin typeface="Calibri"/>
                <a:cs typeface="Calibri"/>
              </a:rPr>
              <a:t>Sol:</a:t>
            </a:r>
            <a:endParaRPr sz="1400">
              <a:latin typeface="Calibri"/>
              <a:cs typeface="Calibri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1154938" y="3039490"/>
          <a:ext cx="1614170" cy="14801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7195"/>
                <a:gridCol w="418465"/>
                <a:gridCol w="777875"/>
              </a:tblGrid>
              <a:tr h="251459">
                <a:tc>
                  <a:txBody>
                    <a:bodyPr/>
                    <a:lstStyle/>
                    <a:p>
                      <a:pPr marL="127000">
                        <a:lnSpc>
                          <a:spcPts val="1335"/>
                        </a:lnSpc>
                      </a:pPr>
                      <a:r>
                        <a:rPr dirty="0" u="heavy" sz="14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B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12395">
                        <a:lnSpc>
                          <a:spcPts val="1335"/>
                        </a:lnSpc>
                      </a:pPr>
                      <a:r>
                        <a:rPr dirty="0" u="heavy" sz="14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A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35"/>
                        </a:lnSpc>
                      </a:pPr>
                      <a:r>
                        <a:rPr dirty="0" u="heavy" sz="1400" spc="-5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Output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325564">
                <a:tc>
                  <a:txBody>
                    <a:bodyPr/>
                    <a:lstStyle/>
                    <a:p>
                      <a:pPr marL="13144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8575"/>
                </a:tc>
                <a:tc>
                  <a:txBody>
                    <a:bodyPr/>
                    <a:lstStyle/>
                    <a:p>
                      <a:pPr algn="r" marR="12128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85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8575"/>
                </a:tc>
              </a:tr>
              <a:tr h="325564">
                <a:tc>
                  <a:txBody>
                    <a:bodyPr/>
                    <a:lstStyle/>
                    <a:p>
                      <a:pPr marL="13144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5"/>
                </a:tc>
                <a:tc>
                  <a:txBody>
                    <a:bodyPr/>
                    <a:lstStyle/>
                    <a:p>
                      <a:pPr algn="r" marR="12128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5"/>
                </a:tc>
              </a:tr>
              <a:tr h="325374">
                <a:tc>
                  <a:txBody>
                    <a:bodyPr/>
                    <a:lstStyle/>
                    <a:p>
                      <a:pPr marL="13144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209"/>
                </a:tc>
                <a:tc>
                  <a:txBody>
                    <a:bodyPr/>
                    <a:lstStyle/>
                    <a:p>
                      <a:pPr algn="r" marR="12128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209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2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209"/>
                </a:tc>
              </a:tr>
              <a:tr h="252221">
                <a:tc>
                  <a:txBody>
                    <a:bodyPr/>
                    <a:lstStyle/>
                    <a:p>
                      <a:pPr marL="131445">
                        <a:lnSpc>
                          <a:spcPts val="1650"/>
                        </a:lnSpc>
                        <a:spcBef>
                          <a:spcPts val="23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5"/>
                </a:tc>
                <a:tc>
                  <a:txBody>
                    <a:bodyPr/>
                    <a:lstStyle/>
                    <a:p>
                      <a:pPr algn="r" marR="121285">
                        <a:lnSpc>
                          <a:spcPts val="1650"/>
                        </a:lnSpc>
                        <a:spcBef>
                          <a:spcPts val="23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0"/>
                        </a:lnSpc>
                        <a:spcBef>
                          <a:spcPts val="23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3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5"/>
                </a:tc>
              </a:tr>
            </a:tbl>
          </a:graphicData>
        </a:graphic>
      </p:graphicFrame>
      <p:sp>
        <p:nvSpPr>
          <p:cNvPr id="8" name="object 8"/>
          <p:cNvSpPr/>
          <p:nvPr/>
        </p:nvSpPr>
        <p:spPr>
          <a:xfrm>
            <a:off x="3151632" y="3547871"/>
            <a:ext cx="501395" cy="21488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3231007" y="3528186"/>
            <a:ext cx="21717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Q</a:t>
            </a:r>
            <a:r>
              <a:rPr dirty="0" baseline="-12345" sz="1350" b="1">
                <a:latin typeface="Calibri"/>
                <a:cs typeface="Calibri"/>
              </a:rPr>
              <a:t>A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709415" y="3462527"/>
            <a:ext cx="243839" cy="21488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3789045" y="3442842"/>
            <a:ext cx="1162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442203" y="3451859"/>
            <a:ext cx="243839" cy="21488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5522214" y="3432174"/>
            <a:ext cx="1162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4861559" y="3451859"/>
            <a:ext cx="243839" cy="21488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4941189" y="3432174"/>
            <a:ext cx="1162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235196" y="3451859"/>
            <a:ext cx="243839" cy="21488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4314825" y="3432174"/>
            <a:ext cx="1162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4728845" y="3688460"/>
            <a:ext cx="631190" cy="0"/>
          </a:xfrm>
          <a:custGeom>
            <a:avLst/>
            <a:gdLst/>
            <a:ahLst/>
            <a:cxnLst/>
            <a:rect l="l" t="t" r="r" b="b"/>
            <a:pathLst>
              <a:path w="631189" h="0">
                <a:moveTo>
                  <a:pt x="0" y="0"/>
                </a:moveTo>
                <a:lnTo>
                  <a:pt x="63118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5360034" y="3371595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32385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5350509" y="3383025"/>
            <a:ext cx="626110" cy="0"/>
          </a:xfrm>
          <a:custGeom>
            <a:avLst/>
            <a:gdLst/>
            <a:ahLst/>
            <a:cxnLst/>
            <a:rect l="l" t="t" r="r" b="b"/>
            <a:pathLst>
              <a:path w="626110" h="0">
                <a:moveTo>
                  <a:pt x="0" y="0"/>
                </a:moveTo>
                <a:lnTo>
                  <a:pt x="62611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5986145" y="3373500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0"/>
                </a:moveTo>
                <a:lnTo>
                  <a:pt x="0" y="3238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526790" y="3678935"/>
            <a:ext cx="594995" cy="0"/>
          </a:xfrm>
          <a:custGeom>
            <a:avLst/>
            <a:gdLst/>
            <a:ahLst/>
            <a:cxnLst/>
            <a:rect l="l" t="t" r="r" b="b"/>
            <a:pathLst>
              <a:path w="594995" h="0">
                <a:moveTo>
                  <a:pt x="0" y="0"/>
                </a:moveTo>
                <a:lnTo>
                  <a:pt x="59499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112259" y="3362070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32385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102734" y="3373500"/>
            <a:ext cx="626110" cy="0"/>
          </a:xfrm>
          <a:custGeom>
            <a:avLst/>
            <a:gdLst/>
            <a:ahLst/>
            <a:cxnLst/>
            <a:rect l="l" t="t" r="r" b="b"/>
            <a:pathLst>
              <a:path w="626110" h="0">
                <a:moveTo>
                  <a:pt x="0" y="0"/>
                </a:moveTo>
                <a:lnTo>
                  <a:pt x="62611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4738370" y="3363975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0"/>
                </a:moveTo>
                <a:lnTo>
                  <a:pt x="0" y="3238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3166872" y="4107179"/>
            <a:ext cx="393191" cy="21488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3246247" y="4057014"/>
            <a:ext cx="22161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11904" sz="2100" spc="-1357">
                <a:latin typeface="Cambria Math"/>
                <a:cs typeface="Cambria Math"/>
              </a:rPr>
              <a:t>𝐐</a:t>
            </a: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baseline="-30864" sz="1350" b="1">
                <a:latin typeface="Calibri"/>
                <a:cs typeface="Calibri"/>
              </a:rPr>
              <a:t>A</a:t>
            </a:r>
            <a:endParaRPr baseline="-30864" sz="1350">
              <a:latin typeface="Calibri"/>
              <a:cs typeface="Calibri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4138929" y="4292980"/>
            <a:ext cx="650240" cy="635"/>
          </a:xfrm>
          <a:custGeom>
            <a:avLst/>
            <a:gdLst/>
            <a:ahLst/>
            <a:cxnLst/>
            <a:rect l="l" t="t" r="r" b="b"/>
            <a:pathLst>
              <a:path w="650239" h="635">
                <a:moveTo>
                  <a:pt x="0" y="0"/>
                </a:moveTo>
                <a:lnTo>
                  <a:pt x="650240" y="63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4741545" y="3967225"/>
            <a:ext cx="76200" cy="323850"/>
          </a:xfrm>
          <a:custGeom>
            <a:avLst/>
            <a:gdLst/>
            <a:ahLst/>
            <a:cxnLst/>
            <a:rect l="l" t="t" r="r" b="b"/>
            <a:pathLst>
              <a:path w="76200" h="323850">
                <a:moveTo>
                  <a:pt x="50800" y="63500"/>
                </a:moveTo>
                <a:lnTo>
                  <a:pt x="25400" y="63500"/>
                </a:lnTo>
                <a:lnTo>
                  <a:pt x="25400" y="323849"/>
                </a:lnTo>
                <a:lnTo>
                  <a:pt x="50800" y="323849"/>
                </a:lnTo>
                <a:lnTo>
                  <a:pt x="50800" y="63500"/>
                </a:lnTo>
                <a:close/>
              </a:path>
              <a:path w="76200" h="323850">
                <a:moveTo>
                  <a:pt x="38100" y="0"/>
                </a:moveTo>
                <a:lnTo>
                  <a:pt x="0" y="76200"/>
                </a:lnTo>
                <a:lnTo>
                  <a:pt x="25400" y="76200"/>
                </a:lnTo>
                <a:lnTo>
                  <a:pt x="25400" y="63500"/>
                </a:lnTo>
                <a:lnTo>
                  <a:pt x="69850" y="63500"/>
                </a:lnTo>
                <a:lnTo>
                  <a:pt x="38100" y="0"/>
                </a:lnTo>
                <a:close/>
              </a:path>
              <a:path w="76200" h="323850">
                <a:moveTo>
                  <a:pt x="69850" y="63500"/>
                </a:moveTo>
                <a:lnTo>
                  <a:pt x="50800" y="63500"/>
                </a:lnTo>
                <a:lnTo>
                  <a:pt x="50800" y="76200"/>
                </a:lnTo>
                <a:lnTo>
                  <a:pt x="76200" y="76200"/>
                </a:lnTo>
                <a:lnTo>
                  <a:pt x="69850" y="63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4770120" y="3978655"/>
            <a:ext cx="626110" cy="0"/>
          </a:xfrm>
          <a:custGeom>
            <a:avLst/>
            <a:gdLst/>
            <a:ahLst/>
            <a:cxnLst/>
            <a:rect l="l" t="t" r="r" b="b"/>
            <a:pathLst>
              <a:path w="626110" h="0">
                <a:moveTo>
                  <a:pt x="0" y="0"/>
                </a:moveTo>
                <a:lnTo>
                  <a:pt x="62610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5405754" y="3969130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0"/>
                </a:moveTo>
                <a:lnTo>
                  <a:pt x="0" y="3238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526790" y="3955795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32385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3517265" y="3967225"/>
            <a:ext cx="626110" cy="0"/>
          </a:xfrm>
          <a:custGeom>
            <a:avLst/>
            <a:gdLst/>
            <a:ahLst/>
            <a:cxnLst/>
            <a:rect l="l" t="t" r="r" b="b"/>
            <a:pathLst>
              <a:path w="626110" h="0">
                <a:moveTo>
                  <a:pt x="0" y="0"/>
                </a:moveTo>
                <a:lnTo>
                  <a:pt x="62611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4152900" y="3957700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0"/>
                </a:moveTo>
                <a:lnTo>
                  <a:pt x="0" y="323849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5386704" y="4305680"/>
            <a:ext cx="650240" cy="635"/>
          </a:xfrm>
          <a:custGeom>
            <a:avLst/>
            <a:gdLst/>
            <a:ahLst/>
            <a:cxnLst/>
            <a:rect l="l" t="t" r="r" b="b"/>
            <a:pathLst>
              <a:path w="650239" h="635">
                <a:moveTo>
                  <a:pt x="0" y="0"/>
                </a:moveTo>
                <a:lnTo>
                  <a:pt x="650240" y="63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5989320" y="3979925"/>
            <a:ext cx="76200" cy="323850"/>
          </a:xfrm>
          <a:custGeom>
            <a:avLst/>
            <a:gdLst/>
            <a:ahLst/>
            <a:cxnLst/>
            <a:rect l="l" t="t" r="r" b="b"/>
            <a:pathLst>
              <a:path w="76200" h="323850">
                <a:moveTo>
                  <a:pt x="50800" y="63500"/>
                </a:moveTo>
                <a:lnTo>
                  <a:pt x="25400" y="63500"/>
                </a:lnTo>
                <a:lnTo>
                  <a:pt x="25400" y="323849"/>
                </a:lnTo>
                <a:lnTo>
                  <a:pt x="50800" y="323849"/>
                </a:lnTo>
                <a:lnTo>
                  <a:pt x="50800" y="63500"/>
                </a:lnTo>
                <a:close/>
              </a:path>
              <a:path w="76200" h="323850">
                <a:moveTo>
                  <a:pt x="38100" y="0"/>
                </a:moveTo>
                <a:lnTo>
                  <a:pt x="0" y="76200"/>
                </a:lnTo>
                <a:lnTo>
                  <a:pt x="25400" y="76200"/>
                </a:lnTo>
                <a:lnTo>
                  <a:pt x="25400" y="63500"/>
                </a:lnTo>
                <a:lnTo>
                  <a:pt x="69850" y="63500"/>
                </a:lnTo>
                <a:lnTo>
                  <a:pt x="38100" y="0"/>
                </a:lnTo>
                <a:close/>
              </a:path>
              <a:path w="76200" h="323850">
                <a:moveTo>
                  <a:pt x="69850" y="63500"/>
                </a:moveTo>
                <a:lnTo>
                  <a:pt x="50800" y="63500"/>
                </a:lnTo>
                <a:lnTo>
                  <a:pt x="50800" y="76200"/>
                </a:lnTo>
                <a:lnTo>
                  <a:pt x="76200" y="76200"/>
                </a:lnTo>
                <a:lnTo>
                  <a:pt x="69850" y="63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6017895" y="3991355"/>
            <a:ext cx="626110" cy="0"/>
          </a:xfrm>
          <a:custGeom>
            <a:avLst/>
            <a:gdLst/>
            <a:ahLst/>
            <a:cxnLst/>
            <a:rect l="l" t="t" r="r" b="b"/>
            <a:pathLst>
              <a:path w="626109" h="0">
                <a:moveTo>
                  <a:pt x="0" y="0"/>
                </a:moveTo>
                <a:lnTo>
                  <a:pt x="62610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6653530" y="3981830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0"/>
                </a:moveTo>
                <a:lnTo>
                  <a:pt x="0" y="3238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4949952" y="4631435"/>
            <a:ext cx="243839" cy="21488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3729228" y="4568951"/>
            <a:ext cx="243839" cy="21488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 txBox="1"/>
          <p:nvPr/>
        </p:nvSpPr>
        <p:spPr>
          <a:xfrm>
            <a:off x="3808857" y="4549266"/>
            <a:ext cx="1162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5524500" y="4631435"/>
            <a:ext cx="243839" cy="21488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 txBox="1"/>
          <p:nvPr/>
        </p:nvSpPr>
        <p:spPr>
          <a:xfrm>
            <a:off x="5029580" y="4611750"/>
            <a:ext cx="69088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587375" algn="l"/>
              </a:tabLst>
            </a:pPr>
            <a:r>
              <a:rPr dirty="0" sz="1400" b="1">
                <a:latin typeface="Calibri"/>
                <a:cs typeface="Calibri"/>
              </a:rPr>
              <a:t>1</a:t>
            </a:r>
            <a:r>
              <a:rPr dirty="0" sz="1400" b="1">
                <a:latin typeface="Calibri"/>
                <a:cs typeface="Calibri"/>
              </a:rPr>
              <a:t>	</a:t>
            </a:r>
            <a:r>
              <a:rPr dirty="0" sz="1400" b="1"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4381500" y="4599431"/>
            <a:ext cx="243839" cy="21488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 txBox="1"/>
          <p:nvPr/>
        </p:nvSpPr>
        <p:spPr>
          <a:xfrm>
            <a:off x="4461128" y="4579746"/>
            <a:ext cx="1162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3151632" y="4645151"/>
            <a:ext cx="411480" cy="21488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 txBox="1"/>
          <p:nvPr/>
        </p:nvSpPr>
        <p:spPr>
          <a:xfrm>
            <a:off x="3231007" y="4625466"/>
            <a:ext cx="211454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 b="1">
                <a:latin typeface="Calibri"/>
                <a:cs typeface="Calibri"/>
              </a:rPr>
              <a:t>Q</a:t>
            </a:r>
            <a:r>
              <a:rPr dirty="0" baseline="-12345" sz="1350" b="1">
                <a:latin typeface="Calibri"/>
                <a:cs typeface="Calibri"/>
              </a:rPr>
              <a:t>B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3514725" y="4845430"/>
            <a:ext cx="1306195" cy="0"/>
          </a:xfrm>
          <a:custGeom>
            <a:avLst/>
            <a:gdLst/>
            <a:ahLst/>
            <a:cxnLst/>
            <a:rect l="l" t="t" r="r" b="b"/>
            <a:pathLst>
              <a:path w="1306195" h="0">
                <a:moveTo>
                  <a:pt x="0" y="0"/>
                </a:moveTo>
                <a:lnTo>
                  <a:pt x="130619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4805679" y="4528565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32385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4790440" y="4539995"/>
            <a:ext cx="1290955" cy="0"/>
          </a:xfrm>
          <a:custGeom>
            <a:avLst/>
            <a:gdLst/>
            <a:ahLst/>
            <a:cxnLst/>
            <a:rect l="l" t="t" r="r" b="b"/>
            <a:pathLst>
              <a:path w="1290954" h="0">
                <a:moveTo>
                  <a:pt x="0" y="0"/>
                </a:moveTo>
                <a:lnTo>
                  <a:pt x="129095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6081395" y="4539995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0"/>
                </a:moveTo>
                <a:lnTo>
                  <a:pt x="0" y="3238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3099816" y="3040379"/>
            <a:ext cx="463295" cy="21488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 txBox="1"/>
          <p:nvPr/>
        </p:nvSpPr>
        <p:spPr>
          <a:xfrm>
            <a:off x="3179191" y="3020313"/>
            <a:ext cx="29210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CL</a:t>
            </a:r>
            <a:r>
              <a:rPr dirty="0" sz="1400" b="1">
                <a:latin typeface="Calibri"/>
                <a:cs typeface="Calibri"/>
              </a:rPr>
              <a:t>K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3479165" y="2457195"/>
            <a:ext cx="76200" cy="2419985"/>
          </a:xfrm>
          <a:custGeom>
            <a:avLst/>
            <a:gdLst/>
            <a:ahLst/>
            <a:cxnLst/>
            <a:rect l="l" t="t" r="r" b="b"/>
            <a:pathLst>
              <a:path w="76200" h="2419985">
                <a:moveTo>
                  <a:pt x="50800" y="63500"/>
                </a:moveTo>
                <a:lnTo>
                  <a:pt x="25400" y="63500"/>
                </a:lnTo>
                <a:lnTo>
                  <a:pt x="25400" y="2419985"/>
                </a:lnTo>
                <a:lnTo>
                  <a:pt x="50800" y="2419985"/>
                </a:lnTo>
                <a:lnTo>
                  <a:pt x="50800" y="63500"/>
                </a:lnTo>
                <a:close/>
              </a:path>
              <a:path w="76200" h="2419985">
                <a:moveTo>
                  <a:pt x="38100" y="0"/>
                </a:moveTo>
                <a:lnTo>
                  <a:pt x="0" y="76200"/>
                </a:lnTo>
                <a:lnTo>
                  <a:pt x="25400" y="76200"/>
                </a:lnTo>
                <a:lnTo>
                  <a:pt x="25400" y="63500"/>
                </a:lnTo>
                <a:lnTo>
                  <a:pt x="69850" y="63500"/>
                </a:lnTo>
                <a:lnTo>
                  <a:pt x="38100" y="0"/>
                </a:lnTo>
                <a:close/>
              </a:path>
              <a:path w="76200" h="2419985">
                <a:moveTo>
                  <a:pt x="69850" y="63500"/>
                </a:moveTo>
                <a:lnTo>
                  <a:pt x="50800" y="63500"/>
                </a:lnTo>
                <a:lnTo>
                  <a:pt x="50800" y="76200"/>
                </a:lnTo>
                <a:lnTo>
                  <a:pt x="76200" y="76200"/>
                </a:lnTo>
                <a:lnTo>
                  <a:pt x="69850" y="6350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3505200" y="4820030"/>
            <a:ext cx="3295650" cy="76200"/>
          </a:xfrm>
          <a:custGeom>
            <a:avLst/>
            <a:gdLst/>
            <a:ahLst/>
            <a:cxnLst/>
            <a:rect l="l" t="t" r="r" b="b"/>
            <a:pathLst>
              <a:path w="3295650" h="76200">
                <a:moveTo>
                  <a:pt x="3219450" y="0"/>
                </a:moveTo>
                <a:lnTo>
                  <a:pt x="3219450" y="76200"/>
                </a:lnTo>
                <a:lnTo>
                  <a:pt x="3270250" y="50800"/>
                </a:lnTo>
                <a:lnTo>
                  <a:pt x="3232150" y="50800"/>
                </a:lnTo>
                <a:lnTo>
                  <a:pt x="3232150" y="25400"/>
                </a:lnTo>
                <a:lnTo>
                  <a:pt x="3270250" y="25400"/>
                </a:lnTo>
                <a:lnTo>
                  <a:pt x="3219450" y="0"/>
                </a:lnTo>
                <a:close/>
              </a:path>
              <a:path w="3295650" h="76200">
                <a:moveTo>
                  <a:pt x="3219450" y="25400"/>
                </a:moveTo>
                <a:lnTo>
                  <a:pt x="0" y="25400"/>
                </a:lnTo>
                <a:lnTo>
                  <a:pt x="0" y="50800"/>
                </a:lnTo>
                <a:lnTo>
                  <a:pt x="3219450" y="50800"/>
                </a:lnTo>
                <a:lnTo>
                  <a:pt x="3219450" y="25400"/>
                </a:lnTo>
                <a:close/>
              </a:path>
              <a:path w="3295650" h="76200">
                <a:moveTo>
                  <a:pt x="3270250" y="25400"/>
                </a:moveTo>
                <a:lnTo>
                  <a:pt x="3232150" y="25400"/>
                </a:lnTo>
                <a:lnTo>
                  <a:pt x="3232150" y="50800"/>
                </a:lnTo>
                <a:lnTo>
                  <a:pt x="3270250" y="50800"/>
                </a:lnTo>
                <a:lnTo>
                  <a:pt x="3295650" y="38100"/>
                </a:lnTo>
                <a:lnTo>
                  <a:pt x="3270250" y="2540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4417059" y="3135375"/>
            <a:ext cx="323850" cy="0"/>
          </a:xfrm>
          <a:custGeom>
            <a:avLst/>
            <a:gdLst/>
            <a:ahLst/>
            <a:cxnLst/>
            <a:rect l="l" t="t" r="r" b="b"/>
            <a:pathLst>
              <a:path w="323850" h="0">
                <a:moveTo>
                  <a:pt x="0" y="0"/>
                </a:moveTo>
                <a:lnTo>
                  <a:pt x="32385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4702809" y="2819145"/>
            <a:ext cx="76200" cy="323850"/>
          </a:xfrm>
          <a:custGeom>
            <a:avLst/>
            <a:gdLst/>
            <a:ahLst/>
            <a:cxnLst/>
            <a:rect l="l" t="t" r="r" b="b"/>
            <a:pathLst>
              <a:path w="76200" h="323850">
                <a:moveTo>
                  <a:pt x="50800" y="63500"/>
                </a:moveTo>
                <a:lnTo>
                  <a:pt x="25400" y="63500"/>
                </a:lnTo>
                <a:lnTo>
                  <a:pt x="25400" y="323850"/>
                </a:lnTo>
                <a:lnTo>
                  <a:pt x="50800" y="323850"/>
                </a:lnTo>
                <a:lnTo>
                  <a:pt x="50800" y="63500"/>
                </a:lnTo>
                <a:close/>
              </a:path>
              <a:path w="76200" h="323850">
                <a:moveTo>
                  <a:pt x="38100" y="0"/>
                </a:moveTo>
                <a:lnTo>
                  <a:pt x="0" y="76200"/>
                </a:lnTo>
                <a:lnTo>
                  <a:pt x="25400" y="76200"/>
                </a:lnTo>
                <a:lnTo>
                  <a:pt x="25400" y="63500"/>
                </a:lnTo>
                <a:lnTo>
                  <a:pt x="69850" y="63500"/>
                </a:lnTo>
                <a:lnTo>
                  <a:pt x="38100" y="0"/>
                </a:lnTo>
                <a:close/>
              </a:path>
              <a:path w="76200" h="323850">
                <a:moveTo>
                  <a:pt x="69850" y="63500"/>
                </a:moveTo>
                <a:lnTo>
                  <a:pt x="50800" y="63500"/>
                </a:lnTo>
                <a:lnTo>
                  <a:pt x="50800" y="76200"/>
                </a:lnTo>
                <a:lnTo>
                  <a:pt x="76200" y="76200"/>
                </a:lnTo>
                <a:lnTo>
                  <a:pt x="69850" y="63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4740909" y="2830575"/>
            <a:ext cx="314325" cy="0"/>
          </a:xfrm>
          <a:custGeom>
            <a:avLst/>
            <a:gdLst/>
            <a:ahLst/>
            <a:cxnLst/>
            <a:rect l="l" t="t" r="r" b="b"/>
            <a:pathLst>
              <a:path w="314325" h="0">
                <a:moveTo>
                  <a:pt x="0" y="0"/>
                </a:moveTo>
                <a:lnTo>
                  <a:pt x="31432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5055234" y="2819145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0"/>
                </a:moveTo>
                <a:lnTo>
                  <a:pt x="0" y="3238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5055234" y="3123945"/>
            <a:ext cx="323850" cy="0"/>
          </a:xfrm>
          <a:custGeom>
            <a:avLst/>
            <a:gdLst/>
            <a:ahLst/>
            <a:cxnLst/>
            <a:rect l="l" t="t" r="r" b="b"/>
            <a:pathLst>
              <a:path w="323850" h="0">
                <a:moveTo>
                  <a:pt x="0" y="0"/>
                </a:moveTo>
                <a:lnTo>
                  <a:pt x="32385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5340984" y="2807715"/>
            <a:ext cx="76200" cy="323850"/>
          </a:xfrm>
          <a:custGeom>
            <a:avLst/>
            <a:gdLst/>
            <a:ahLst/>
            <a:cxnLst/>
            <a:rect l="l" t="t" r="r" b="b"/>
            <a:pathLst>
              <a:path w="76200" h="323850">
                <a:moveTo>
                  <a:pt x="50800" y="63500"/>
                </a:moveTo>
                <a:lnTo>
                  <a:pt x="25400" y="63500"/>
                </a:lnTo>
                <a:lnTo>
                  <a:pt x="25400" y="323850"/>
                </a:lnTo>
                <a:lnTo>
                  <a:pt x="50800" y="323850"/>
                </a:lnTo>
                <a:lnTo>
                  <a:pt x="50800" y="63500"/>
                </a:lnTo>
                <a:close/>
              </a:path>
              <a:path w="76200" h="323850">
                <a:moveTo>
                  <a:pt x="38100" y="0"/>
                </a:moveTo>
                <a:lnTo>
                  <a:pt x="0" y="76200"/>
                </a:lnTo>
                <a:lnTo>
                  <a:pt x="25400" y="76200"/>
                </a:lnTo>
                <a:lnTo>
                  <a:pt x="25400" y="63500"/>
                </a:lnTo>
                <a:lnTo>
                  <a:pt x="69850" y="63500"/>
                </a:lnTo>
                <a:lnTo>
                  <a:pt x="38100" y="0"/>
                </a:lnTo>
                <a:close/>
              </a:path>
              <a:path w="76200" h="323850">
                <a:moveTo>
                  <a:pt x="69850" y="63500"/>
                </a:moveTo>
                <a:lnTo>
                  <a:pt x="50800" y="63500"/>
                </a:lnTo>
                <a:lnTo>
                  <a:pt x="50800" y="76200"/>
                </a:lnTo>
                <a:lnTo>
                  <a:pt x="76200" y="76200"/>
                </a:lnTo>
                <a:lnTo>
                  <a:pt x="69850" y="63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5379084" y="2819145"/>
            <a:ext cx="314325" cy="0"/>
          </a:xfrm>
          <a:custGeom>
            <a:avLst/>
            <a:gdLst/>
            <a:ahLst/>
            <a:cxnLst/>
            <a:rect l="l" t="t" r="r" b="b"/>
            <a:pathLst>
              <a:path w="314325" h="0">
                <a:moveTo>
                  <a:pt x="0" y="0"/>
                </a:moveTo>
                <a:lnTo>
                  <a:pt x="31432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5693409" y="2807715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0"/>
                </a:moveTo>
                <a:lnTo>
                  <a:pt x="0" y="3238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5681345" y="3135375"/>
            <a:ext cx="323850" cy="0"/>
          </a:xfrm>
          <a:custGeom>
            <a:avLst/>
            <a:gdLst/>
            <a:ahLst/>
            <a:cxnLst/>
            <a:rect l="l" t="t" r="r" b="b"/>
            <a:pathLst>
              <a:path w="323850" h="0">
                <a:moveTo>
                  <a:pt x="0" y="0"/>
                </a:moveTo>
                <a:lnTo>
                  <a:pt x="32385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5967095" y="2819145"/>
            <a:ext cx="76200" cy="323850"/>
          </a:xfrm>
          <a:custGeom>
            <a:avLst/>
            <a:gdLst/>
            <a:ahLst/>
            <a:cxnLst/>
            <a:rect l="l" t="t" r="r" b="b"/>
            <a:pathLst>
              <a:path w="76200" h="323850">
                <a:moveTo>
                  <a:pt x="50800" y="63500"/>
                </a:moveTo>
                <a:lnTo>
                  <a:pt x="25400" y="63500"/>
                </a:lnTo>
                <a:lnTo>
                  <a:pt x="25400" y="323850"/>
                </a:lnTo>
                <a:lnTo>
                  <a:pt x="50800" y="323850"/>
                </a:lnTo>
                <a:lnTo>
                  <a:pt x="50800" y="63500"/>
                </a:lnTo>
                <a:close/>
              </a:path>
              <a:path w="76200" h="323850">
                <a:moveTo>
                  <a:pt x="38100" y="0"/>
                </a:moveTo>
                <a:lnTo>
                  <a:pt x="0" y="76200"/>
                </a:lnTo>
                <a:lnTo>
                  <a:pt x="25400" y="76200"/>
                </a:lnTo>
                <a:lnTo>
                  <a:pt x="25400" y="63500"/>
                </a:lnTo>
                <a:lnTo>
                  <a:pt x="69850" y="63500"/>
                </a:lnTo>
                <a:lnTo>
                  <a:pt x="38100" y="0"/>
                </a:lnTo>
                <a:close/>
              </a:path>
              <a:path w="76200" h="323850">
                <a:moveTo>
                  <a:pt x="69850" y="63500"/>
                </a:moveTo>
                <a:lnTo>
                  <a:pt x="50800" y="63500"/>
                </a:lnTo>
                <a:lnTo>
                  <a:pt x="50800" y="76200"/>
                </a:lnTo>
                <a:lnTo>
                  <a:pt x="76200" y="76200"/>
                </a:lnTo>
                <a:lnTo>
                  <a:pt x="69850" y="63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6005195" y="2830575"/>
            <a:ext cx="314325" cy="0"/>
          </a:xfrm>
          <a:custGeom>
            <a:avLst/>
            <a:gdLst/>
            <a:ahLst/>
            <a:cxnLst/>
            <a:rect l="l" t="t" r="r" b="b"/>
            <a:pathLst>
              <a:path w="314325" h="0">
                <a:moveTo>
                  <a:pt x="0" y="0"/>
                </a:moveTo>
                <a:lnTo>
                  <a:pt x="31432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6319520" y="2819145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0"/>
                </a:moveTo>
                <a:lnTo>
                  <a:pt x="0" y="3238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3526790" y="3123945"/>
            <a:ext cx="588010" cy="635"/>
          </a:xfrm>
          <a:custGeom>
            <a:avLst/>
            <a:gdLst/>
            <a:ahLst/>
            <a:cxnLst/>
            <a:rect l="l" t="t" r="r" b="b"/>
            <a:pathLst>
              <a:path w="588010" h="635">
                <a:moveTo>
                  <a:pt x="0" y="0"/>
                </a:moveTo>
                <a:lnTo>
                  <a:pt x="588010" y="63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4076700" y="2807715"/>
            <a:ext cx="76200" cy="323850"/>
          </a:xfrm>
          <a:custGeom>
            <a:avLst/>
            <a:gdLst/>
            <a:ahLst/>
            <a:cxnLst/>
            <a:rect l="l" t="t" r="r" b="b"/>
            <a:pathLst>
              <a:path w="76200" h="323850">
                <a:moveTo>
                  <a:pt x="50800" y="63500"/>
                </a:moveTo>
                <a:lnTo>
                  <a:pt x="25400" y="63500"/>
                </a:lnTo>
                <a:lnTo>
                  <a:pt x="25400" y="323850"/>
                </a:lnTo>
                <a:lnTo>
                  <a:pt x="50800" y="323850"/>
                </a:lnTo>
                <a:lnTo>
                  <a:pt x="50800" y="63500"/>
                </a:lnTo>
                <a:close/>
              </a:path>
              <a:path w="76200" h="323850">
                <a:moveTo>
                  <a:pt x="38100" y="0"/>
                </a:moveTo>
                <a:lnTo>
                  <a:pt x="0" y="76200"/>
                </a:lnTo>
                <a:lnTo>
                  <a:pt x="25400" y="76200"/>
                </a:lnTo>
                <a:lnTo>
                  <a:pt x="25400" y="63500"/>
                </a:lnTo>
                <a:lnTo>
                  <a:pt x="69850" y="63500"/>
                </a:lnTo>
                <a:lnTo>
                  <a:pt x="38100" y="0"/>
                </a:lnTo>
                <a:close/>
              </a:path>
              <a:path w="76200" h="323850">
                <a:moveTo>
                  <a:pt x="69850" y="63500"/>
                </a:moveTo>
                <a:lnTo>
                  <a:pt x="50800" y="63500"/>
                </a:lnTo>
                <a:lnTo>
                  <a:pt x="50800" y="76200"/>
                </a:lnTo>
                <a:lnTo>
                  <a:pt x="76200" y="76200"/>
                </a:lnTo>
                <a:lnTo>
                  <a:pt x="69850" y="63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4114800" y="2819145"/>
            <a:ext cx="314325" cy="0"/>
          </a:xfrm>
          <a:custGeom>
            <a:avLst/>
            <a:gdLst/>
            <a:ahLst/>
            <a:cxnLst/>
            <a:rect l="l" t="t" r="r" b="b"/>
            <a:pathLst>
              <a:path w="314325" h="0">
                <a:moveTo>
                  <a:pt x="0" y="0"/>
                </a:moveTo>
                <a:lnTo>
                  <a:pt x="31432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4429125" y="2807715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0"/>
                </a:moveTo>
                <a:lnTo>
                  <a:pt x="0" y="3238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3182111" y="8994647"/>
            <a:ext cx="2636519" cy="21336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 txBox="1"/>
          <p:nvPr/>
        </p:nvSpPr>
        <p:spPr>
          <a:xfrm>
            <a:off x="3410839" y="8975597"/>
            <a:ext cx="217678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Fig </a:t>
            </a:r>
            <a:r>
              <a:rPr dirty="0" sz="1400">
                <a:latin typeface="Calibri"/>
                <a:cs typeface="Calibri"/>
              </a:rPr>
              <a:t>5 </a:t>
            </a:r>
            <a:r>
              <a:rPr dirty="0" sz="1400" spc="-5">
                <a:latin typeface="Calibri"/>
                <a:cs typeface="Calibri"/>
              </a:rPr>
              <a:t>Three bits down</a:t>
            </a:r>
            <a:r>
              <a:rPr dirty="0" sz="1400" spc="-4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counter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4" name="object 74"/>
          <p:cNvSpPr/>
          <p:nvPr/>
        </p:nvSpPr>
        <p:spPr>
          <a:xfrm>
            <a:off x="1395983" y="7229855"/>
            <a:ext cx="277367" cy="219455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 txBox="1"/>
          <p:nvPr/>
        </p:nvSpPr>
        <p:spPr>
          <a:xfrm>
            <a:off x="1129080" y="5081792"/>
            <a:ext cx="5305425" cy="2368550"/>
          </a:xfrm>
          <a:prstGeom prst="rect">
            <a:avLst/>
          </a:prstGeom>
        </p:spPr>
        <p:txBody>
          <a:bodyPr wrap="square" lIns="0" tIns="20955" rIns="0" bIns="0" rtlCol="0" vert="horz">
            <a:spAutoFit/>
          </a:bodyPr>
          <a:lstStyle/>
          <a:p>
            <a:pPr marL="12700" marR="5080">
              <a:lnSpc>
                <a:spcPct val="150500"/>
              </a:lnSpc>
              <a:spcBef>
                <a:spcPts val="165"/>
              </a:spcBef>
            </a:pPr>
            <a:r>
              <a:rPr dirty="0" sz="1400" spc="-5">
                <a:latin typeface="Calibri"/>
                <a:cs typeface="Calibri"/>
              </a:rPr>
              <a:t>HW</a:t>
            </a:r>
            <a:r>
              <a:rPr dirty="0" baseline="-12345" sz="1350" spc="-7">
                <a:latin typeface="Calibri"/>
                <a:cs typeface="Calibri"/>
              </a:rPr>
              <a:t>1</a:t>
            </a:r>
            <a:r>
              <a:rPr dirty="0" sz="1400" spc="-5">
                <a:latin typeface="Calibri"/>
                <a:cs typeface="Calibri"/>
              </a:rPr>
              <a:t>: </a:t>
            </a:r>
            <a:r>
              <a:rPr dirty="0" sz="1400">
                <a:latin typeface="Calibri"/>
                <a:cs typeface="Calibri"/>
              </a:rPr>
              <a:t>design </a:t>
            </a:r>
            <a:r>
              <a:rPr dirty="0" sz="1400" spc="-15">
                <a:latin typeface="Calibri"/>
                <a:cs typeface="Calibri"/>
              </a:rPr>
              <a:t>(</a:t>
            </a:r>
            <a:r>
              <a:rPr dirty="0" sz="1450" spc="-15" b="1" i="1">
                <a:latin typeface="Cambria Math"/>
                <a:cs typeface="Cambria Math"/>
              </a:rPr>
              <a:t>3-bits</a:t>
            </a:r>
            <a:r>
              <a:rPr dirty="0" sz="1400" spc="-15">
                <a:latin typeface="Calibri"/>
                <a:cs typeface="Calibri"/>
              </a:rPr>
              <a:t>) </a:t>
            </a:r>
            <a:r>
              <a:rPr dirty="0" sz="1400" spc="-5">
                <a:latin typeface="Calibri"/>
                <a:cs typeface="Calibri"/>
              </a:rPr>
              <a:t>up counter using </a:t>
            </a:r>
            <a:r>
              <a:rPr dirty="0" sz="1450" spc="-15" b="1" i="1">
                <a:latin typeface="Cambria Math"/>
                <a:cs typeface="Cambria Math"/>
              </a:rPr>
              <a:t>J-K </a:t>
            </a:r>
            <a:r>
              <a:rPr dirty="0" sz="1400" spc="-5">
                <a:latin typeface="Calibri"/>
                <a:cs typeface="Calibri"/>
              </a:rPr>
              <a:t>flip-flops </a:t>
            </a:r>
            <a:r>
              <a:rPr dirty="0" sz="1400">
                <a:latin typeface="Calibri"/>
                <a:cs typeface="Calibri"/>
              </a:rPr>
              <a:t>with </a:t>
            </a:r>
            <a:r>
              <a:rPr dirty="0" sz="1400" spc="-5">
                <a:latin typeface="Calibri"/>
                <a:cs typeface="Calibri"/>
              </a:rPr>
              <a:t>negative edge  clock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pulse.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150500"/>
              </a:lnSpc>
              <a:spcBef>
                <a:spcPts val="905"/>
              </a:spcBef>
            </a:pPr>
            <a:r>
              <a:rPr dirty="0" sz="1400" spc="-5">
                <a:latin typeface="Calibri"/>
                <a:cs typeface="Calibri"/>
              </a:rPr>
              <a:t>Ex3/ </a:t>
            </a:r>
            <a:r>
              <a:rPr dirty="0" sz="1400">
                <a:latin typeface="Calibri"/>
                <a:cs typeface="Calibri"/>
              </a:rPr>
              <a:t>design </a:t>
            </a:r>
            <a:r>
              <a:rPr dirty="0" sz="1400" spc="-15">
                <a:latin typeface="Calibri"/>
                <a:cs typeface="Calibri"/>
              </a:rPr>
              <a:t>(</a:t>
            </a:r>
            <a:r>
              <a:rPr dirty="0" sz="1450" spc="-15" b="1" i="1">
                <a:latin typeface="Cambria Math"/>
                <a:cs typeface="Cambria Math"/>
              </a:rPr>
              <a:t>3-bits</a:t>
            </a:r>
            <a:r>
              <a:rPr dirty="0" sz="1400" spc="-15">
                <a:latin typeface="Calibri"/>
                <a:cs typeface="Calibri"/>
              </a:rPr>
              <a:t>) </a:t>
            </a:r>
            <a:r>
              <a:rPr dirty="0" sz="1400" spc="-5">
                <a:latin typeface="Calibri"/>
                <a:cs typeface="Calibri"/>
              </a:rPr>
              <a:t>down counter using </a:t>
            </a:r>
            <a:r>
              <a:rPr dirty="0" sz="1450" spc="-15" b="1" i="1">
                <a:latin typeface="Cambria Math"/>
                <a:cs typeface="Cambria Math"/>
              </a:rPr>
              <a:t>J-K </a:t>
            </a:r>
            <a:r>
              <a:rPr dirty="0" sz="1400" spc="-5">
                <a:latin typeface="Calibri"/>
                <a:cs typeface="Calibri"/>
              </a:rPr>
              <a:t>flip-flops </a:t>
            </a:r>
            <a:r>
              <a:rPr dirty="0" sz="1400">
                <a:latin typeface="Calibri"/>
                <a:cs typeface="Calibri"/>
              </a:rPr>
              <a:t>with </a:t>
            </a:r>
            <a:r>
              <a:rPr dirty="0" sz="1400" spc="-5">
                <a:latin typeface="Calibri"/>
                <a:cs typeface="Calibri"/>
              </a:rPr>
              <a:t>positive edge  clock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pulse.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880"/>
              </a:spcBef>
            </a:pPr>
            <a:r>
              <a:rPr dirty="0" sz="1400" spc="-5">
                <a:latin typeface="Calibri"/>
                <a:cs typeface="Calibri"/>
              </a:rPr>
              <a:t>S0l: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100">
              <a:latin typeface="Times New Roman"/>
              <a:cs typeface="Times New Roman"/>
            </a:endParaRPr>
          </a:p>
          <a:p>
            <a:pPr marL="358140">
              <a:lnSpc>
                <a:spcPct val="100000"/>
              </a:lnSpc>
            </a:pPr>
            <a:r>
              <a:rPr dirty="0" sz="1400" b="1"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1658620" y="7337297"/>
            <a:ext cx="3731895" cy="10795"/>
          </a:xfrm>
          <a:custGeom>
            <a:avLst/>
            <a:gdLst/>
            <a:ahLst/>
            <a:cxnLst/>
            <a:rect l="l" t="t" r="r" b="b"/>
            <a:pathLst>
              <a:path w="3731895" h="10795">
                <a:moveTo>
                  <a:pt x="3731895" y="0"/>
                </a:moveTo>
                <a:lnTo>
                  <a:pt x="0" y="10668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5093208" y="8657843"/>
            <a:ext cx="428243" cy="236219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 txBox="1"/>
          <p:nvPr/>
        </p:nvSpPr>
        <p:spPr>
          <a:xfrm>
            <a:off x="5173217" y="8638793"/>
            <a:ext cx="211454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Q</a:t>
            </a:r>
            <a:r>
              <a:rPr dirty="0" baseline="-12345" sz="1350" b="1">
                <a:latin typeface="Calibri"/>
                <a:cs typeface="Calibri"/>
              </a:rPr>
              <a:t>B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79" name="object 79"/>
          <p:cNvSpPr/>
          <p:nvPr/>
        </p:nvSpPr>
        <p:spPr>
          <a:xfrm>
            <a:off x="5380990" y="7337932"/>
            <a:ext cx="0" cy="1026160"/>
          </a:xfrm>
          <a:custGeom>
            <a:avLst/>
            <a:gdLst/>
            <a:ahLst/>
            <a:cxnLst/>
            <a:rect l="l" t="t" r="r" b="b"/>
            <a:pathLst>
              <a:path w="0" h="1026159">
                <a:moveTo>
                  <a:pt x="0" y="0"/>
                </a:moveTo>
                <a:lnTo>
                  <a:pt x="0" y="1026159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3529584" y="8610600"/>
            <a:ext cx="429767" cy="219456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 txBox="1"/>
          <p:nvPr/>
        </p:nvSpPr>
        <p:spPr>
          <a:xfrm>
            <a:off x="3609213" y="8591550"/>
            <a:ext cx="21717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Q</a:t>
            </a:r>
            <a:r>
              <a:rPr dirty="0" baseline="-12345" sz="1350" b="1">
                <a:latin typeface="Calibri"/>
                <a:cs typeface="Calibri"/>
              </a:rPr>
              <a:t>A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82" name="object 82"/>
          <p:cNvSpPr/>
          <p:nvPr/>
        </p:nvSpPr>
        <p:spPr>
          <a:xfrm>
            <a:off x="3662045" y="8052815"/>
            <a:ext cx="321310" cy="635"/>
          </a:xfrm>
          <a:custGeom>
            <a:avLst/>
            <a:gdLst/>
            <a:ahLst/>
            <a:cxnLst/>
            <a:rect l="l" t="t" r="r" b="b"/>
            <a:pathLst>
              <a:path w="321310" h="634">
                <a:moveTo>
                  <a:pt x="321309" y="0"/>
                </a:moveTo>
                <a:lnTo>
                  <a:pt x="0" y="635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4710112" y="8317801"/>
            <a:ext cx="81279" cy="85217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3910584" y="8212835"/>
            <a:ext cx="277367" cy="22098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 txBox="1"/>
          <p:nvPr/>
        </p:nvSpPr>
        <p:spPr>
          <a:xfrm>
            <a:off x="3990213" y="8193785"/>
            <a:ext cx="123189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K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6" name="object 86"/>
          <p:cNvSpPr/>
          <p:nvPr/>
        </p:nvSpPr>
        <p:spPr>
          <a:xfrm>
            <a:off x="3944620" y="7951660"/>
            <a:ext cx="186372" cy="215646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3910584" y="7600188"/>
            <a:ext cx="277367" cy="22098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 txBox="1"/>
          <p:nvPr/>
        </p:nvSpPr>
        <p:spPr>
          <a:xfrm>
            <a:off x="3990213" y="7580756"/>
            <a:ext cx="844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J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9" name="object 89"/>
          <p:cNvSpPr/>
          <p:nvPr/>
        </p:nvSpPr>
        <p:spPr>
          <a:xfrm>
            <a:off x="4428744" y="8193023"/>
            <a:ext cx="277367" cy="219456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 txBox="1"/>
          <p:nvPr/>
        </p:nvSpPr>
        <p:spPr>
          <a:xfrm>
            <a:off x="4508372" y="8141283"/>
            <a:ext cx="139065" cy="240029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-11904" sz="2100" spc="-1357">
                <a:latin typeface="Cambria Math"/>
                <a:cs typeface="Cambria Math"/>
              </a:rPr>
              <a:t>𝐐</a:t>
            </a:r>
            <a:r>
              <a:rPr dirty="0" sz="1400" spc="48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1" name="object 91"/>
          <p:cNvSpPr/>
          <p:nvPr/>
        </p:nvSpPr>
        <p:spPr>
          <a:xfrm>
            <a:off x="4448555" y="7609331"/>
            <a:ext cx="275844" cy="22098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 txBox="1"/>
          <p:nvPr/>
        </p:nvSpPr>
        <p:spPr>
          <a:xfrm>
            <a:off x="4528184" y="7589901"/>
            <a:ext cx="1479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Q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3" name="object 93"/>
          <p:cNvSpPr/>
          <p:nvPr/>
        </p:nvSpPr>
        <p:spPr>
          <a:xfrm>
            <a:off x="3944620" y="7616190"/>
            <a:ext cx="766445" cy="0"/>
          </a:xfrm>
          <a:custGeom>
            <a:avLst/>
            <a:gdLst/>
            <a:ahLst/>
            <a:cxnLst/>
            <a:rect l="l" t="t" r="r" b="b"/>
            <a:pathLst>
              <a:path w="766445" h="0">
                <a:moveTo>
                  <a:pt x="0" y="0"/>
                </a:moveTo>
                <a:lnTo>
                  <a:pt x="76593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3950842" y="8508110"/>
            <a:ext cx="766445" cy="0"/>
          </a:xfrm>
          <a:custGeom>
            <a:avLst/>
            <a:gdLst/>
            <a:ahLst/>
            <a:cxnLst/>
            <a:rect l="l" t="t" r="r" b="b"/>
            <a:pathLst>
              <a:path w="766445" h="0">
                <a:moveTo>
                  <a:pt x="0" y="0"/>
                </a:moveTo>
                <a:lnTo>
                  <a:pt x="76593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3950842" y="7610347"/>
            <a:ext cx="635" cy="903605"/>
          </a:xfrm>
          <a:custGeom>
            <a:avLst/>
            <a:gdLst/>
            <a:ahLst/>
            <a:cxnLst/>
            <a:rect l="l" t="t" r="r" b="b"/>
            <a:pathLst>
              <a:path w="635" h="903604">
                <a:moveTo>
                  <a:pt x="381" y="0"/>
                </a:moveTo>
                <a:lnTo>
                  <a:pt x="0" y="90360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4710557" y="7610347"/>
            <a:ext cx="635" cy="903605"/>
          </a:xfrm>
          <a:custGeom>
            <a:avLst/>
            <a:gdLst/>
            <a:ahLst/>
            <a:cxnLst/>
            <a:rect l="l" t="t" r="r" b="b"/>
            <a:pathLst>
              <a:path w="635" h="903604">
                <a:moveTo>
                  <a:pt x="380" y="0"/>
                </a:moveTo>
                <a:lnTo>
                  <a:pt x="0" y="90360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4187507" y="7876095"/>
            <a:ext cx="295275" cy="346201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 txBox="1"/>
          <p:nvPr/>
        </p:nvSpPr>
        <p:spPr>
          <a:xfrm>
            <a:off x="4276725" y="7911465"/>
            <a:ext cx="12573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B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9" name="object 99"/>
          <p:cNvSpPr/>
          <p:nvPr/>
        </p:nvSpPr>
        <p:spPr>
          <a:xfrm>
            <a:off x="3674109" y="7703439"/>
            <a:ext cx="0" cy="944880"/>
          </a:xfrm>
          <a:custGeom>
            <a:avLst/>
            <a:gdLst/>
            <a:ahLst/>
            <a:cxnLst/>
            <a:rect l="l" t="t" r="r" b="b"/>
            <a:pathLst>
              <a:path w="0" h="944879">
                <a:moveTo>
                  <a:pt x="0" y="0"/>
                </a:moveTo>
                <a:lnTo>
                  <a:pt x="0" y="944372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6300787" y="8323770"/>
            <a:ext cx="81279" cy="85217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5501640" y="8218931"/>
            <a:ext cx="277367" cy="22098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 txBox="1"/>
          <p:nvPr/>
        </p:nvSpPr>
        <p:spPr>
          <a:xfrm>
            <a:off x="5581650" y="8199881"/>
            <a:ext cx="123189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K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3" name="object 103"/>
          <p:cNvSpPr/>
          <p:nvPr/>
        </p:nvSpPr>
        <p:spPr>
          <a:xfrm>
            <a:off x="5545454" y="7962391"/>
            <a:ext cx="171450" cy="206375"/>
          </a:xfrm>
          <a:custGeom>
            <a:avLst/>
            <a:gdLst/>
            <a:ahLst/>
            <a:cxnLst/>
            <a:rect l="l" t="t" r="r" b="b"/>
            <a:pathLst>
              <a:path w="171450" h="206375">
                <a:moveTo>
                  <a:pt x="0" y="0"/>
                </a:moveTo>
                <a:lnTo>
                  <a:pt x="171450" y="103124"/>
                </a:lnTo>
                <a:lnTo>
                  <a:pt x="0" y="206248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5535295" y="8062848"/>
            <a:ext cx="179705" cy="0"/>
          </a:xfrm>
          <a:custGeom>
            <a:avLst/>
            <a:gdLst/>
            <a:ahLst/>
            <a:cxnLst/>
            <a:rect l="l" t="t" r="r" b="b"/>
            <a:pathLst>
              <a:path w="179704" h="0">
                <a:moveTo>
                  <a:pt x="179704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/>
          <p:nvPr/>
        </p:nvSpPr>
        <p:spPr>
          <a:xfrm>
            <a:off x="5501640" y="7606283"/>
            <a:ext cx="277367" cy="22098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 txBox="1"/>
          <p:nvPr/>
        </p:nvSpPr>
        <p:spPr>
          <a:xfrm>
            <a:off x="5581650" y="7586852"/>
            <a:ext cx="844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J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7" name="object 107"/>
          <p:cNvSpPr/>
          <p:nvPr/>
        </p:nvSpPr>
        <p:spPr>
          <a:xfrm>
            <a:off x="6019800" y="8199119"/>
            <a:ext cx="277367" cy="22098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 txBox="1"/>
          <p:nvPr/>
        </p:nvSpPr>
        <p:spPr>
          <a:xfrm>
            <a:off x="6099809" y="8147380"/>
            <a:ext cx="139065" cy="240029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-11904" sz="2100" spc="-1357">
                <a:latin typeface="Cambria Math"/>
                <a:cs typeface="Cambria Math"/>
              </a:rPr>
              <a:t>𝐐</a:t>
            </a:r>
            <a:r>
              <a:rPr dirty="0" sz="1400" spc="48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9" name="object 109"/>
          <p:cNvSpPr/>
          <p:nvPr/>
        </p:nvSpPr>
        <p:spPr>
          <a:xfrm>
            <a:off x="6039611" y="7615427"/>
            <a:ext cx="275843" cy="22098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 txBox="1"/>
          <p:nvPr/>
        </p:nvSpPr>
        <p:spPr>
          <a:xfrm>
            <a:off x="6118097" y="7595996"/>
            <a:ext cx="1479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Q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11" name="object 111"/>
          <p:cNvSpPr/>
          <p:nvPr/>
        </p:nvSpPr>
        <p:spPr>
          <a:xfrm>
            <a:off x="5535295" y="7622285"/>
            <a:ext cx="766445" cy="0"/>
          </a:xfrm>
          <a:custGeom>
            <a:avLst/>
            <a:gdLst/>
            <a:ahLst/>
            <a:cxnLst/>
            <a:rect l="l" t="t" r="r" b="b"/>
            <a:pathLst>
              <a:path w="766445" h="0">
                <a:moveTo>
                  <a:pt x="0" y="0"/>
                </a:moveTo>
                <a:lnTo>
                  <a:pt x="76593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/>
          <p:nvPr/>
        </p:nvSpPr>
        <p:spPr>
          <a:xfrm>
            <a:off x="5541517" y="8514206"/>
            <a:ext cx="766445" cy="0"/>
          </a:xfrm>
          <a:custGeom>
            <a:avLst/>
            <a:gdLst/>
            <a:ahLst/>
            <a:cxnLst/>
            <a:rect l="l" t="t" r="r" b="b"/>
            <a:pathLst>
              <a:path w="766445" h="0">
                <a:moveTo>
                  <a:pt x="0" y="0"/>
                </a:moveTo>
                <a:lnTo>
                  <a:pt x="76593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/>
          <p:nvPr/>
        </p:nvSpPr>
        <p:spPr>
          <a:xfrm>
            <a:off x="5541517" y="7616443"/>
            <a:ext cx="635" cy="903605"/>
          </a:xfrm>
          <a:custGeom>
            <a:avLst/>
            <a:gdLst/>
            <a:ahLst/>
            <a:cxnLst/>
            <a:rect l="l" t="t" r="r" b="b"/>
            <a:pathLst>
              <a:path w="635" h="903604">
                <a:moveTo>
                  <a:pt x="381" y="0"/>
                </a:moveTo>
                <a:lnTo>
                  <a:pt x="0" y="90360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4" name="object 114"/>
          <p:cNvSpPr/>
          <p:nvPr/>
        </p:nvSpPr>
        <p:spPr>
          <a:xfrm>
            <a:off x="6301232" y="7616443"/>
            <a:ext cx="635" cy="903605"/>
          </a:xfrm>
          <a:custGeom>
            <a:avLst/>
            <a:gdLst/>
            <a:ahLst/>
            <a:cxnLst/>
            <a:rect l="l" t="t" r="r" b="b"/>
            <a:pathLst>
              <a:path w="635" h="903604">
                <a:moveTo>
                  <a:pt x="380" y="0"/>
                </a:moveTo>
                <a:lnTo>
                  <a:pt x="0" y="90360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/>
          <p:nvPr/>
        </p:nvSpPr>
        <p:spPr>
          <a:xfrm>
            <a:off x="5778182" y="7882064"/>
            <a:ext cx="295275" cy="346201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6" name="object 116"/>
          <p:cNvSpPr txBox="1"/>
          <p:nvPr/>
        </p:nvSpPr>
        <p:spPr>
          <a:xfrm>
            <a:off x="5866638" y="7917560"/>
            <a:ext cx="12573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B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17" name="object 117"/>
          <p:cNvSpPr/>
          <p:nvPr/>
        </p:nvSpPr>
        <p:spPr>
          <a:xfrm>
            <a:off x="4716145" y="7752968"/>
            <a:ext cx="524510" cy="635"/>
          </a:xfrm>
          <a:custGeom>
            <a:avLst/>
            <a:gdLst/>
            <a:ahLst/>
            <a:cxnLst/>
            <a:rect l="l" t="t" r="r" b="b"/>
            <a:pathLst>
              <a:path w="524510" h="634">
                <a:moveTo>
                  <a:pt x="524509" y="0"/>
                </a:moveTo>
                <a:lnTo>
                  <a:pt x="0" y="63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8" name="object 118"/>
          <p:cNvSpPr/>
          <p:nvPr/>
        </p:nvSpPr>
        <p:spPr>
          <a:xfrm>
            <a:off x="6655307" y="8627364"/>
            <a:ext cx="428244" cy="236219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9" name="object 119"/>
          <p:cNvSpPr txBox="1"/>
          <p:nvPr/>
        </p:nvSpPr>
        <p:spPr>
          <a:xfrm>
            <a:off x="6735571" y="8608314"/>
            <a:ext cx="208279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Q</a:t>
            </a:r>
            <a:r>
              <a:rPr dirty="0" baseline="-12345" sz="1350" b="1">
                <a:latin typeface="Calibri"/>
                <a:cs typeface="Calibri"/>
              </a:rPr>
              <a:t>C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120" name="object 120"/>
          <p:cNvSpPr/>
          <p:nvPr/>
        </p:nvSpPr>
        <p:spPr>
          <a:xfrm>
            <a:off x="5240654" y="7746238"/>
            <a:ext cx="0" cy="944880"/>
          </a:xfrm>
          <a:custGeom>
            <a:avLst/>
            <a:gdLst/>
            <a:ahLst/>
            <a:cxnLst/>
            <a:rect l="l" t="t" r="r" b="b"/>
            <a:pathLst>
              <a:path w="0" h="944879">
                <a:moveTo>
                  <a:pt x="0" y="0"/>
                </a:moveTo>
                <a:lnTo>
                  <a:pt x="0" y="944499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1" name="object 121"/>
          <p:cNvSpPr/>
          <p:nvPr/>
        </p:nvSpPr>
        <p:spPr>
          <a:xfrm>
            <a:off x="5237479" y="8052180"/>
            <a:ext cx="321310" cy="635"/>
          </a:xfrm>
          <a:custGeom>
            <a:avLst/>
            <a:gdLst/>
            <a:ahLst/>
            <a:cxnLst/>
            <a:rect l="l" t="t" r="r" b="b"/>
            <a:pathLst>
              <a:path w="321310" h="634">
                <a:moveTo>
                  <a:pt x="321310" y="0"/>
                </a:moveTo>
                <a:lnTo>
                  <a:pt x="0" y="634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2" name="object 122"/>
          <p:cNvSpPr/>
          <p:nvPr/>
        </p:nvSpPr>
        <p:spPr>
          <a:xfrm>
            <a:off x="6292215" y="7713471"/>
            <a:ext cx="524510" cy="635"/>
          </a:xfrm>
          <a:custGeom>
            <a:avLst/>
            <a:gdLst/>
            <a:ahLst/>
            <a:cxnLst/>
            <a:rect l="l" t="t" r="r" b="b"/>
            <a:pathLst>
              <a:path w="524509" h="634">
                <a:moveTo>
                  <a:pt x="524510" y="0"/>
                </a:moveTo>
                <a:lnTo>
                  <a:pt x="0" y="63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3" name="object 123"/>
          <p:cNvSpPr/>
          <p:nvPr/>
        </p:nvSpPr>
        <p:spPr>
          <a:xfrm>
            <a:off x="6802755" y="7706105"/>
            <a:ext cx="0" cy="944880"/>
          </a:xfrm>
          <a:custGeom>
            <a:avLst/>
            <a:gdLst/>
            <a:ahLst/>
            <a:cxnLst/>
            <a:rect l="l" t="t" r="r" b="b"/>
            <a:pathLst>
              <a:path w="0" h="944879">
                <a:moveTo>
                  <a:pt x="0" y="0"/>
                </a:moveTo>
                <a:lnTo>
                  <a:pt x="0" y="944371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4" name="object 124"/>
          <p:cNvSpPr/>
          <p:nvPr/>
        </p:nvSpPr>
        <p:spPr>
          <a:xfrm>
            <a:off x="5380990" y="7752968"/>
            <a:ext cx="153035" cy="635"/>
          </a:xfrm>
          <a:custGeom>
            <a:avLst/>
            <a:gdLst/>
            <a:ahLst/>
            <a:cxnLst/>
            <a:rect l="l" t="t" r="r" b="b"/>
            <a:pathLst>
              <a:path w="153035" h="634">
                <a:moveTo>
                  <a:pt x="-12699" y="317"/>
                </a:moveTo>
                <a:lnTo>
                  <a:pt x="165735" y="317"/>
                </a:lnTo>
              </a:path>
            </a:pathLst>
          </a:custGeom>
          <a:ln w="2603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5" name="object 125"/>
          <p:cNvSpPr/>
          <p:nvPr/>
        </p:nvSpPr>
        <p:spPr>
          <a:xfrm>
            <a:off x="5367654" y="8368029"/>
            <a:ext cx="177800" cy="1270"/>
          </a:xfrm>
          <a:custGeom>
            <a:avLst/>
            <a:gdLst/>
            <a:ahLst/>
            <a:cxnLst/>
            <a:rect l="l" t="t" r="r" b="b"/>
            <a:pathLst>
              <a:path w="177800" h="1270">
                <a:moveTo>
                  <a:pt x="-12700" y="380"/>
                </a:moveTo>
                <a:lnTo>
                  <a:pt x="190500" y="380"/>
                </a:lnTo>
              </a:path>
            </a:pathLst>
          </a:custGeom>
          <a:ln w="2616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6" name="object 126"/>
          <p:cNvSpPr/>
          <p:nvPr/>
        </p:nvSpPr>
        <p:spPr>
          <a:xfrm>
            <a:off x="3791584" y="7343266"/>
            <a:ext cx="0" cy="1026160"/>
          </a:xfrm>
          <a:custGeom>
            <a:avLst/>
            <a:gdLst/>
            <a:ahLst/>
            <a:cxnLst/>
            <a:rect l="l" t="t" r="r" b="b"/>
            <a:pathLst>
              <a:path w="0" h="1026159">
                <a:moveTo>
                  <a:pt x="0" y="0"/>
                </a:moveTo>
                <a:lnTo>
                  <a:pt x="0" y="102616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7" name="object 127"/>
          <p:cNvSpPr/>
          <p:nvPr/>
        </p:nvSpPr>
        <p:spPr>
          <a:xfrm>
            <a:off x="3791584" y="7758302"/>
            <a:ext cx="153035" cy="635"/>
          </a:xfrm>
          <a:custGeom>
            <a:avLst/>
            <a:gdLst/>
            <a:ahLst/>
            <a:cxnLst/>
            <a:rect l="l" t="t" r="r" b="b"/>
            <a:pathLst>
              <a:path w="153035" h="634">
                <a:moveTo>
                  <a:pt x="-12699" y="317"/>
                </a:moveTo>
                <a:lnTo>
                  <a:pt x="165735" y="317"/>
                </a:lnTo>
              </a:path>
            </a:pathLst>
          </a:custGeom>
          <a:ln w="2603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8" name="object 128"/>
          <p:cNvSpPr/>
          <p:nvPr/>
        </p:nvSpPr>
        <p:spPr>
          <a:xfrm>
            <a:off x="3778250" y="8373490"/>
            <a:ext cx="177800" cy="635"/>
          </a:xfrm>
          <a:custGeom>
            <a:avLst/>
            <a:gdLst/>
            <a:ahLst/>
            <a:cxnLst/>
            <a:rect l="l" t="t" r="r" b="b"/>
            <a:pathLst>
              <a:path w="177800" h="634">
                <a:moveTo>
                  <a:pt x="-12700" y="317"/>
                </a:moveTo>
                <a:lnTo>
                  <a:pt x="190500" y="317"/>
                </a:lnTo>
              </a:path>
            </a:pathLst>
          </a:custGeom>
          <a:ln w="2603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9" name="object 129"/>
          <p:cNvSpPr/>
          <p:nvPr/>
        </p:nvSpPr>
        <p:spPr>
          <a:xfrm>
            <a:off x="2026285" y="8020684"/>
            <a:ext cx="0" cy="728980"/>
          </a:xfrm>
          <a:custGeom>
            <a:avLst/>
            <a:gdLst/>
            <a:ahLst/>
            <a:cxnLst/>
            <a:rect l="l" t="t" r="r" b="b"/>
            <a:pathLst>
              <a:path w="0" h="728979">
                <a:moveTo>
                  <a:pt x="0" y="0"/>
                </a:moveTo>
                <a:lnTo>
                  <a:pt x="0" y="72898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0" name="object 130"/>
          <p:cNvSpPr/>
          <p:nvPr/>
        </p:nvSpPr>
        <p:spPr>
          <a:xfrm>
            <a:off x="1144524" y="8619743"/>
            <a:ext cx="591312" cy="220980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1" name="object 131"/>
          <p:cNvSpPr txBox="1"/>
          <p:nvPr/>
        </p:nvSpPr>
        <p:spPr>
          <a:xfrm>
            <a:off x="1223568" y="8600693"/>
            <a:ext cx="29210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CL</a:t>
            </a:r>
            <a:r>
              <a:rPr dirty="0" sz="1400" b="1">
                <a:latin typeface="Calibri"/>
                <a:cs typeface="Calibri"/>
              </a:rPr>
              <a:t>K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32" name="object 132"/>
          <p:cNvSpPr/>
          <p:nvPr/>
        </p:nvSpPr>
        <p:spPr>
          <a:xfrm>
            <a:off x="2027554" y="8027415"/>
            <a:ext cx="372110" cy="0"/>
          </a:xfrm>
          <a:custGeom>
            <a:avLst/>
            <a:gdLst/>
            <a:ahLst/>
            <a:cxnLst/>
            <a:rect l="l" t="t" r="r" b="b"/>
            <a:pathLst>
              <a:path w="372110" h="0">
                <a:moveTo>
                  <a:pt x="372109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3" name="object 133"/>
          <p:cNvSpPr/>
          <p:nvPr/>
        </p:nvSpPr>
        <p:spPr>
          <a:xfrm>
            <a:off x="1503044" y="8740266"/>
            <a:ext cx="524510" cy="635"/>
          </a:xfrm>
          <a:custGeom>
            <a:avLst/>
            <a:gdLst/>
            <a:ahLst/>
            <a:cxnLst/>
            <a:rect l="l" t="t" r="r" b="b"/>
            <a:pathLst>
              <a:path w="524510" h="634">
                <a:moveTo>
                  <a:pt x="524510" y="0"/>
                </a:moveTo>
                <a:lnTo>
                  <a:pt x="0" y="63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4" name="object 134"/>
          <p:cNvSpPr/>
          <p:nvPr/>
        </p:nvSpPr>
        <p:spPr>
          <a:xfrm>
            <a:off x="3158807" y="8288337"/>
            <a:ext cx="81280" cy="85216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5" name="object 135"/>
          <p:cNvSpPr/>
          <p:nvPr/>
        </p:nvSpPr>
        <p:spPr>
          <a:xfrm>
            <a:off x="2359151" y="8183879"/>
            <a:ext cx="277368" cy="22098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6" name="object 136"/>
          <p:cNvSpPr txBox="1"/>
          <p:nvPr/>
        </p:nvSpPr>
        <p:spPr>
          <a:xfrm>
            <a:off x="2438526" y="8164829"/>
            <a:ext cx="123189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K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37" name="object 137"/>
          <p:cNvSpPr/>
          <p:nvPr/>
        </p:nvSpPr>
        <p:spPr>
          <a:xfrm>
            <a:off x="2403475" y="7926958"/>
            <a:ext cx="171450" cy="206375"/>
          </a:xfrm>
          <a:custGeom>
            <a:avLst/>
            <a:gdLst/>
            <a:ahLst/>
            <a:cxnLst/>
            <a:rect l="l" t="t" r="r" b="b"/>
            <a:pathLst>
              <a:path w="171450" h="206375">
                <a:moveTo>
                  <a:pt x="0" y="0"/>
                </a:moveTo>
                <a:lnTo>
                  <a:pt x="171450" y="103124"/>
                </a:lnTo>
                <a:lnTo>
                  <a:pt x="0" y="206120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8" name="object 138"/>
          <p:cNvSpPr/>
          <p:nvPr/>
        </p:nvSpPr>
        <p:spPr>
          <a:xfrm>
            <a:off x="2393314" y="8027415"/>
            <a:ext cx="179705" cy="0"/>
          </a:xfrm>
          <a:custGeom>
            <a:avLst/>
            <a:gdLst/>
            <a:ahLst/>
            <a:cxnLst/>
            <a:rect l="l" t="t" r="r" b="b"/>
            <a:pathLst>
              <a:path w="179705" h="0">
                <a:moveTo>
                  <a:pt x="179705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9" name="object 139"/>
          <p:cNvSpPr/>
          <p:nvPr/>
        </p:nvSpPr>
        <p:spPr>
          <a:xfrm>
            <a:off x="2359151" y="7571231"/>
            <a:ext cx="277368" cy="22098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0" name="object 140"/>
          <p:cNvSpPr txBox="1"/>
          <p:nvPr/>
        </p:nvSpPr>
        <p:spPr>
          <a:xfrm>
            <a:off x="2438526" y="7551801"/>
            <a:ext cx="844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J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41" name="object 141"/>
          <p:cNvSpPr/>
          <p:nvPr/>
        </p:nvSpPr>
        <p:spPr>
          <a:xfrm>
            <a:off x="2877311" y="8164067"/>
            <a:ext cx="277368" cy="219456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2" name="object 142"/>
          <p:cNvSpPr txBox="1"/>
          <p:nvPr/>
        </p:nvSpPr>
        <p:spPr>
          <a:xfrm>
            <a:off x="2956686" y="8112328"/>
            <a:ext cx="139065" cy="240029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-11904" sz="2100" spc="-1357">
                <a:latin typeface="Cambria Math"/>
                <a:cs typeface="Cambria Math"/>
              </a:rPr>
              <a:t>𝐐</a:t>
            </a:r>
            <a:r>
              <a:rPr dirty="0" sz="1400" spc="48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43" name="object 143"/>
          <p:cNvSpPr/>
          <p:nvPr/>
        </p:nvSpPr>
        <p:spPr>
          <a:xfrm>
            <a:off x="2897123" y="7580376"/>
            <a:ext cx="277368" cy="219456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4" name="object 144"/>
          <p:cNvSpPr txBox="1"/>
          <p:nvPr/>
        </p:nvSpPr>
        <p:spPr>
          <a:xfrm>
            <a:off x="2976498" y="7560944"/>
            <a:ext cx="1479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Q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45" name="object 145"/>
          <p:cNvSpPr/>
          <p:nvPr/>
        </p:nvSpPr>
        <p:spPr>
          <a:xfrm>
            <a:off x="2393314" y="7586726"/>
            <a:ext cx="766445" cy="0"/>
          </a:xfrm>
          <a:custGeom>
            <a:avLst/>
            <a:gdLst/>
            <a:ahLst/>
            <a:cxnLst/>
            <a:rect l="l" t="t" r="r" b="b"/>
            <a:pathLst>
              <a:path w="766444" h="0">
                <a:moveTo>
                  <a:pt x="0" y="0"/>
                </a:moveTo>
                <a:lnTo>
                  <a:pt x="76593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6" name="object 146"/>
          <p:cNvSpPr/>
          <p:nvPr/>
        </p:nvSpPr>
        <p:spPr>
          <a:xfrm>
            <a:off x="2399538" y="8478773"/>
            <a:ext cx="766445" cy="0"/>
          </a:xfrm>
          <a:custGeom>
            <a:avLst/>
            <a:gdLst/>
            <a:ahLst/>
            <a:cxnLst/>
            <a:rect l="l" t="t" r="r" b="b"/>
            <a:pathLst>
              <a:path w="766444" h="0">
                <a:moveTo>
                  <a:pt x="0" y="0"/>
                </a:moveTo>
                <a:lnTo>
                  <a:pt x="76593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7" name="object 147"/>
          <p:cNvSpPr/>
          <p:nvPr/>
        </p:nvSpPr>
        <p:spPr>
          <a:xfrm>
            <a:off x="2399538" y="7580883"/>
            <a:ext cx="635" cy="903605"/>
          </a:xfrm>
          <a:custGeom>
            <a:avLst/>
            <a:gdLst/>
            <a:ahLst/>
            <a:cxnLst/>
            <a:rect l="l" t="t" r="r" b="b"/>
            <a:pathLst>
              <a:path w="635" h="903604">
                <a:moveTo>
                  <a:pt x="381" y="0"/>
                </a:moveTo>
                <a:lnTo>
                  <a:pt x="0" y="90360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8" name="object 148"/>
          <p:cNvSpPr/>
          <p:nvPr/>
        </p:nvSpPr>
        <p:spPr>
          <a:xfrm>
            <a:off x="3159251" y="7580883"/>
            <a:ext cx="635" cy="903605"/>
          </a:xfrm>
          <a:custGeom>
            <a:avLst/>
            <a:gdLst/>
            <a:ahLst/>
            <a:cxnLst/>
            <a:rect l="l" t="t" r="r" b="b"/>
            <a:pathLst>
              <a:path w="635" h="903604">
                <a:moveTo>
                  <a:pt x="381" y="0"/>
                </a:moveTo>
                <a:lnTo>
                  <a:pt x="0" y="90360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9" name="object 149"/>
          <p:cNvSpPr/>
          <p:nvPr/>
        </p:nvSpPr>
        <p:spPr>
          <a:xfrm>
            <a:off x="2636202" y="7846631"/>
            <a:ext cx="295275" cy="346201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0" name="object 150"/>
          <p:cNvSpPr txBox="1"/>
          <p:nvPr/>
        </p:nvSpPr>
        <p:spPr>
          <a:xfrm>
            <a:off x="2725039" y="7882508"/>
            <a:ext cx="13398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A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51" name="object 151"/>
          <p:cNvSpPr/>
          <p:nvPr/>
        </p:nvSpPr>
        <p:spPr>
          <a:xfrm>
            <a:off x="2240279" y="7354061"/>
            <a:ext cx="0" cy="976630"/>
          </a:xfrm>
          <a:custGeom>
            <a:avLst/>
            <a:gdLst/>
            <a:ahLst/>
            <a:cxnLst/>
            <a:rect l="l" t="t" r="r" b="b"/>
            <a:pathLst>
              <a:path w="0" h="976629">
                <a:moveTo>
                  <a:pt x="0" y="0"/>
                </a:moveTo>
                <a:lnTo>
                  <a:pt x="0" y="976503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2" name="object 152"/>
          <p:cNvSpPr/>
          <p:nvPr/>
        </p:nvSpPr>
        <p:spPr>
          <a:xfrm>
            <a:off x="2240279" y="7699375"/>
            <a:ext cx="172085" cy="0"/>
          </a:xfrm>
          <a:custGeom>
            <a:avLst/>
            <a:gdLst/>
            <a:ahLst/>
            <a:cxnLst/>
            <a:rect l="l" t="t" r="r" b="b"/>
            <a:pathLst>
              <a:path w="172085" h="0">
                <a:moveTo>
                  <a:pt x="172084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3" name="object 153"/>
          <p:cNvSpPr/>
          <p:nvPr/>
        </p:nvSpPr>
        <p:spPr>
          <a:xfrm>
            <a:off x="2240279" y="8317865"/>
            <a:ext cx="172720" cy="0"/>
          </a:xfrm>
          <a:custGeom>
            <a:avLst/>
            <a:gdLst/>
            <a:ahLst/>
            <a:cxnLst/>
            <a:rect l="l" t="t" r="r" b="b"/>
            <a:pathLst>
              <a:path w="172719" h="0">
                <a:moveTo>
                  <a:pt x="172719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4" name="object 154"/>
          <p:cNvSpPr/>
          <p:nvPr/>
        </p:nvSpPr>
        <p:spPr>
          <a:xfrm>
            <a:off x="3154045" y="7715503"/>
            <a:ext cx="524510" cy="635"/>
          </a:xfrm>
          <a:custGeom>
            <a:avLst/>
            <a:gdLst/>
            <a:ahLst/>
            <a:cxnLst/>
            <a:rect l="l" t="t" r="r" b="b"/>
            <a:pathLst>
              <a:path w="524510" h="634">
                <a:moveTo>
                  <a:pt x="524509" y="0"/>
                </a:moveTo>
                <a:lnTo>
                  <a:pt x="0" y="63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5" name="object 155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6" name="object 156"/>
          <p:cNvSpPr txBox="1"/>
          <p:nvPr/>
        </p:nvSpPr>
        <p:spPr>
          <a:xfrm>
            <a:off x="3694048" y="9799649"/>
            <a:ext cx="18034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2005"/>
              </a:lnSpc>
            </a:pPr>
            <a:fld id="{81D60167-4931-47E6-BA6A-407CBD079E47}" type="slidenum">
              <a:rPr dirty="0" sz="2000">
                <a:latin typeface="Calibri"/>
                <a:cs typeface="Calibri"/>
              </a:rPr>
              <a:t>4</a:t>
            </a:fld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43321" y="437488"/>
            <a:ext cx="1727835" cy="580390"/>
          </a:xfrm>
          <a:prstGeom prst="rect">
            <a:avLst/>
          </a:prstGeom>
        </p:spPr>
        <p:txBody>
          <a:bodyPr wrap="square" lIns="0" tIns="762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</a:t>
            </a:r>
            <a:endParaRPr sz="1400">
              <a:latin typeface="Lucida Calligraphy"/>
              <a:cs typeface="Lucida Calligraphy"/>
            </a:endParaRPr>
          </a:p>
          <a:p>
            <a:pPr marL="446405">
              <a:lnSpc>
                <a:spcPct val="100000"/>
              </a:lnSpc>
              <a:spcBef>
                <a:spcPts val="505"/>
              </a:spcBef>
            </a:pPr>
            <a:r>
              <a:rPr dirty="0" sz="1400" i="1">
                <a:latin typeface="Lucida Calligraphy"/>
                <a:cs typeface="Lucida Calligraphy"/>
              </a:rPr>
              <a:t>Y.</a:t>
            </a:r>
            <a:r>
              <a:rPr dirty="0" sz="1400" spc="-1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004316" y="527303"/>
            <a:ext cx="1514856" cy="52882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174800" y="454668"/>
            <a:ext cx="1175385" cy="582930"/>
          </a:xfrm>
          <a:prstGeom prst="rect">
            <a:avLst/>
          </a:prstGeom>
        </p:spPr>
        <p:txBody>
          <a:bodyPr wrap="square" lIns="0" tIns="7747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61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one:</a:t>
            </a:r>
            <a:endParaRPr sz="1400">
              <a:latin typeface="Lucida Calligraphy"/>
              <a:cs typeface="Lucida Calligraphy"/>
            </a:endParaRPr>
          </a:p>
          <a:p>
            <a:pPr algn="ctr">
              <a:lnSpc>
                <a:spcPct val="100000"/>
              </a:lnSpc>
              <a:spcBef>
                <a:spcPts val="515"/>
              </a:spcBef>
            </a:pPr>
            <a:r>
              <a:rPr dirty="0" sz="1400" spc="-5" i="1">
                <a:latin typeface="Lucida Calligraphy"/>
                <a:cs typeface="Lucida Calligraphy"/>
              </a:rPr>
              <a:t>Counters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29080" y="1190599"/>
            <a:ext cx="5306060" cy="1000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521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Ex4/ draw the </a:t>
            </a:r>
            <a:r>
              <a:rPr dirty="0" sz="1400">
                <a:latin typeface="Calibri"/>
                <a:cs typeface="Calibri"/>
              </a:rPr>
              <a:t>timing diagram </a:t>
            </a:r>
            <a:r>
              <a:rPr dirty="0" sz="1400" spc="-5">
                <a:latin typeface="Calibri"/>
                <a:cs typeface="Calibri"/>
              </a:rPr>
              <a:t>and </a:t>
            </a:r>
            <a:r>
              <a:rPr dirty="0" sz="1400">
                <a:latin typeface="Calibri"/>
                <a:cs typeface="Calibri"/>
              </a:rPr>
              <a:t>truth </a:t>
            </a:r>
            <a:r>
              <a:rPr dirty="0" sz="1400" spc="-5">
                <a:latin typeface="Calibri"/>
                <a:cs typeface="Calibri"/>
              </a:rPr>
              <a:t>table of the counter shown </a:t>
            </a:r>
            <a:r>
              <a:rPr dirty="0" sz="1400">
                <a:latin typeface="Calibri"/>
                <a:cs typeface="Calibri"/>
              </a:rPr>
              <a:t>in  </a:t>
            </a:r>
            <a:r>
              <a:rPr dirty="0" sz="1400" spc="-5">
                <a:latin typeface="Calibri"/>
                <a:cs typeface="Calibri"/>
              </a:rPr>
              <a:t>figure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(5).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885"/>
              </a:spcBef>
            </a:pPr>
            <a:r>
              <a:rPr dirty="0" sz="1400">
                <a:latin typeface="Calibri"/>
                <a:cs typeface="Calibri"/>
              </a:rPr>
              <a:t>Sol: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29080" y="8013903"/>
            <a:ext cx="5303520" cy="1015365"/>
          </a:xfrm>
          <a:prstGeom prst="rect">
            <a:avLst/>
          </a:prstGeom>
        </p:spPr>
        <p:txBody>
          <a:bodyPr wrap="square" lIns="0" tIns="20955" rIns="0" bIns="0" rtlCol="0" vert="horz">
            <a:spAutoFit/>
          </a:bodyPr>
          <a:lstStyle/>
          <a:p>
            <a:pPr marL="12700" marR="5080">
              <a:lnSpc>
                <a:spcPct val="149900"/>
              </a:lnSpc>
              <a:spcBef>
                <a:spcPts val="165"/>
              </a:spcBef>
            </a:pPr>
            <a:r>
              <a:rPr dirty="0" sz="1400" spc="-5">
                <a:latin typeface="Calibri"/>
                <a:cs typeface="Calibri"/>
              </a:rPr>
              <a:t>Ex5/ </a:t>
            </a:r>
            <a:r>
              <a:rPr dirty="0" sz="1400">
                <a:latin typeface="Calibri"/>
                <a:cs typeface="Calibri"/>
              </a:rPr>
              <a:t>design a </a:t>
            </a:r>
            <a:r>
              <a:rPr dirty="0" sz="1400" spc="-15">
                <a:latin typeface="Calibri"/>
                <a:cs typeface="Calibri"/>
              </a:rPr>
              <a:t>(</a:t>
            </a:r>
            <a:r>
              <a:rPr dirty="0" sz="1450" spc="-15" b="1" i="1">
                <a:latin typeface="Cambria Math"/>
                <a:cs typeface="Cambria Math"/>
              </a:rPr>
              <a:t>3-bits</a:t>
            </a:r>
            <a:r>
              <a:rPr dirty="0" sz="1400" spc="-15">
                <a:latin typeface="Calibri"/>
                <a:cs typeface="Calibri"/>
              </a:rPr>
              <a:t>) </a:t>
            </a:r>
            <a:r>
              <a:rPr dirty="0" sz="1400" spc="-5">
                <a:latin typeface="Calibri"/>
                <a:cs typeface="Calibri"/>
              </a:rPr>
              <a:t>down counter using </a:t>
            </a:r>
            <a:r>
              <a:rPr dirty="0" sz="1400">
                <a:latin typeface="Calibri"/>
                <a:cs typeface="Calibri"/>
              </a:rPr>
              <a:t>T </a:t>
            </a:r>
            <a:r>
              <a:rPr dirty="0" sz="1400" spc="-5">
                <a:latin typeface="Calibri"/>
                <a:cs typeface="Calibri"/>
              </a:rPr>
              <a:t>flip-flops with negative edge  clock pulse, draw the </a:t>
            </a:r>
            <a:r>
              <a:rPr dirty="0" sz="1400">
                <a:latin typeface="Calibri"/>
                <a:cs typeface="Calibri"/>
              </a:rPr>
              <a:t>timing diagram </a:t>
            </a:r>
            <a:r>
              <a:rPr dirty="0" sz="1400" spc="-5">
                <a:latin typeface="Calibri"/>
                <a:cs typeface="Calibri"/>
              </a:rPr>
              <a:t>and </a:t>
            </a:r>
            <a:r>
              <a:rPr dirty="0" sz="1400">
                <a:latin typeface="Calibri"/>
                <a:cs typeface="Calibri"/>
              </a:rPr>
              <a:t>truth </a:t>
            </a:r>
            <a:r>
              <a:rPr dirty="0" sz="1400" spc="-5">
                <a:latin typeface="Calibri"/>
                <a:cs typeface="Calibri"/>
              </a:rPr>
              <a:t>table </a:t>
            </a:r>
            <a:r>
              <a:rPr dirty="0" sz="1400">
                <a:latin typeface="Calibri"/>
                <a:cs typeface="Calibri"/>
              </a:rPr>
              <a:t>for </a:t>
            </a:r>
            <a:r>
              <a:rPr dirty="0" sz="1400" spc="-5">
                <a:latin typeface="Calibri"/>
                <a:cs typeface="Calibri"/>
              </a:rPr>
              <a:t>this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counter.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890"/>
              </a:spcBef>
            </a:pPr>
            <a:r>
              <a:rPr dirty="0" sz="1400">
                <a:latin typeface="Calibri"/>
                <a:cs typeface="Calibri"/>
              </a:rPr>
              <a:t>Sol:</a:t>
            </a:r>
            <a:endParaRPr sz="1400">
              <a:latin typeface="Calibri"/>
              <a:cs typeface="Calibri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2034285" y="5085079"/>
          <a:ext cx="2277745" cy="27832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5290"/>
                <a:gridCol w="521334"/>
                <a:gridCol w="509269"/>
                <a:gridCol w="831215"/>
              </a:tblGrid>
              <a:tr h="252222">
                <a:tc>
                  <a:txBody>
                    <a:bodyPr/>
                    <a:lstStyle/>
                    <a:p>
                      <a:pPr marL="127000">
                        <a:lnSpc>
                          <a:spcPts val="1335"/>
                        </a:lnSpc>
                      </a:pPr>
                      <a:r>
                        <a:rPr dirty="0" u="heavy" sz="14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C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25400">
                        <a:lnSpc>
                          <a:spcPts val="1335"/>
                        </a:lnSpc>
                      </a:pPr>
                      <a:r>
                        <a:rPr dirty="0" u="heavy" sz="14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B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65735">
                        <a:lnSpc>
                          <a:spcPts val="1335"/>
                        </a:lnSpc>
                      </a:pPr>
                      <a:r>
                        <a:rPr dirty="0" u="heavy" sz="14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A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46355">
                        <a:lnSpc>
                          <a:spcPts val="1335"/>
                        </a:lnSpc>
                      </a:pPr>
                      <a:r>
                        <a:rPr dirty="0" u="heavy" sz="1400" spc="-5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Output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325374">
                <a:tc>
                  <a:txBody>
                    <a:bodyPr/>
                    <a:lstStyle/>
                    <a:p>
                      <a:pPr marL="12827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5"/>
                </a:tc>
                <a:tc>
                  <a:txBody>
                    <a:bodyPr/>
                    <a:lstStyle/>
                    <a:p>
                      <a:pPr algn="ctr" marR="26034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5"/>
                </a:tc>
                <a:tc>
                  <a:txBody>
                    <a:bodyPr/>
                    <a:lstStyle/>
                    <a:p>
                      <a:pPr algn="r" marR="17462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5"/>
                </a:tc>
                <a:tc>
                  <a:txBody>
                    <a:bodyPr/>
                    <a:lstStyle/>
                    <a:p>
                      <a:pPr algn="ctr" marL="4508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7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5"/>
                </a:tc>
              </a:tr>
              <a:tr h="325500">
                <a:tc>
                  <a:txBody>
                    <a:bodyPr/>
                    <a:lstStyle/>
                    <a:p>
                      <a:pPr marL="12827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8575"/>
                </a:tc>
                <a:tc>
                  <a:txBody>
                    <a:bodyPr/>
                    <a:lstStyle/>
                    <a:p>
                      <a:pPr algn="ctr" marR="26034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8575"/>
                </a:tc>
                <a:tc>
                  <a:txBody>
                    <a:bodyPr/>
                    <a:lstStyle/>
                    <a:p>
                      <a:pPr algn="r" marR="17462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8575"/>
                </a:tc>
                <a:tc>
                  <a:txBody>
                    <a:bodyPr/>
                    <a:lstStyle/>
                    <a:p>
                      <a:pPr algn="ctr" marL="4508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6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8575"/>
                </a:tc>
              </a:tr>
              <a:tr h="325500">
                <a:tc>
                  <a:txBody>
                    <a:bodyPr/>
                    <a:lstStyle/>
                    <a:p>
                      <a:pPr marL="12827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5"/>
                </a:tc>
                <a:tc>
                  <a:txBody>
                    <a:bodyPr/>
                    <a:lstStyle/>
                    <a:p>
                      <a:pPr algn="ctr" marR="26034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5"/>
                </a:tc>
                <a:tc>
                  <a:txBody>
                    <a:bodyPr/>
                    <a:lstStyle/>
                    <a:p>
                      <a:pPr algn="r" marR="17462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5"/>
                </a:tc>
                <a:tc>
                  <a:txBody>
                    <a:bodyPr/>
                    <a:lstStyle/>
                    <a:p>
                      <a:pPr algn="ctr" marL="4508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5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5"/>
                </a:tc>
              </a:tr>
              <a:tr h="325374">
                <a:tc>
                  <a:txBody>
                    <a:bodyPr/>
                    <a:lstStyle/>
                    <a:p>
                      <a:pPr marL="12827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209"/>
                </a:tc>
                <a:tc>
                  <a:txBody>
                    <a:bodyPr/>
                    <a:lstStyle/>
                    <a:p>
                      <a:pPr algn="ctr" marR="26034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209"/>
                </a:tc>
                <a:tc>
                  <a:txBody>
                    <a:bodyPr/>
                    <a:lstStyle/>
                    <a:p>
                      <a:pPr algn="r" marR="17462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209"/>
                </a:tc>
                <a:tc>
                  <a:txBody>
                    <a:bodyPr/>
                    <a:lstStyle/>
                    <a:p>
                      <a:pPr algn="ctr" marL="4508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4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209"/>
                </a:tc>
              </a:tr>
              <a:tr h="326135">
                <a:tc>
                  <a:txBody>
                    <a:bodyPr/>
                    <a:lstStyle/>
                    <a:p>
                      <a:pPr marL="12827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5"/>
                </a:tc>
                <a:tc>
                  <a:txBody>
                    <a:bodyPr/>
                    <a:lstStyle/>
                    <a:p>
                      <a:pPr algn="ctr" marR="26034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5"/>
                </a:tc>
                <a:tc>
                  <a:txBody>
                    <a:bodyPr/>
                    <a:lstStyle/>
                    <a:p>
                      <a:pPr algn="r" marR="17462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5"/>
                </a:tc>
                <a:tc>
                  <a:txBody>
                    <a:bodyPr/>
                    <a:lstStyle/>
                    <a:p>
                      <a:pPr algn="ctr" marL="4508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3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5"/>
                </a:tc>
              </a:tr>
              <a:tr h="325374">
                <a:tc>
                  <a:txBody>
                    <a:bodyPr/>
                    <a:lstStyle/>
                    <a:p>
                      <a:pPr marL="128270">
                        <a:lnSpc>
                          <a:spcPct val="100000"/>
                        </a:lnSpc>
                        <a:spcBef>
                          <a:spcPts val="234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4"/>
                </a:tc>
                <a:tc>
                  <a:txBody>
                    <a:bodyPr/>
                    <a:lstStyle/>
                    <a:p>
                      <a:pPr algn="ctr" marR="26034">
                        <a:lnSpc>
                          <a:spcPct val="100000"/>
                        </a:lnSpc>
                        <a:spcBef>
                          <a:spcPts val="234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4"/>
                </a:tc>
                <a:tc>
                  <a:txBody>
                    <a:bodyPr/>
                    <a:lstStyle/>
                    <a:p>
                      <a:pPr algn="r" marR="174625">
                        <a:lnSpc>
                          <a:spcPct val="100000"/>
                        </a:lnSpc>
                        <a:spcBef>
                          <a:spcPts val="234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4"/>
                </a:tc>
                <a:tc>
                  <a:txBody>
                    <a:bodyPr/>
                    <a:lstStyle/>
                    <a:p>
                      <a:pPr algn="ctr" marL="45085">
                        <a:lnSpc>
                          <a:spcPct val="100000"/>
                        </a:lnSpc>
                        <a:spcBef>
                          <a:spcPts val="234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2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4"/>
                </a:tc>
              </a:tr>
              <a:tr h="325374">
                <a:tc>
                  <a:txBody>
                    <a:bodyPr/>
                    <a:lstStyle/>
                    <a:p>
                      <a:pPr marL="12827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8575"/>
                </a:tc>
                <a:tc>
                  <a:txBody>
                    <a:bodyPr/>
                    <a:lstStyle/>
                    <a:p>
                      <a:pPr algn="ctr" marR="26034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8575"/>
                </a:tc>
                <a:tc>
                  <a:txBody>
                    <a:bodyPr/>
                    <a:lstStyle/>
                    <a:p>
                      <a:pPr algn="r" marR="17462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8575"/>
                </a:tc>
                <a:tc>
                  <a:txBody>
                    <a:bodyPr/>
                    <a:lstStyle/>
                    <a:p>
                      <a:pPr algn="ctr" marL="4508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8575"/>
                </a:tc>
              </a:tr>
              <a:tr h="252222">
                <a:tc>
                  <a:txBody>
                    <a:bodyPr/>
                    <a:lstStyle/>
                    <a:p>
                      <a:pPr marL="128270">
                        <a:lnSpc>
                          <a:spcPts val="1650"/>
                        </a:lnSpc>
                        <a:spcBef>
                          <a:spcPts val="23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5"/>
                </a:tc>
                <a:tc>
                  <a:txBody>
                    <a:bodyPr/>
                    <a:lstStyle/>
                    <a:p>
                      <a:pPr algn="ctr" marR="26034">
                        <a:lnSpc>
                          <a:spcPts val="1650"/>
                        </a:lnSpc>
                        <a:spcBef>
                          <a:spcPts val="23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5"/>
                </a:tc>
                <a:tc>
                  <a:txBody>
                    <a:bodyPr/>
                    <a:lstStyle/>
                    <a:p>
                      <a:pPr algn="r" marR="174625">
                        <a:lnSpc>
                          <a:spcPts val="1650"/>
                        </a:lnSpc>
                        <a:spcBef>
                          <a:spcPts val="23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5"/>
                </a:tc>
                <a:tc>
                  <a:txBody>
                    <a:bodyPr/>
                    <a:lstStyle/>
                    <a:p>
                      <a:pPr algn="ctr" marL="45085">
                        <a:lnSpc>
                          <a:spcPts val="1650"/>
                        </a:lnSpc>
                        <a:spcBef>
                          <a:spcPts val="23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5"/>
                </a:tc>
              </a:tr>
            </a:tbl>
          </a:graphicData>
        </a:graphic>
      </p:graphicFrame>
      <p:sp>
        <p:nvSpPr>
          <p:cNvPr id="9" name="object 9"/>
          <p:cNvSpPr/>
          <p:nvPr/>
        </p:nvSpPr>
        <p:spPr>
          <a:xfrm>
            <a:off x="1383791" y="3137915"/>
            <a:ext cx="501396" cy="21488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383791" y="3694175"/>
            <a:ext cx="411479" cy="21488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1462786" y="3674490"/>
            <a:ext cx="211454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Q</a:t>
            </a:r>
            <a:r>
              <a:rPr dirty="0" baseline="-12345" sz="1350" b="1">
                <a:latin typeface="Calibri"/>
                <a:cs typeface="Calibri"/>
              </a:rPr>
              <a:t>B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321308" y="2860547"/>
            <a:ext cx="461772" cy="21488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1400302" y="2777084"/>
            <a:ext cx="292100" cy="5803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74930" marR="5080" indent="-62865">
              <a:lnSpc>
                <a:spcPct val="13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CL</a:t>
            </a:r>
            <a:r>
              <a:rPr dirty="0" sz="1400" b="1">
                <a:latin typeface="Calibri"/>
                <a:cs typeface="Calibri"/>
              </a:rPr>
              <a:t>K  </a:t>
            </a:r>
            <a:r>
              <a:rPr dirty="0" sz="1400" spc="-5" b="1">
                <a:latin typeface="Calibri"/>
                <a:cs typeface="Calibri"/>
              </a:rPr>
              <a:t>Q</a:t>
            </a:r>
            <a:r>
              <a:rPr dirty="0" baseline="-12345" sz="1350" b="1">
                <a:latin typeface="Calibri"/>
                <a:cs typeface="Calibri"/>
              </a:rPr>
              <a:t>A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732276" y="3357371"/>
            <a:ext cx="243839" cy="21488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3811904" y="3337001"/>
            <a:ext cx="116205" cy="240029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406652" y="4232147"/>
            <a:ext cx="405384" cy="21488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485646" y="4212462"/>
            <a:ext cx="208279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 b="1">
                <a:latin typeface="Calibri"/>
                <a:cs typeface="Calibri"/>
              </a:rPr>
              <a:t>Q</a:t>
            </a:r>
            <a:r>
              <a:rPr dirty="0" baseline="-12345" sz="1350" b="1">
                <a:latin typeface="Calibri"/>
                <a:cs typeface="Calibri"/>
              </a:rPr>
              <a:t>C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941576" y="3852671"/>
            <a:ext cx="243839" cy="21335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2020570" y="3832986"/>
            <a:ext cx="1162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107435" y="3851147"/>
            <a:ext cx="243839" cy="21488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3186810" y="3831462"/>
            <a:ext cx="1162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487167" y="3852671"/>
            <a:ext cx="243839" cy="21335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2566542" y="3832986"/>
            <a:ext cx="1162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3756659" y="3852671"/>
            <a:ext cx="243839" cy="21335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3836289" y="3832986"/>
            <a:ext cx="1162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1711960" y="2247772"/>
            <a:ext cx="76200" cy="2419985"/>
          </a:xfrm>
          <a:custGeom>
            <a:avLst/>
            <a:gdLst/>
            <a:ahLst/>
            <a:cxnLst/>
            <a:rect l="l" t="t" r="r" b="b"/>
            <a:pathLst>
              <a:path w="76200" h="2419985">
                <a:moveTo>
                  <a:pt x="50800" y="63500"/>
                </a:moveTo>
                <a:lnTo>
                  <a:pt x="25400" y="63500"/>
                </a:lnTo>
                <a:lnTo>
                  <a:pt x="25400" y="2419984"/>
                </a:lnTo>
                <a:lnTo>
                  <a:pt x="50800" y="2419984"/>
                </a:lnTo>
                <a:lnTo>
                  <a:pt x="50800" y="63500"/>
                </a:lnTo>
                <a:close/>
              </a:path>
              <a:path w="76200" h="2419985">
                <a:moveTo>
                  <a:pt x="38100" y="0"/>
                </a:moveTo>
                <a:lnTo>
                  <a:pt x="0" y="76200"/>
                </a:lnTo>
                <a:lnTo>
                  <a:pt x="25400" y="76200"/>
                </a:lnTo>
                <a:lnTo>
                  <a:pt x="25400" y="63500"/>
                </a:lnTo>
                <a:lnTo>
                  <a:pt x="69850" y="63500"/>
                </a:lnTo>
                <a:lnTo>
                  <a:pt x="38100" y="0"/>
                </a:lnTo>
                <a:close/>
              </a:path>
              <a:path w="76200" h="2419985">
                <a:moveTo>
                  <a:pt x="69850" y="63500"/>
                </a:moveTo>
                <a:lnTo>
                  <a:pt x="50800" y="63500"/>
                </a:lnTo>
                <a:lnTo>
                  <a:pt x="50800" y="76200"/>
                </a:lnTo>
                <a:lnTo>
                  <a:pt x="76200" y="76200"/>
                </a:lnTo>
                <a:lnTo>
                  <a:pt x="69850" y="6350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649854" y="3040252"/>
            <a:ext cx="323850" cy="0"/>
          </a:xfrm>
          <a:custGeom>
            <a:avLst/>
            <a:gdLst/>
            <a:ahLst/>
            <a:cxnLst/>
            <a:rect l="l" t="t" r="r" b="b"/>
            <a:pathLst>
              <a:path w="323850" h="0">
                <a:moveTo>
                  <a:pt x="0" y="0"/>
                </a:moveTo>
                <a:lnTo>
                  <a:pt x="32385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935604" y="2724022"/>
            <a:ext cx="76200" cy="323850"/>
          </a:xfrm>
          <a:custGeom>
            <a:avLst/>
            <a:gdLst/>
            <a:ahLst/>
            <a:cxnLst/>
            <a:rect l="l" t="t" r="r" b="b"/>
            <a:pathLst>
              <a:path w="76200" h="323850">
                <a:moveTo>
                  <a:pt x="50800" y="63500"/>
                </a:moveTo>
                <a:lnTo>
                  <a:pt x="25400" y="63500"/>
                </a:lnTo>
                <a:lnTo>
                  <a:pt x="25400" y="323850"/>
                </a:lnTo>
                <a:lnTo>
                  <a:pt x="50800" y="323850"/>
                </a:lnTo>
                <a:lnTo>
                  <a:pt x="50800" y="63500"/>
                </a:lnTo>
                <a:close/>
              </a:path>
              <a:path w="76200" h="323850">
                <a:moveTo>
                  <a:pt x="38100" y="0"/>
                </a:moveTo>
                <a:lnTo>
                  <a:pt x="0" y="76200"/>
                </a:lnTo>
                <a:lnTo>
                  <a:pt x="25400" y="76200"/>
                </a:lnTo>
                <a:lnTo>
                  <a:pt x="25400" y="63500"/>
                </a:lnTo>
                <a:lnTo>
                  <a:pt x="69850" y="63500"/>
                </a:lnTo>
                <a:lnTo>
                  <a:pt x="38100" y="0"/>
                </a:lnTo>
                <a:close/>
              </a:path>
              <a:path w="76200" h="323850">
                <a:moveTo>
                  <a:pt x="69850" y="63500"/>
                </a:moveTo>
                <a:lnTo>
                  <a:pt x="50800" y="63500"/>
                </a:lnTo>
                <a:lnTo>
                  <a:pt x="50800" y="76200"/>
                </a:lnTo>
                <a:lnTo>
                  <a:pt x="76200" y="76200"/>
                </a:lnTo>
                <a:lnTo>
                  <a:pt x="69850" y="63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2973704" y="2735452"/>
            <a:ext cx="314325" cy="0"/>
          </a:xfrm>
          <a:custGeom>
            <a:avLst/>
            <a:gdLst/>
            <a:ahLst/>
            <a:cxnLst/>
            <a:rect l="l" t="t" r="r" b="b"/>
            <a:pathLst>
              <a:path w="314325" h="0">
                <a:moveTo>
                  <a:pt x="0" y="0"/>
                </a:moveTo>
                <a:lnTo>
                  <a:pt x="31432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3288029" y="2724022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0"/>
                </a:moveTo>
                <a:lnTo>
                  <a:pt x="0" y="3238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3288029" y="3028822"/>
            <a:ext cx="323850" cy="0"/>
          </a:xfrm>
          <a:custGeom>
            <a:avLst/>
            <a:gdLst/>
            <a:ahLst/>
            <a:cxnLst/>
            <a:rect l="l" t="t" r="r" b="b"/>
            <a:pathLst>
              <a:path w="323850" h="0">
                <a:moveTo>
                  <a:pt x="0" y="0"/>
                </a:moveTo>
                <a:lnTo>
                  <a:pt x="32385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573779" y="2712592"/>
            <a:ext cx="76200" cy="323850"/>
          </a:xfrm>
          <a:custGeom>
            <a:avLst/>
            <a:gdLst/>
            <a:ahLst/>
            <a:cxnLst/>
            <a:rect l="l" t="t" r="r" b="b"/>
            <a:pathLst>
              <a:path w="76200" h="323850">
                <a:moveTo>
                  <a:pt x="50800" y="63500"/>
                </a:moveTo>
                <a:lnTo>
                  <a:pt x="25400" y="63500"/>
                </a:lnTo>
                <a:lnTo>
                  <a:pt x="25400" y="323850"/>
                </a:lnTo>
                <a:lnTo>
                  <a:pt x="50800" y="323850"/>
                </a:lnTo>
                <a:lnTo>
                  <a:pt x="50800" y="63500"/>
                </a:lnTo>
                <a:close/>
              </a:path>
              <a:path w="76200" h="323850">
                <a:moveTo>
                  <a:pt x="38100" y="0"/>
                </a:moveTo>
                <a:lnTo>
                  <a:pt x="0" y="76200"/>
                </a:lnTo>
                <a:lnTo>
                  <a:pt x="25400" y="76200"/>
                </a:lnTo>
                <a:lnTo>
                  <a:pt x="25400" y="63500"/>
                </a:lnTo>
                <a:lnTo>
                  <a:pt x="69850" y="63500"/>
                </a:lnTo>
                <a:lnTo>
                  <a:pt x="38100" y="0"/>
                </a:lnTo>
                <a:close/>
              </a:path>
              <a:path w="76200" h="323850">
                <a:moveTo>
                  <a:pt x="69850" y="63500"/>
                </a:moveTo>
                <a:lnTo>
                  <a:pt x="50800" y="63500"/>
                </a:lnTo>
                <a:lnTo>
                  <a:pt x="50800" y="76200"/>
                </a:lnTo>
                <a:lnTo>
                  <a:pt x="76200" y="76200"/>
                </a:lnTo>
                <a:lnTo>
                  <a:pt x="69850" y="63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3611879" y="2724022"/>
            <a:ext cx="314325" cy="0"/>
          </a:xfrm>
          <a:custGeom>
            <a:avLst/>
            <a:gdLst/>
            <a:ahLst/>
            <a:cxnLst/>
            <a:rect l="l" t="t" r="r" b="b"/>
            <a:pathLst>
              <a:path w="314325" h="0">
                <a:moveTo>
                  <a:pt x="0" y="0"/>
                </a:moveTo>
                <a:lnTo>
                  <a:pt x="31432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3926204" y="2712592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0"/>
                </a:moveTo>
                <a:lnTo>
                  <a:pt x="0" y="3238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3914140" y="3040252"/>
            <a:ext cx="323850" cy="0"/>
          </a:xfrm>
          <a:custGeom>
            <a:avLst/>
            <a:gdLst/>
            <a:ahLst/>
            <a:cxnLst/>
            <a:rect l="l" t="t" r="r" b="b"/>
            <a:pathLst>
              <a:path w="323850" h="0">
                <a:moveTo>
                  <a:pt x="0" y="0"/>
                </a:moveTo>
                <a:lnTo>
                  <a:pt x="32385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4199890" y="2724022"/>
            <a:ext cx="76200" cy="323850"/>
          </a:xfrm>
          <a:custGeom>
            <a:avLst/>
            <a:gdLst/>
            <a:ahLst/>
            <a:cxnLst/>
            <a:rect l="l" t="t" r="r" b="b"/>
            <a:pathLst>
              <a:path w="76200" h="323850">
                <a:moveTo>
                  <a:pt x="50800" y="63500"/>
                </a:moveTo>
                <a:lnTo>
                  <a:pt x="25400" y="63500"/>
                </a:lnTo>
                <a:lnTo>
                  <a:pt x="25400" y="323850"/>
                </a:lnTo>
                <a:lnTo>
                  <a:pt x="50800" y="323850"/>
                </a:lnTo>
                <a:lnTo>
                  <a:pt x="50800" y="63500"/>
                </a:lnTo>
                <a:close/>
              </a:path>
              <a:path w="76200" h="323850">
                <a:moveTo>
                  <a:pt x="38100" y="0"/>
                </a:moveTo>
                <a:lnTo>
                  <a:pt x="0" y="76200"/>
                </a:lnTo>
                <a:lnTo>
                  <a:pt x="25400" y="76200"/>
                </a:lnTo>
                <a:lnTo>
                  <a:pt x="25400" y="63500"/>
                </a:lnTo>
                <a:lnTo>
                  <a:pt x="69850" y="63500"/>
                </a:lnTo>
                <a:lnTo>
                  <a:pt x="38100" y="0"/>
                </a:lnTo>
                <a:close/>
              </a:path>
              <a:path w="76200" h="323850">
                <a:moveTo>
                  <a:pt x="69850" y="63500"/>
                </a:moveTo>
                <a:lnTo>
                  <a:pt x="50800" y="63500"/>
                </a:lnTo>
                <a:lnTo>
                  <a:pt x="50800" y="76200"/>
                </a:lnTo>
                <a:lnTo>
                  <a:pt x="76200" y="76200"/>
                </a:lnTo>
                <a:lnTo>
                  <a:pt x="69850" y="63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4237990" y="2735452"/>
            <a:ext cx="314325" cy="0"/>
          </a:xfrm>
          <a:custGeom>
            <a:avLst/>
            <a:gdLst/>
            <a:ahLst/>
            <a:cxnLst/>
            <a:rect l="l" t="t" r="r" b="b"/>
            <a:pathLst>
              <a:path w="314325" h="0">
                <a:moveTo>
                  <a:pt x="0" y="0"/>
                </a:moveTo>
                <a:lnTo>
                  <a:pt x="31432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4552315" y="2724022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0"/>
                </a:moveTo>
                <a:lnTo>
                  <a:pt x="0" y="3238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1759585" y="3028822"/>
            <a:ext cx="588010" cy="635"/>
          </a:xfrm>
          <a:custGeom>
            <a:avLst/>
            <a:gdLst/>
            <a:ahLst/>
            <a:cxnLst/>
            <a:rect l="l" t="t" r="r" b="b"/>
            <a:pathLst>
              <a:path w="588010" h="635">
                <a:moveTo>
                  <a:pt x="0" y="0"/>
                </a:moveTo>
                <a:lnTo>
                  <a:pt x="588009" y="63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2309495" y="2712592"/>
            <a:ext cx="76200" cy="323850"/>
          </a:xfrm>
          <a:custGeom>
            <a:avLst/>
            <a:gdLst/>
            <a:ahLst/>
            <a:cxnLst/>
            <a:rect l="l" t="t" r="r" b="b"/>
            <a:pathLst>
              <a:path w="76200" h="323850">
                <a:moveTo>
                  <a:pt x="50800" y="63500"/>
                </a:moveTo>
                <a:lnTo>
                  <a:pt x="25400" y="63500"/>
                </a:lnTo>
                <a:lnTo>
                  <a:pt x="25400" y="323850"/>
                </a:lnTo>
                <a:lnTo>
                  <a:pt x="50800" y="323850"/>
                </a:lnTo>
                <a:lnTo>
                  <a:pt x="50800" y="63500"/>
                </a:lnTo>
                <a:close/>
              </a:path>
              <a:path w="76200" h="323850">
                <a:moveTo>
                  <a:pt x="38100" y="0"/>
                </a:moveTo>
                <a:lnTo>
                  <a:pt x="0" y="76200"/>
                </a:lnTo>
                <a:lnTo>
                  <a:pt x="25400" y="76200"/>
                </a:lnTo>
                <a:lnTo>
                  <a:pt x="25400" y="63500"/>
                </a:lnTo>
                <a:lnTo>
                  <a:pt x="69850" y="63500"/>
                </a:lnTo>
                <a:lnTo>
                  <a:pt x="38100" y="0"/>
                </a:lnTo>
                <a:close/>
              </a:path>
              <a:path w="76200" h="323850">
                <a:moveTo>
                  <a:pt x="69850" y="63500"/>
                </a:moveTo>
                <a:lnTo>
                  <a:pt x="50800" y="63500"/>
                </a:lnTo>
                <a:lnTo>
                  <a:pt x="50800" y="76200"/>
                </a:lnTo>
                <a:lnTo>
                  <a:pt x="76200" y="76200"/>
                </a:lnTo>
                <a:lnTo>
                  <a:pt x="69850" y="63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2347595" y="2724022"/>
            <a:ext cx="314325" cy="0"/>
          </a:xfrm>
          <a:custGeom>
            <a:avLst/>
            <a:gdLst/>
            <a:ahLst/>
            <a:cxnLst/>
            <a:rect l="l" t="t" r="r" b="b"/>
            <a:pathLst>
              <a:path w="314325" h="0">
                <a:moveTo>
                  <a:pt x="0" y="0"/>
                </a:moveTo>
                <a:lnTo>
                  <a:pt x="31432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2661920" y="2712592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0"/>
                </a:moveTo>
                <a:lnTo>
                  <a:pt x="0" y="3238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4542790" y="3051682"/>
            <a:ext cx="323850" cy="0"/>
          </a:xfrm>
          <a:custGeom>
            <a:avLst/>
            <a:gdLst/>
            <a:ahLst/>
            <a:cxnLst/>
            <a:rect l="l" t="t" r="r" b="b"/>
            <a:pathLst>
              <a:path w="323850" h="0">
                <a:moveTo>
                  <a:pt x="0" y="0"/>
                </a:moveTo>
                <a:lnTo>
                  <a:pt x="32385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4828540" y="2735452"/>
            <a:ext cx="76200" cy="323850"/>
          </a:xfrm>
          <a:custGeom>
            <a:avLst/>
            <a:gdLst/>
            <a:ahLst/>
            <a:cxnLst/>
            <a:rect l="l" t="t" r="r" b="b"/>
            <a:pathLst>
              <a:path w="76200" h="323850">
                <a:moveTo>
                  <a:pt x="50800" y="63500"/>
                </a:moveTo>
                <a:lnTo>
                  <a:pt x="25400" y="63500"/>
                </a:lnTo>
                <a:lnTo>
                  <a:pt x="25400" y="323850"/>
                </a:lnTo>
                <a:lnTo>
                  <a:pt x="50800" y="323850"/>
                </a:lnTo>
                <a:lnTo>
                  <a:pt x="50800" y="63500"/>
                </a:lnTo>
                <a:close/>
              </a:path>
              <a:path w="76200" h="323850">
                <a:moveTo>
                  <a:pt x="38100" y="0"/>
                </a:moveTo>
                <a:lnTo>
                  <a:pt x="0" y="76200"/>
                </a:lnTo>
                <a:lnTo>
                  <a:pt x="25400" y="76200"/>
                </a:lnTo>
                <a:lnTo>
                  <a:pt x="25400" y="63500"/>
                </a:lnTo>
                <a:lnTo>
                  <a:pt x="69850" y="63500"/>
                </a:lnTo>
                <a:lnTo>
                  <a:pt x="38100" y="0"/>
                </a:lnTo>
                <a:close/>
              </a:path>
              <a:path w="76200" h="323850">
                <a:moveTo>
                  <a:pt x="69850" y="63500"/>
                </a:moveTo>
                <a:lnTo>
                  <a:pt x="50800" y="63500"/>
                </a:lnTo>
                <a:lnTo>
                  <a:pt x="50800" y="76200"/>
                </a:lnTo>
                <a:lnTo>
                  <a:pt x="76200" y="76200"/>
                </a:lnTo>
                <a:lnTo>
                  <a:pt x="69850" y="63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4866640" y="2746882"/>
            <a:ext cx="314325" cy="0"/>
          </a:xfrm>
          <a:custGeom>
            <a:avLst/>
            <a:gdLst/>
            <a:ahLst/>
            <a:cxnLst/>
            <a:rect l="l" t="t" r="r" b="b"/>
            <a:pathLst>
              <a:path w="314325" h="0">
                <a:moveTo>
                  <a:pt x="0" y="0"/>
                </a:moveTo>
                <a:lnTo>
                  <a:pt x="31432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5180965" y="2735452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0"/>
                </a:moveTo>
                <a:lnTo>
                  <a:pt x="0" y="3238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5171440" y="3047872"/>
            <a:ext cx="323850" cy="0"/>
          </a:xfrm>
          <a:custGeom>
            <a:avLst/>
            <a:gdLst/>
            <a:ahLst/>
            <a:cxnLst/>
            <a:rect l="l" t="t" r="r" b="b"/>
            <a:pathLst>
              <a:path w="323850" h="0">
                <a:moveTo>
                  <a:pt x="0" y="0"/>
                </a:moveTo>
                <a:lnTo>
                  <a:pt x="32385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5457190" y="2731642"/>
            <a:ext cx="76200" cy="323850"/>
          </a:xfrm>
          <a:custGeom>
            <a:avLst/>
            <a:gdLst/>
            <a:ahLst/>
            <a:cxnLst/>
            <a:rect l="l" t="t" r="r" b="b"/>
            <a:pathLst>
              <a:path w="76200" h="323850">
                <a:moveTo>
                  <a:pt x="50800" y="63500"/>
                </a:moveTo>
                <a:lnTo>
                  <a:pt x="25400" y="63500"/>
                </a:lnTo>
                <a:lnTo>
                  <a:pt x="25400" y="323850"/>
                </a:lnTo>
                <a:lnTo>
                  <a:pt x="50800" y="323850"/>
                </a:lnTo>
                <a:lnTo>
                  <a:pt x="50800" y="63500"/>
                </a:lnTo>
                <a:close/>
              </a:path>
              <a:path w="76200" h="323850">
                <a:moveTo>
                  <a:pt x="38100" y="0"/>
                </a:moveTo>
                <a:lnTo>
                  <a:pt x="0" y="76200"/>
                </a:lnTo>
                <a:lnTo>
                  <a:pt x="25400" y="76200"/>
                </a:lnTo>
                <a:lnTo>
                  <a:pt x="25400" y="63500"/>
                </a:lnTo>
                <a:lnTo>
                  <a:pt x="69850" y="63500"/>
                </a:lnTo>
                <a:lnTo>
                  <a:pt x="38100" y="0"/>
                </a:lnTo>
                <a:close/>
              </a:path>
              <a:path w="76200" h="323850">
                <a:moveTo>
                  <a:pt x="69850" y="63500"/>
                </a:moveTo>
                <a:lnTo>
                  <a:pt x="50800" y="63500"/>
                </a:lnTo>
                <a:lnTo>
                  <a:pt x="50800" y="76200"/>
                </a:lnTo>
                <a:lnTo>
                  <a:pt x="76200" y="76200"/>
                </a:lnTo>
                <a:lnTo>
                  <a:pt x="69850" y="63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5495290" y="2743072"/>
            <a:ext cx="314325" cy="0"/>
          </a:xfrm>
          <a:custGeom>
            <a:avLst/>
            <a:gdLst/>
            <a:ahLst/>
            <a:cxnLst/>
            <a:rect l="l" t="t" r="r" b="b"/>
            <a:pathLst>
              <a:path w="314325" h="0">
                <a:moveTo>
                  <a:pt x="0" y="0"/>
                </a:moveTo>
                <a:lnTo>
                  <a:pt x="31432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5809615" y="2731642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0"/>
                </a:moveTo>
                <a:lnTo>
                  <a:pt x="0" y="3238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5797550" y="3051682"/>
            <a:ext cx="323850" cy="0"/>
          </a:xfrm>
          <a:custGeom>
            <a:avLst/>
            <a:gdLst/>
            <a:ahLst/>
            <a:cxnLst/>
            <a:rect l="l" t="t" r="r" b="b"/>
            <a:pathLst>
              <a:path w="323850" h="0">
                <a:moveTo>
                  <a:pt x="0" y="0"/>
                </a:moveTo>
                <a:lnTo>
                  <a:pt x="32385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6083300" y="2735452"/>
            <a:ext cx="76200" cy="323850"/>
          </a:xfrm>
          <a:custGeom>
            <a:avLst/>
            <a:gdLst/>
            <a:ahLst/>
            <a:cxnLst/>
            <a:rect l="l" t="t" r="r" b="b"/>
            <a:pathLst>
              <a:path w="76200" h="323850">
                <a:moveTo>
                  <a:pt x="50800" y="63500"/>
                </a:moveTo>
                <a:lnTo>
                  <a:pt x="25400" y="63500"/>
                </a:lnTo>
                <a:lnTo>
                  <a:pt x="25400" y="323850"/>
                </a:lnTo>
                <a:lnTo>
                  <a:pt x="50800" y="323850"/>
                </a:lnTo>
                <a:lnTo>
                  <a:pt x="50800" y="63500"/>
                </a:lnTo>
                <a:close/>
              </a:path>
              <a:path w="76200" h="323850">
                <a:moveTo>
                  <a:pt x="38100" y="0"/>
                </a:moveTo>
                <a:lnTo>
                  <a:pt x="0" y="76200"/>
                </a:lnTo>
                <a:lnTo>
                  <a:pt x="25400" y="76200"/>
                </a:lnTo>
                <a:lnTo>
                  <a:pt x="25400" y="63500"/>
                </a:lnTo>
                <a:lnTo>
                  <a:pt x="69850" y="63500"/>
                </a:lnTo>
                <a:lnTo>
                  <a:pt x="38100" y="0"/>
                </a:lnTo>
                <a:close/>
              </a:path>
              <a:path w="76200" h="323850">
                <a:moveTo>
                  <a:pt x="69850" y="63500"/>
                </a:moveTo>
                <a:lnTo>
                  <a:pt x="50800" y="63500"/>
                </a:lnTo>
                <a:lnTo>
                  <a:pt x="50800" y="76200"/>
                </a:lnTo>
                <a:lnTo>
                  <a:pt x="76200" y="76200"/>
                </a:lnTo>
                <a:lnTo>
                  <a:pt x="69850" y="63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6121400" y="2746882"/>
            <a:ext cx="314325" cy="0"/>
          </a:xfrm>
          <a:custGeom>
            <a:avLst/>
            <a:gdLst/>
            <a:ahLst/>
            <a:cxnLst/>
            <a:rect l="l" t="t" r="r" b="b"/>
            <a:pathLst>
              <a:path w="314325" h="0">
                <a:moveTo>
                  <a:pt x="0" y="0"/>
                </a:moveTo>
                <a:lnTo>
                  <a:pt x="31432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6435725" y="2735452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0"/>
                </a:moveTo>
                <a:lnTo>
                  <a:pt x="0" y="3238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4448555" y="3916679"/>
            <a:ext cx="243839" cy="21488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 txBox="1"/>
          <p:nvPr/>
        </p:nvSpPr>
        <p:spPr>
          <a:xfrm>
            <a:off x="4528184" y="3896994"/>
            <a:ext cx="1162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5615940" y="3852671"/>
            <a:ext cx="243839" cy="21335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 txBox="1"/>
          <p:nvPr/>
        </p:nvSpPr>
        <p:spPr>
          <a:xfrm>
            <a:off x="5695950" y="3832986"/>
            <a:ext cx="1162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5106923" y="3916679"/>
            <a:ext cx="243839" cy="21488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 txBox="1"/>
          <p:nvPr/>
        </p:nvSpPr>
        <p:spPr>
          <a:xfrm>
            <a:off x="5186934" y="3896994"/>
            <a:ext cx="1162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6284976" y="3852671"/>
            <a:ext cx="243840" cy="21335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 txBox="1"/>
          <p:nvPr/>
        </p:nvSpPr>
        <p:spPr>
          <a:xfrm>
            <a:off x="6364985" y="3832986"/>
            <a:ext cx="1162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6284976" y="3378707"/>
            <a:ext cx="243840" cy="21488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 txBox="1"/>
          <p:nvPr/>
        </p:nvSpPr>
        <p:spPr>
          <a:xfrm>
            <a:off x="6364985" y="3359022"/>
            <a:ext cx="1162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3093720" y="3357371"/>
            <a:ext cx="243840" cy="21488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 txBox="1"/>
          <p:nvPr/>
        </p:nvSpPr>
        <p:spPr>
          <a:xfrm>
            <a:off x="3173095" y="3337001"/>
            <a:ext cx="116205" cy="240029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1961388" y="3357371"/>
            <a:ext cx="243839" cy="21335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 txBox="1"/>
          <p:nvPr/>
        </p:nvSpPr>
        <p:spPr>
          <a:xfrm>
            <a:off x="2040382" y="3337001"/>
            <a:ext cx="116205" cy="240029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2345054" y="3266947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32385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1731010" y="3266947"/>
            <a:ext cx="626110" cy="0"/>
          </a:xfrm>
          <a:custGeom>
            <a:avLst/>
            <a:gdLst/>
            <a:ahLst/>
            <a:cxnLst/>
            <a:rect l="l" t="t" r="r" b="b"/>
            <a:pathLst>
              <a:path w="626110" h="0">
                <a:moveTo>
                  <a:pt x="0" y="0"/>
                </a:moveTo>
                <a:lnTo>
                  <a:pt x="62610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2933064" y="3268852"/>
            <a:ext cx="76200" cy="323850"/>
          </a:xfrm>
          <a:custGeom>
            <a:avLst/>
            <a:gdLst/>
            <a:ahLst/>
            <a:cxnLst/>
            <a:rect l="l" t="t" r="r" b="b"/>
            <a:pathLst>
              <a:path w="76200" h="323850">
                <a:moveTo>
                  <a:pt x="50800" y="63500"/>
                </a:moveTo>
                <a:lnTo>
                  <a:pt x="25400" y="63500"/>
                </a:lnTo>
                <a:lnTo>
                  <a:pt x="25400" y="323850"/>
                </a:lnTo>
                <a:lnTo>
                  <a:pt x="50800" y="323850"/>
                </a:lnTo>
                <a:lnTo>
                  <a:pt x="50800" y="63500"/>
                </a:lnTo>
                <a:close/>
              </a:path>
              <a:path w="76200" h="323850">
                <a:moveTo>
                  <a:pt x="38100" y="0"/>
                </a:moveTo>
                <a:lnTo>
                  <a:pt x="0" y="76200"/>
                </a:lnTo>
                <a:lnTo>
                  <a:pt x="25400" y="76200"/>
                </a:lnTo>
                <a:lnTo>
                  <a:pt x="25400" y="63500"/>
                </a:lnTo>
                <a:lnTo>
                  <a:pt x="69850" y="63500"/>
                </a:lnTo>
                <a:lnTo>
                  <a:pt x="38100" y="0"/>
                </a:lnTo>
                <a:close/>
              </a:path>
              <a:path w="76200" h="323850">
                <a:moveTo>
                  <a:pt x="69850" y="63500"/>
                </a:moveTo>
                <a:lnTo>
                  <a:pt x="50800" y="63500"/>
                </a:lnTo>
                <a:lnTo>
                  <a:pt x="50800" y="76200"/>
                </a:lnTo>
                <a:lnTo>
                  <a:pt x="76200" y="76200"/>
                </a:lnTo>
                <a:lnTo>
                  <a:pt x="69850" y="63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6121400" y="3611752"/>
            <a:ext cx="631190" cy="0"/>
          </a:xfrm>
          <a:custGeom>
            <a:avLst/>
            <a:gdLst/>
            <a:ahLst/>
            <a:cxnLst/>
            <a:rect l="l" t="t" r="r" b="b"/>
            <a:pathLst>
              <a:path w="631190" h="0">
                <a:moveTo>
                  <a:pt x="0" y="0"/>
                </a:moveTo>
                <a:lnTo>
                  <a:pt x="63119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6728459" y="4320412"/>
            <a:ext cx="76200" cy="323850"/>
          </a:xfrm>
          <a:custGeom>
            <a:avLst/>
            <a:gdLst/>
            <a:ahLst/>
            <a:cxnLst/>
            <a:rect l="l" t="t" r="r" b="b"/>
            <a:pathLst>
              <a:path w="76200" h="323850">
                <a:moveTo>
                  <a:pt x="50800" y="63500"/>
                </a:moveTo>
                <a:lnTo>
                  <a:pt x="25400" y="63500"/>
                </a:lnTo>
                <a:lnTo>
                  <a:pt x="25400" y="323850"/>
                </a:lnTo>
                <a:lnTo>
                  <a:pt x="50800" y="323850"/>
                </a:lnTo>
                <a:lnTo>
                  <a:pt x="50800" y="63500"/>
                </a:lnTo>
                <a:close/>
              </a:path>
              <a:path w="76200" h="323850">
                <a:moveTo>
                  <a:pt x="38100" y="0"/>
                </a:moveTo>
                <a:lnTo>
                  <a:pt x="0" y="76200"/>
                </a:lnTo>
                <a:lnTo>
                  <a:pt x="25400" y="76200"/>
                </a:lnTo>
                <a:lnTo>
                  <a:pt x="25400" y="63500"/>
                </a:lnTo>
                <a:lnTo>
                  <a:pt x="69850" y="63500"/>
                </a:lnTo>
                <a:lnTo>
                  <a:pt x="38100" y="0"/>
                </a:lnTo>
                <a:close/>
              </a:path>
              <a:path w="76200" h="323850">
                <a:moveTo>
                  <a:pt x="69850" y="63500"/>
                </a:moveTo>
                <a:lnTo>
                  <a:pt x="50800" y="63500"/>
                </a:lnTo>
                <a:lnTo>
                  <a:pt x="50800" y="76200"/>
                </a:lnTo>
                <a:lnTo>
                  <a:pt x="76200" y="76200"/>
                </a:lnTo>
                <a:lnTo>
                  <a:pt x="69850" y="63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2974339" y="3287902"/>
            <a:ext cx="626110" cy="0"/>
          </a:xfrm>
          <a:custGeom>
            <a:avLst/>
            <a:gdLst/>
            <a:ahLst/>
            <a:cxnLst/>
            <a:rect l="l" t="t" r="r" b="b"/>
            <a:pathLst>
              <a:path w="626110" h="0">
                <a:moveTo>
                  <a:pt x="0" y="0"/>
                </a:moveTo>
                <a:lnTo>
                  <a:pt x="62611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3609975" y="3278377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0"/>
                </a:moveTo>
                <a:lnTo>
                  <a:pt x="0" y="3238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2487167" y="3378707"/>
            <a:ext cx="243839" cy="21488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 txBox="1"/>
          <p:nvPr/>
        </p:nvSpPr>
        <p:spPr>
          <a:xfrm>
            <a:off x="2566542" y="3359022"/>
            <a:ext cx="1162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8" name="object 78"/>
          <p:cNvSpPr/>
          <p:nvPr/>
        </p:nvSpPr>
        <p:spPr>
          <a:xfrm>
            <a:off x="5625084" y="3378707"/>
            <a:ext cx="243839" cy="21488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 txBox="1"/>
          <p:nvPr/>
        </p:nvSpPr>
        <p:spPr>
          <a:xfrm>
            <a:off x="5705094" y="3359022"/>
            <a:ext cx="1162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5049011" y="3378707"/>
            <a:ext cx="243839" cy="21488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 txBox="1"/>
          <p:nvPr/>
        </p:nvSpPr>
        <p:spPr>
          <a:xfrm>
            <a:off x="5129021" y="3359022"/>
            <a:ext cx="1162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2" name="object 82"/>
          <p:cNvSpPr/>
          <p:nvPr/>
        </p:nvSpPr>
        <p:spPr>
          <a:xfrm>
            <a:off x="4370832" y="3378707"/>
            <a:ext cx="243839" cy="21488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 txBox="1"/>
          <p:nvPr/>
        </p:nvSpPr>
        <p:spPr>
          <a:xfrm>
            <a:off x="4450460" y="3359022"/>
            <a:ext cx="1162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3604895" y="3595242"/>
            <a:ext cx="655320" cy="0"/>
          </a:xfrm>
          <a:custGeom>
            <a:avLst/>
            <a:gdLst/>
            <a:ahLst/>
            <a:cxnLst/>
            <a:rect l="l" t="t" r="r" b="b"/>
            <a:pathLst>
              <a:path w="655320" h="0">
                <a:moveTo>
                  <a:pt x="0" y="0"/>
                </a:moveTo>
                <a:lnTo>
                  <a:pt x="65531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4209415" y="3278377"/>
            <a:ext cx="76200" cy="323850"/>
          </a:xfrm>
          <a:custGeom>
            <a:avLst/>
            <a:gdLst/>
            <a:ahLst/>
            <a:cxnLst/>
            <a:rect l="l" t="t" r="r" b="b"/>
            <a:pathLst>
              <a:path w="76200" h="323850">
                <a:moveTo>
                  <a:pt x="50800" y="63500"/>
                </a:moveTo>
                <a:lnTo>
                  <a:pt x="25400" y="63500"/>
                </a:lnTo>
                <a:lnTo>
                  <a:pt x="25400" y="323850"/>
                </a:lnTo>
                <a:lnTo>
                  <a:pt x="50800" y="323850"/>
                </a:lnTo>
                <a:lnTo>
                  <a:pt x="50800" y="63500"/>
                </a:lnTo>
                <a:close/>
              </a:path>
              <a:path w="76200" h="323850">
                <a:moveTo>
                  <a:pt x="38100" y="0"/>
                </a:moveTo>
                <a:lnTo>
                  <a:pt x="0" y="76200"/>
                </a:lnTo>
                <a:lnTo>
                  <a:pt x="25400" y="76200"/>
                </a:lnTo>
                <a:lnTo>
                  <a:pt x="25400" y="63500"/>
                </a:lnTo>
                <a:lnTo>
                  <a:pt x="69850" y="63500"/>
                </a:lnTo>
                <a:lnTo>
                  <a:pt x="38100" y="0"/>
                </a:lnTo>
                <a:close/>
              </a:path>
              <a:path w="76200" h="323850">
                <a:moveTo>
                  <a:pt x="69850" y="63500"/>
                </a:moveTo>
                <a:lnTo>
                  <a:pt x="50800" y="63500"/>
                </a:lnTo>
                <a:lnTo>
                  <a:pt x="50800" y="76200"/>
                </a:lnTo>
                <a:lnTo>
                  <a:pt x="76200" y="76200"/>
                </a:lnTo>
                <a:lnTo>
                  <a:pt x="69850" y="63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4237990" y="3289807"/>
            <a:ext cx="626110" cy="0"/>
          </a:xfrm>
          <a:custGeom>
            <a:avLst/>
            <a:gdLst/>
            <a:ahLst/>
            <a:cxnLst/>
            <a:rect l="l" t="t" r="r" b="b"/>
            <a:pathLst>
              <a:path w="626110" h="0">
                <a:moveTo>
                  <a:pt x="0" y="0"/>
                </a:moveTo>
                <a:lnTo>
                  <a:pt x="62611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4873625" y="3280282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0"/>
                </a:moveTo>
                <a:lnTo>
                  <a:pt x="0" y="3238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4864100" y="3614292"/>
            <a:ext cx="631190" cy="0"/>
          </a:xfrm>
          <a:custGeom>
            <a:avLst/>
            <a:gdLst/>
            <a:ahLst/>
            <a:cxnLst/>
            <a:rect l="l" t="t" r="r" b="b"/>
            <a:pathLst>
              <a:path w="631189" h="0">
                <a:moveTo>
                  <a:pt x="0" y="0"/>
                </a:moveTo>
                <a:lnTo>
                  <a:pt x="63118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5457190" y="3297427"/>
            <a:ext cx="76200" cy="323850"/>
          </a:xfrm>
          <a:custGeom>
            <a:avLst/>
            <a:gdLst/>
            <a:ahLst/>
            <a:cxnLst/>
            <a:rect l="l" t="t" r="r" b="b"/>
            <a:pathLst>
              <a:path w="76200" h="323850">
                <a:moveTo>
                  <a:pt x="50800" y="63500"/>
                </a:moveTo>
                <a:lnTo>
                  <a:pt x="25400" y="63500"/>
                </a:lnTo>
                <a:lnTo>
                  <a:pt x="25400" y="323850"/>
                </a:lnTo>
                <a:lnTo>
                  <a:pt x="50800" y="323850"/>
                </a:lnTo>
                <a:lnTo>
                  <a:pt x="50800" y="63500"/>
                </a:lnTo>
                <a:close/>
              </a:path>
              <a:path w="76200" h="323850">
                <a:moveTo>
                  <a:pt x="38100" y="0"/>
                </a:moveTo>
                <a:lnTo>
                  <a:pt x="0" y="76200"/>
                </a:lnTo>
                <a:lnTo>
                  <a:pt x="25400" y="76200"/>
                </a:lnTo>
                <a:lnTo>
                  <a:pt x="25400" y="63500"/>
                </a:lnTo>
                <a:lnTo>
                  <a:pt x="69850" y="63500"/>
                </a:lnTo>
                <a:lnTo>
                  <a:pt x="38100" y="0"/>
                </a:lnTo>
                <a:close/>
              </a:path>
              <a:path w="76200" h="323850">
                <a:moveTo>
                  <a:pt x="69850" y="63500"/>
                </a:moveTo>
                <a:lnTo>
                  <a:pt x="50800" y="63500"/>
                </a:lnTo>
                <a:lnTo>
                  <a:pt x="50800" y="76200"/>
                </a:lnTo>
                <a:lnTo>
                  <a:pt x="76200" y="76200"/>
                </a:lnTo>
                <a:lnTo>
                  <a:pt x="69850" y="63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5485765" y="3308857"/>
            <a:ext cx="626110" cy="0"/>
          </a:xfrm>
          <a:custGeom>
            <a:avLst/>
            <a:gdLst/>
            <a:ahLst/>
            <a:cxnLst/>
            <a:rect l="l" t="t" r="r" b="b"/>
            <a:pathLst>
              <a:path w="626110" h="0">
                <a:moveTo>
                  <a:pt x="0" y="0"/>
                </a:moveTo>
                <a:lnTo>
                  <a:pt x="62611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6121400" y="3299332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0"/>
                </a:moveTo>
                <a:lnTo>
                  <a:pt x="0" y="3238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2336164" y="3581272"/>
            <a:ext cx="638175" cy="0"/>
          </a:xfrm>
          <a:custGeom>
            <a:avLst/>
            <a:gdLst/>
            <a:ahLst/>
            <a:cxnLst/>
            <a:rect l="l" t="t" r="r" b="b"/>
            <a:pathLst>
              <a:path w="638175" h="0">
                <a:moveTo>
                  <a:pt x="0" y="0"/>
                </a:moveTo>
                <a:lnTo>
                  <a:pt x="63817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4269104" y="3797172"/>
            <a:ext cx="1266190" cy="0"/>
          </a:xfrm>
          <a:custGeom>
            <a:avLst/>
            <a:gdLst/>
            <a:ahLst/>
            <a:cxnLst/>
            <a:rect l="l" t="t" r="r" b="b"/>
            <a:pathLst>
              <a:path w="1266189" h="0">
                <a:moveTo>
                  <a:pt x="0" y="0"/>
                </a:moveTo>
                <a:lnTo>
                  <a:pt x="126619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5520690" y="3790187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0"/>
                </a:moveTo>
                <a:lnTo>
                  <a:pt x="0" y="3238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5504815" y="4102607"/>
            <a:ext cx="1251585" cy="0"/>
          </a:xfrm>
          <a:custGeom>
            <a:avLst/>
            <a:gdLst/>
            <a:ahLst/>
            <a:cxnLst/>
            <a:rect l="l" t="t" r="r" b="b"/>
            <a:pathLst>
              <a:path w="1251584" h="0">
                <a:moveTo>
                  <a:pt x="0" y="0"/>
                </a:moveTo>
                <a:lnTo>
                  <a:pt x="125158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6757034" y="3778757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32385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1743710" y="3799077"/>
            <a:ext cx="1266190" cy="0"/>
          </a:xfrm>
          <a:custGeom>
            <a:avLst/>
            <a:gdLst/>
            <a:ahLst/>
            <a:cxnLst/>
            <a:rect l="l" t="t" r="r" b="b"/>
            <a:pathLst>
              <a:path w="1266189" h="0">
                <a:moveTo>
                  <a:pt x="0" y="0"/>
                </a:moveTo>
                <a:lnTo>
                  <a:pt x="126618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2995295" y="3792092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0"/>
                </a:moveTo>
                <a:lnTo>
                  <a:pt x="0" y="3238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2988945" y="4102607"/>
            <a:ext cx="1280160" cy="2540"/>
          </a:xfrm>
          <a:custGeom>
            <a:avLst/>
            <a:gdLst/>
            <a:ahLst/>
            <a:cxnLst/>
            <a:rect l="l" t="t" r="r" b="b"/>
            <a:pathLst>
              <a:path w="1280160" h="2539">
                <a:moveTo>
                  <a:pt x="0" y="2540"/>
                </a:moveTo>
                <a:lnTo>
                  <a:pt x="1280159" y="0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4222115" y="3781297"/>
            <a:ext cx="76200" cy="323850"/>
          </a:xfrm>
          <a:custGeom>
            <a:avLst/>
            <a:gdLst/>
            <a:ahLst/>
            <a:cxnLst/>
            <a:rect l="l" t="t" r="r" b="b"/>
            <a:pathLst>
              <a:path w="76200" h="323850">
                <a:moveTo>
                  <a:pt x="50800" y="63500"/>
                </a:moveTo>
                <a:lnTo>
                  <a:pt x="25400" y="63500"/>
                </a:lnTo>
                <a:lnTo>
                  <a:pt x="25400" y="323850"/>
                </a:lnTo>
                <a:lnTo>
                  <a:pt x="50800" y="323850"/>
                </a:lnTo>
                <a:lnTo>
                  <a:pt x="50800" y="63500"/>
                </a:lnTo>
                <a:close/>
              </a:path>
              <a:path w="76200" h="323850">
                <a:moveTo>
                  <a:pt x="38100" y="0"/>
                </a:moveTo>
                <a:lnTo>
                  <a:pt x="0" y="76200"/>
                </a:lnTo>
                <a:lnTo>
                  <a:pt x="25400" y="76200"/>
                </a:lnTo>
                <a:lnTo>
                  <a:pt x="25400" y="63500"/>
                </a:lnTo>
                <a:lnTo>
                  <a:pt x="69850" y="63500"/>
                </a:lnTo>
                <a:lnTo>
                  <a:pt x="38100" y="0"/>
                </a:lnTo>
                <a:close/>
              </a:path>
              <a:path w="76200" h="323850">
                <a:moveTo>
                  <a:pt x="69850" y="63500"/>
                </a:moveTo>
                <a:lnTo>
                  <a:pt x="50800" y="63500"/>
                </a:lnTo>
                <a:lnTo>
                  <a:pt x="50800" y="76200"/>
                </a:lnTo>
                <a:lnTo>
                  <a:pt x="76200" y="76200"/>
                </a:lnTo>
                <a:lnTo>
                  <a:pt x="69850" y="63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1970532" y="4431791"/>
            <a:ext cx="243839" cy="21488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 txBox="1"/>
          <p:nvPr/>
        </p:nvSpPr>
        <p:spPr>
          <a:xfrm>
            <a:off x="2049526" y="4412106"/>
            <a:ext cx="1162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3" name="object 103"/>
          <p:cNvSpPr/>
          <p:nvPr/>
        </p:nvSpPr>
        <p:spPr>
          <a:xfrm>
            <a:off x="4457700" y="4367783"/>
            <a:ext cx="243839" cy="21488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 txBox="1"/>
          <p:nvPr/>
        </p:nvSpPr>
        <p:spPr>
          <a:xfrm>
            <a:off x="4537328" y="4348098"/>
            <a:ext cx="1162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5" name="object 105"/>
          <p:cNvSpPr/>
          <p:nvPr/>
        </p:nvSpPr>
        <p:spPr>
          <a:xfrm>
            <a:off x="2516123" y="4431791"/>
            <a:ext cx="243839" cy="21488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 txBox="1"/>
          <p:nvPr/>
        </p:nvSpPr>
        <p:spPr>
          <a:xfrm>
            <a:off x="2595498" y="4412106"/>
            <a:ext cx="1162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7" name="object 107"/>
          <p:cNvSpPr/>
          <p:nvPr/>
        </p:nvSpPr>
        <p:spPr>
          <a:xfrm>
            <a:off x="5106923" y="4367783"/>
            <a:ext cx="243839" cy="21488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 txBox="1"/>
          <p:nvPr/>
        </p:nvSpPr>
        <p:spPr>
          <a:xfrm>
            <a:off x="5186934" y="4348098"/>
            <a:ext cx="1162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9" name="object 109"/>
          <p:cNvSpPr/>
          <p:nvPr/>
        </p:nvSpPr>
        <p:spPr>
          <a:xfrm>
            <a:off x="3201923" y="4431791"/>
            <a:ext cx="243839" cy="21488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 txBox="1"/>
          <p:nvPr/>
        </p:nvSpPr>
        <p:spPr>
          <a:xfrm>
            <a:off x="3281298" y="4412106"/>
            <a:ext cx="1162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11" name="object 111"/>
          <p:cNvSpPr/>
          <p:nvPr/>
        </p:nvSpPr>
        <p:spPr>
          <a:xfrm>
            <a:off x="5666232" y="4367783"/>
            <a:ext cx="243839" cy="21488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 txBox="1"/>
          <p:nvPr/>
        </p:nvSpPr>
        <p:spPr>
          <a:xfrm>
            <a:off x="5746241" y="4348098"/>
            <a:ext cx="1162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13" name="object 113"/>
          <p:cNvSpPr/>
          <p:nvPr/>
        </p:nvSpPr>
        <p:spPr>
          <a:xfrm>
            <a:off x="3860291" y="4431791"/>
            <a:ext cx="243839" cy="21488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4" name="object 114"/>
          <p:cNvSpPr txBox="1"/>
          <p:nvPr/>
        </p:nvSpPr>
        <p:spPr>
          <a:xfrm>
            <a:off x="3939921" y="4412106"/>
            <a:ext cx="1162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15" name="object 115"/>
          <p:cNvSpPr/>
          <p:nvPr/>
        </p:nvSpPr>
        <p:spPr>
          <a:xfrm>
            <a:off x="6284976" y="4366259"/>
            <a:ext cx="243840" cy="21488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6" name="object 116"/>
          <p:cNvSpPr txBox="1"/>
          <p:nvPr/>
        </p:nvSpPr>
        <p:spPr>
          <a:xfrm>
            <a:off x="6364985" y="4346574"/>
            <a:ext cx="1162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17" name="object 117"/>
          <p:cNvSpPr/>
          <p:nvPr/>
        </p:nvSpPr>
        <p:spPr>
          <a:xfrm>
            <a:off x="4262754" y="4635372"/>
            <a:ext cx="2494280" cy="0"/>
          </a:xfrm>
          <a:custGeom>
            <a:avLst/>
            <a:gdLst/>
            <a:ahLst/>
            <a:cxnLst/>
            <a:rect l="l" t="t" r="r" b="b"/>
            <a:pathLst>
              <a:path w="2494279" h="0">
                <a:moveTo>
                  <a:pt x="2494279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8" name="object 118"/>
          <p:cNvSpPr/>
          <p:nvPr/>
        </p:nvSpPr>
        <p:spPr>
          <a:xfrm>
            <a:off x="4273550" y="4317872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32385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9" name="object 119"/>
          <p:cNvSpPr/>
          <p:nvPr/>
        </p:nvSpPr>
        <p:spPr>
          <a:xfrm>
            <a:off x="1759585" y="4329302"/>
            <a:ext cx="2515870" cy="0"/>
          </a:xfrm>
          <a:custGeom>
            <a:avLst/>
            <a:gdLst/>
            <a:ahLst/>
            <a:cxnLst/>
            <a:rect l="l" t="t" r="r" b="b"/>
            <a:pathLst>
              <a:path w="2515870" h="0">
                <a:moveTo>
                  <a:pt x="2515869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0" name="object 120"/>
          <p:cNvSpPr/>
          <p:nvPr/>
        </p:nvSpPr>
        <p:spPr>
          <a:xfrm>
            <a:off x="1731010" y="4637404"/>
            <a:ext cx="5310505" cy="76200"/>
          </a:xfrm>
          <a:custGeom>
            <a:avLst/>
            <a:gdLst/>
            <a:ahLst/>
            <a:cxnLst/>
            <a:rect l="l" t="t" r="r" b="b"/>
            <a:pathLst>
              <a:path w="5310505" h="76200">
                <a:moveTo>
                  <a:pt x="5285274" y="25400"/>
                </a:moveTo>
                <a:lnTo>
                  <a:pt x="5247005" y="25400"/>
                </a:lnTo>
                <a:lnTo>
                  <a:pt x="5247005" y="50800"/>
                </a:lnTo>
                <a:lnTo>
                  <a:pt x="5234305" y="50811"/>
                </a:lnTo>
                <a:lnTo>
                  <a:pt x="5234305" y="76200"/>
                </a:lnTo>
                <a:lnTo>
                  <a:pt x="5310505" y="37973"/>
                </a:lnTo>
                <a:lnTo>
                  <a:pt x="5285274" y="25400"/>
                </a:lnTo>
                <a:close/>
              </a:path>
              <a:path w="5310505" h="76200">
                <a:moveTo>
                  <a:pt x="5234305" y="25411"/>
                </a:moveTo>
                <a:lnTo>
                  <a:pt x="0" y="30352"/>
                </a:lnTo>
                <a:lnTo>
                  <a:pt x="0" y="55752"/>
                </a:lnTo>
                <a:lnTo>
                  <a:pt x="5234305" y="50811"/>
                </a:lnTo>
                <a:lnTo>
                  <a:pt x="5234305" y="25411"/>
                </a:lnTo>
                <a:close/>
              </a:path>
              <a:path w="5310505" h="76200">
                <a:moveTo>
                  <a:pt x="5247005" y="25400"/>
                </a:moveTo>
                <a:lnTo>
                  <a:pt x="5234305" y="25411"/>
                </a:lnTo>
                <a:lnTo>
                  <a:pt x="5234305" y="50811"/>
                </a:lnTo>
                <a:lnTo>
                  <a:pt x="5247005" y="50800"/>
                </a:lnTo>
                <a:lnTo>
                  <a:pt x="5247005" y="25400"/>
                </a:lnTo>
                <a:close/>
              </a:path>
              <a:path w="5310505" h="76200">
                <a:moveTo>
                  <a:pt x="5234305" y="0"/>
                </a:moveTo>
                <a:lnTo>
                  <a:pt x="5234305" y="25411"/>
                </a:lnTo>
                <a:lnTo>
                  <a:pt x="5285274" y="25400"/>
                </a:lnTo>
                <a:lnTo>
                  <a:pt x="5234305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1" name="object 121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2" name="object 122"/>
          <p:cNvSpPr txBox="1"/>
          <p:nvPr/>
        </p:nvSpPr>
        <p:spPr>
          <a:xfrm>
            <a:off x="3694048" y="9799649"/>
            <a:ext cx="18034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2005"/>
              </a:lnSpc>
            </a:pPr>
            <a:fld id="{81D60167-4931-47E6-BA6A-407CBD079E47}" type="slidenum">
              <a:rPr dirty="0" sz="2000">
                <a:latin typeface="Calibri"/>
                <a:cs typeface="Calibri"/>
              </a:rPr>
              <a:t>4</a:t>
            </a:fld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43321" y="437488"/>
            <a:ext cx="1727835" cy="580390"/>
          </a:xfrm>
          <a:prstGeom prst="rect">
            <a:avLst/>
          </a:prstGeom>
        </p:spPr>
        <p:txBody>
          <a:bodyPr wrap="square" lIns="0" tIns="762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</a:t>
            </a:r>
            <a:endParaRPr sz="1400">
              <a:latin typeface="Lucida Calligraphy"/>
              <a:cs typeface="Lucida Calligraphy"/>
            </a:endParaRPr>
          </a:p>
          <a:p>
            <a:pPr marL="446405">
              <a:lnSpc>
                <a:spcPct val="100000"/>
              </a:lnSpc>
              <a:spcBef>
                <a:spcPts val="505"/>
              </a:spcBef>
            </a:pPr>
            <a:r>
              <a:rPr dirty="0" sz="1400" i="1">
                <a:latin typeface="Lucida Calligraphy"/>
                <a:cs typeface="Lucida Calligraphy"/>
              </a:rPr>
              <a:t>Y.</a:t>
            </a:r>
            <a:r>
              <a:rPr dirty="0" sz="1400" spc="-1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004316" y="527303"/>
            <a:ext cx="1514856" cy="52882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174800" y="454668"/>
            <a:ext cx="1175385" cy="582930"/>
          </a:xfrm>
          <a:prstGeom prst="rect">
            <a:avLst/>
          </a:prstGeom>
        </p:spPr>
        <p:txBody>
          <a:bodyPr wrap="square" lIns="0" tIns="7747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61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one:</a:t>
            </a:r>
            <a:endParaRPr sz="1400">
              <a:latin typeface="Lucida Calligraphy"/>
              <a:cs typeface="Lucida Calligraphy"/>
            </a:endParaRPr>
          </a:p>
          <a:p>
            <a:pPr algn="ctr">
              <a:lnSpc>
                <a:spcPct val="100000"/>
              </a:lnSpc>
              <a:spcBef>
                <a:spcPts val="515"/>
              </a:spcBef>
            </a:pPr>
            <a:r>
              <a:rPr dirty="0" sz="1400" spc="-5" i="1">
                <a:latin typeface="Lucida Calligraphy"/>
                <a:cs typeface="Lucida Calligraphy"/>
              </a:rPr>
              <a:t>Counters</a:t>
            </a:r>
            <a:endParaRPr sz="1400">
              <a:latin typeface="Lucida Calligraphy"/>
              <a:cs typeface="Lucida Calligraphy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1758442" y="6237477"/>
          <a:ext cx="2277110" cy="31095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5290"/>
                <a:gridCol w="520700"/>
                <a:gridCol w="509270"/>
                <a:gridCol w="832485"/>
              </a:tblGrid>
              <a:tr h="252222">
                <a:tc>
                  <a:txBody>
                    <a:bodyPr/>
                    <a:lstStyle/>
                    <a:p>
                      <a:pPr marL="127000">
                        <a:lnSpc>
                          <a:spcPts val="1335"/>
                        </a:lnSpc>
                      </a:pPr>
                      <a:r>
                        <a:rPr dirty="0" u="heavy" sz="14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C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93675">
                        <a:lnSpc>
                          <a:spcPts val="1335"/>
                        </a:lnSpc>
                      </a:pPr>
                      <a:r>
                        <a:rPr dirty="0" u="heavy" sz="14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B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51435">
                        <a:lnSpc>
                          <a:spcPts val="1335"/>
                        </a:lnSpc>
                      </a:pPr>
                      <a:r>
                        <a:rPr dirty="0" u="heavy" sz="14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A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46990">
                        <a:lnSpc>
                          <a:spcPts val="1335"/>
                        </a:lnSpc>
                      </a:pPr>
                      <a:r>
                        <a:rPr dirty="0" u="heavy" sz="1400" spc="-5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Output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326135">
                <a:tc>
                  <a:txBody>
                    <a:bodyPr/>
                    <a:lstStyle/>
                    <a:p>
                      <a:pPr marL="128270">
                        <a:lnSpc>
                          <a:spcPct val="100000"/>
                        </a:lnSpc>
                        <a:spcBef>
                          <a:spcPts val="234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4"/>
                </a:tc>
                <a:tc>
                  <a:txBody>
                    <a:bodyPr/>
                    <a:lstStyle/>
                    <a:p>
                      <a:pPr marL="198120">
                        <a:lnSpc>
                          <a:spcPct val="100000"/>
                        </a:lnSpc>
                        <a:spcBef>
                          <a:spcPts val="234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4"/>
                </a:tc>
                <a:tc>
                  <a:txBody>
                    <a:bodyPr/>
                    <a:lstStyle/>
                    <a:p>
                      <a:pPr algn="ctr" marL="52069">
                        <a:lnSpc>
                          <a:spcPct val="100000"/>
                        </a:lnSpc>
                        <a:spcBef>
                          <a:spcPts val="234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4"/>
                </a:tc>
                <a:tc>
                  <a:txBody>
                    <a:bodyPr/>
                    <a:lstStyle/>
                    <a:p>
                      <a:pPr algn="ctr" marL="45720">
                        <a:lnSpc>
                          <a:spcPct val="100000"/>
                        </a:lnSpc>
                        <a:spcBef>
                          <a:spcPts val="234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4"/>
                </a:tc>
              </a:tr>
              <a:tr h="325374">
                <a:tc>
                  <a:txBody>
                    <a:bodyPr/>
                    <a:lstStyle/>
                    <a:p>
                      <a:pPr marL="128270">
                        <a:lnSpc>
                          <a:spcPct val="100000"/>
                        </a:lnSpc>
                        <a:spcBef>
                          <a:spcPts val="234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4"/>
                </a:tc>
                <a:tc>
                  <a:txBody>
                    <a:bodyPr/>
                    <a:lstStyle/>
                    <a:p>
                      <a:pPr marL="198120">
                        <a:lnSpc>
                          <a:spcPct val="100000"/>
                        </a:lnSpc>
                        <a:spcBef>
                          <a:spcPts val="234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4"/>
                </a:tc>
                <a:tc>
                  <a:txBody>
                    <a:bodyPr/>
                    <a:lstStyle/>
                    <a:p>
                      <a:pPr algn="ctr" marL="52069">
                        <a:lnSpc>
                          <a:spcPct val="100000"/>
                        </a:lnSpc>
                        <a:spcBef>
                          <a:spcPts val="234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4"/>
                </a:tc>
                <a:tc>
                  <a:txBody>
                    <a:bodyPr/>
                    <a:lstStyle/>
                    <a:p>
                      <a:pPr algn="ctr" marL="45720">
                        <a:lnSpc>
                          <a:spcPct val="100000"/>
                        </a:lnSpc>
                        <a:spcBef>
                          <a:spcPts val="234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7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4"/>
                </a:tc>
              </a:tr>
              <a:tr h="325374">
                <a:tc>
                  <a:txBody>
                    <a:bodyPr/>
                    <a:lstStyle/>
                    <a:p>
                      <a:pPr marL="12827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209"/>
                </a:tc>
                <a:tc>
                  <a:txBody>
                    <a:bodyPr/>
                    <a:lstStyle/>
                    <a:p>
                      <a:pPr marL="19812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209"/>
                </a:tc>
                <a:tc>
                  <a:txBody>
                    <a:bodyPr/>
                    <a:lstStyle/>
                    <a:p>
                      <a:pPr algn="ctr" marL="52069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209"/>
                </a:tc>
                <a:tc>
                  <a:txBody>
                    <a:bodyPr/>
                    <a:lstStyle/>
                    <a:p>
                      <a:pPr algn="ctr" marL="4572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6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209"/>
                </a:tc>
              </a:tr>
              <a:tr h="326136">
                <a:tc>
                  <a:txBody>
                    <a:bodyPr/>
                    <a:lstStyle/>
                    <a:p>
                      <a:pPr marL="12827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5"/>
                </a:tc>
                <a:tc>
                  <a:txBody>
                    <a:bodyPr/>
                    <a:lstStyle/>
                    <a:p>
                      <a:pPr marL="19812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5"/>
                </a:tc>
                <a:tc>
                  <a:txBody>
                    <a:bodyPr/>
                    <a:lstStyle/>
                    <a:p>
                      <a:pPr algn="ctr" marL="52069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5"/>
                </a:tc>
                <a:tc>
                  <a:txBody>
                    <a:bodyPr/>
                    <a:lstStyle/>
                    <a:p>
                      <a:pPr algn="ctr" marL="4572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5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5"/>
                </a:tc>
              </a:tr>
              <a:tr h="325374">
                <a:tc>
                  <a:txBody>
                    <a:bodyPr/>
                    <a:lstStyle/>
                    <a:p>
                      <a:pPr marL="128270">
                        <a:lnSpc>
                          <a:spcPct val="100000"/>
                        </a:lnSpc>
                        <a:spcBef>
                          <a:spcPts val="234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4"/>
                </a:tc>
                <a:tc>
                  <a:txBody>
                    <a:bodyPr/>
                    <a:lstStyle/>
                    <a:p>
                      <a:pPr marL="198120">
                        <a:lnSpc>
                          <a:spcPct val="100000"/>
                        </a:lnSpc>
                        <a:spcBef>
                          <a:spcPts val="234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4"/>
                </a:tc>
                <a:tc>
                  <a:txBody>
                    <a:bodyPr/>
                    <a:lstStyle/>
                    <a:p>
                      <a:pPr algn="ctr" marL="52069">
                        <a:lnSpc>
                          <a:spcPct val="100000"/>
                        </a:lnSpc>
                        <a:spcBef>
                          <a:spcPts val="234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4"/>
                </a:tc>
                <a:tc>
                  <a:txBody>
                    <a:bodyPr/>
                    <a:lstStyle/>
                    <a:p>
                      <a:pPr algn="ctr" marL="45720">
                        <a:lnSpc>
                          <a:spcPct val="100000"/>
                        </a:lnSpc>
                        <a:spcBef>
                          <a:spcPts val="234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4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4"/>
                </a:tc>
              </a:tr>
              <a:tr h="325564">
                <a:tc>
                  <a:txBody>
                    <a:bodyPr/>
                    <a:lstStyle/>
                    <a:p>
                      <a:pPr marL="12827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8575"/>
                </a:tc>
                <a:tc>
                  <a:txBody>
                    <a:bodyPr/>
                    <a:lstStyle/>
                    <a:p>
                      <a:pPr marL="19812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8575"/>
                </a:tc>
                <a:tc>
                  <a:txBody>
                    <a:bodyPr/>
                    <a:lstStyle/>
                    <a:p>
                      <a:pPr algn="ctr" marL="52069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8575"/>
                </a:tc>
                <a:tc>
                  <a:txBody>
                    <a:bodyPr/>
                    <a:lstStyle/>
                    <a:p>
                      <a:pPr algn="ctr" marL="4572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3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8575"/>
                </a:tc>
              </a:tr>
              <a:tr h="325564">
                <a:tc>
                  <a:txBody>
                    <a:bodyPr/>
                    <a:lstStyle/>
                    <a:p>
                      <a:pPr marL="12827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5"/>
                </a:tc>
                <a:tc>
                  <a:txBody>
                    <a:bodyPr/>
                    <a:lstStyle/>
                    <a:p>
                      <a:pPr marL="19812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5"/>
                </a:tc>
                <a:tc>
                  <a:txBody>
                    <a:bodyPr/>
                    <a:lstStyle/>
                    <a:p>
                      <a:pPr algn="ctr" marL="52069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5"/>
                </a:tc>
                <a:tc>
                  <a:txBody>
                    <a:bodyPr/>
                    <a:lstStyle/>
                    <a:p>
                      <a:pPr algn="ctr" marL="4572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2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5"/>
                </a:tc>
              </a:tr>
              <a:tr h="325374">
                <a:tc>
                  <a:txBody>
                    <a:bodyPr/>
                    <a:lstStyle/>
                    <a:p>
                      <a:pPr marL="12827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209"/>
                </a:tc>
                <a:tc>
                  <a:txBody>
                    <a:bodyPr/>
                    <a:lstStyle/>
                    <a:p>
                      <a:pPr marL="19812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209"/>
                </a:tc>
                <a:tc>
                  <a:txBody>
                    <a:bodyPr/>
                    <a:lstStyle/>
                    <a:p>
                      <a:pPr algn="ctr" marL="52069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209"/>
                </a:tc>
                <a:tc>
                  <a:txBody>
                    <a:bodyPr/>
                    <a:lstStyle/>
                    <a:p>
                      <a:pPr algn="ctr" marL="4572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209"/>
                </a:tc>
              </a:tr>
              <a:tr h="252222">
                <a:tc>
                  <a:txBody>
                    <a:bodyPr/>
                    <a:lstStyle/>
                    <a:p>
                      <a:pPr marL="128270">
                        <a:lnSpc>
                          <a:spcPts val="1650"/>
                        </a:lnSpc>
                        <a:spcBef>
                          <a:spcPts val="23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5"/>
                </a:tc>
                <a:tc>
                  <a:txBody>
                    <a:bodyPr/>
                    <a:lstStyle/>
                    <a:p>
                      <a:pPr marL="198120">
                        <a:lnSpc>
                          <a:spcPts val="1650"/>
                        </a:lnSpc>
                        <a:spcBef>
                          <a:spcPts val="23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5"/>
                </a:tc>
                <a:tc>
                  <a:txBody>
                    <a:bodyPr/>
                    <a:lstStyle/>
                    <a:p>
                      <a:pPr algn="ctr" marL="52069">
                        <a:lnSpc>
                          <a:spcPts val="1650"/>
                        </a:lnSpc>
                        <a:spcBef>
                          <a:spcPts val="23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5"/>
                </a:tc>
                <a:tc>
                  <a:txBody>
                    <a:bodyPr/>
                    <a:lstStyle/>
                    <a:p>
                      <a:pPr algn="ctr" marL="45720">
                        <a:lnSpc>
                          <a:spcPts val="1650"/>
                        </a:lnSpc>
                        <a:spcBef>
                          <a:spcPts val="23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5"/>
                </a:tc>
              </a:tr>
            </a:tbl>
          </a:graphicData>
        </a:graphic>
      </p:graphicFrame>
      <p:sp>
        <p:nvSpPr>
          <p:cNvPr id="7" name="object 7"/>
          <p:cNvSpPr/>
          <p:nvPr/>
        </p:nvSpPr>
        <p:spPr>
          <a:xfrm>
            <a:off x="3302508" y="4475987"/>
            <a:ext cx="182879" cy="21488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3381883" y="4456302"/>
            <a:ext cx="1162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712720" y="4485131"/>
            <a:ext cx="182880" cy="21488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2792095" y="4465446"/>
            <a:ext cx="1162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049779" y="4485131"/>
            <a:ext cx="188975" cy="21488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2128773" y="4465446"/>
            <a:ext cx="1162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171955" y="4582667"/>
            <a:ext cx="501395" cy="21488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1251000" y="4562982"/>
            <a:ext cx="21653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 b="1">
                <a:latin typeface="Calibri"/>
                <a:cs typeface="Calibri"/>
              </a:rPr>
              <a:t>Q</a:t>
            </a:r>
            <a:r>
              <a:rPr dirty="0" baseline="-12345" sz="1350" b="1">
                <a:latin typeface="Calibri"/>
                <a:cs typeface="Calibri"/>
              </a:rPr>
              <a:t>A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162811" y="5135879"/>
            <a:ext cx="484631" cy="21336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1240332" y="5116194"/>
            <a:ext cx="21653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Cambria Math"/>
                <a:cs typeface="Cambria Math"/>
              </a:rPr>
              <a:t>𝐐</a:t>
            </a:r>
            <a:r>
              <a:rPr dirty="0" baseline="-12345" sz="1350" b="1">
                <a:latin typeface="Calibri"/>
                <a:cs typeface="Calibri"/>
              </a:rPr>
              <a:t>B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152144" y="5637275"/>
            <a:ext cx="409956" cy="21488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231188" y="5617286"/>
            <a:ext cx="208279" cy="240029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10" b="1">
                <a:latin typeface="Calibri"/>
                <a:cs typeface="Calibri"/>
              </a:rPr>
              <a:t>Q</a:t>
            </a:r>
            <a:r>
              <a:rPr dirty="0" baseline="-12345" sz="1350" b="1">
                <a:latin typeface="Calibri"/>
                <a:cs typeface="Calibri"/>
              </a:rPr>
              <a:t>C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100327" y="4008119"/>
            <a:ext cx="461772" cy="214883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1179372" y="3988434"/>
            <a:ext cx="29210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CL</a:t>
            </a:r>
            <a:r>
              <a:rPr dirty="0" sz="1400" b="1">
                <a:latin typeface="Calibri"/>
                <a:cs typeface="Calibri"/>
              </a:rPr>
              <a:t>K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518919" y="3527170"/>
            <a:ext cx="76200" cy="2419985"/>
          </a:xfrm>
          <a:custGeom>
            <a:avLst/>
            <a:gdLst/>
            <a:ahLst/>
            <a:cxnLst/>
            <a:rect l="l" t="t" r="r" b="b"/>
            <a:pathLst>
              <a:path w="76200" h="2419985">
                <a:moveTo>
                  <a:pt x="50800" y="63500"/>
                </a:moveTo>
                <a:lnTo>
                  <a:pt x="25400" y="63500"/>
                </a:lnTo>
                <a:lnTo>
                  <a:pt x="25400" y="2419985"/>
                </a:lnTo>
                <a:lnTo>
                  <a:pt x="50800" y="2419985"/>
                </a:lnTo>
                <a:lnTo>
                  <a:pt x="50800" y="63500"/>
                </a:lnTo>
                <a:close/>
              </a:path>
              <a:path w="76200" h="2419985">
                <a:moveTo>
                  <a:pt x="38100" y="0"/>
                </a:moveTo>
                <a:lnTo>
                  <a:pt x="0" y="76200"/>
                </a:lnTo>
                <a:lnTo>
                  <a:pt x="25400" y="76200"/>
                </a:lnTo>
                <a:lnTo>
                  <a:pt x="25400" y="63500"/>
                </a:lnTo>
                <a:lnTo>
                  <a:pt x="69850" y="63500"/>
                </a:lnTo>
                <a:lnTo>
                  <a:pt x="38100" y="0"/>
                </a:lnTo>
                <a:close/>
              </a:path>
              <a:path w="76200" h="2419985">
                <a:moveTo>
                  <a:pt x="69850" y="63500"/>
                </a:moveTo>
                <a:lnTo>
                  <a:pt x="50800" y="63500"/>
                </a:lnTo>
                <a:lnTo>
                  <a:pt x="50800" y="76200"/>
                </a:lnTo>
                <a:lnTo>
                  <a:pt x="76200" y="76200"/>
                </a:lnTo>
                <a:lnTo>
                  <a:pt x="69850" y="6350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543558" y="5864478"/>
            <a:ext cx="5508625" cy="86995"/>
          </a:xfrm>
          <a:custGeom>
            <a:avLst/>
            <a:gdLst/>
            <a:ahLst/>
            <a:cxnLst/>
            <a:rect l="l" t="t" r="r" b="b"/>
            <a:pathLst>
              <a:path w="5508625" h="86995">
                <a:moveTo>
                  <a:pt x="5431832" y="25483"/>
                </a:moveTo>
                <a:lnTo>
                  <a:pt x="0" y="61087"/>
                </a:lnTo>
                <a:lnTo>
                  <a:pt x="253" y="86487"/>
                </a:lnTo>
                <a:lnTo>
                  <a:pt x="5432002" y="50883"/>
                </a:lnTo>
                <a:lnTo>
                  <a:pt x="5431832" y="25483"/>
                </a:lnTo>
                <a:close/>
              </a:path>
              <a:path w="5508625" h="86995">
                <a:moveTo>
                  <a:pt x="5483321" y="25400"/>
                </a:moveTo>
                <a:lnTo>
                  <a:pt x="5444617" y="25400"/>
                </a:lnTo>
                <a:lnTo>
                  <a:pt x="5444744" y="50800"/>
                </a:lnTo>
                <a:lnTo>
                  <a:pt x="5432002" y="50883"/>
                </a:lnTo>
                <a:lnTo>
                  <a:pt x="5432170" y="76200"/>
                </a:lnTo>
                <a:lnTo>
                  <a:pt x="5508117" y="37591"/>
                </a:lnTo>
                <a:lnTo>
                  <a:pt x="5483321" y="25400"/>
                </a:lnTo>
                <a:close/>
              </a:path>
              <a:path w="5508625" h="86995">
                <a:moveTo>
                  <a:pt x="5444617" y="25400"/>
                </a:moveTo>
                <a:lnTo>
                  <a:pt x="5431832" y="25483"/>
                </a:lnTo>
                <a:lnTo>
                  <a:pt x="5432002" y="50883"/>
                </a:lnTo>
                <a:lnTo>
                  <a:pt x="5444744" y="50800"/>
                </a:lnTo>
                <a:lnTo>
                  <a:pt x="5444617" y="25400"/>
                </a:lnTo>
                <a:close/>
              </a:path>
              <a:path w="5508625" h="86995">
                <a:moveTo>
                  <a:pt x="5431663" y="0"/>
                </a:moveTo>
                <a:lnTo>
                  <a:pt x="5431832" y="25483"/>
                </a:lnTo>
                <a:lnTo>
                  <a:pt x="5483321" y="25400"/>
                </a:lnTo>
                <a:lnTo>
                  <a:pt x="5431663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545589" y="4021200"/>
            <a:ext cx="314325" cy="0"/>
          </a:xfrm>
          <a:custGeom>
            <a:avLst/>
            <a:gdLst/>
            <a:ahLst/>
            <a:cxnLst/>
            <a:rect l="l" t="t" r="r" b="b"/>
            <a:pathLst>
              <a:path w="314325" h="0">
                <a:moveTo>
                  <a:pt x="0" y="0"/>
                </a:moveTo>
                <a:lnTo>
                  <a:pt x="31432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821814" y="4009770"/>
            <a:ext cx="76200" cy="323850"/>
          </a:xfrm>
          <a:custGeom>
            <a:avLst/>
            <a:gdLst/>
            <a:ahLst/>
            <a:cxnLst/>
            <a:rect l="l" t="t" r="r" b="b"/>
            <a:pathLst>
              <a:path w="76200" h="323850">
                <a:moveTo>
                  <a:pt x="25400" y="247650"/>
                </a:moveTo>
                <a:lnTo>
                  <a:pt x="0" y="247650"/>
                </a:lnTo>
                <a:lnTo>
                  <a:pt x="38100" y="323850"/>
                </a:lnTo>
                <a:lnTo>
                  <a:pt x="69850" y="260350"/>
                </a:lnTo>
                <a:lnTo>
                  <a:pt x="25400" y="260350"/>
                </a:lnTo>
                <a:lnTo>
                  <a:pt x="25400" y="247650"/>
                </a:lnTo>
                <a:close/>
              </a:path>
              <a:path w="76200" h="323850">
                <a:moveTo>
                  <a:pt x="50800" y="0"/>
                </a:moveTo>
                <a:lnTo>
                  <a:pt x="25400" y="0"/>
                </a:lnTo>
                <a:lnTo>
                  <a:pt x="25400" y="260350"/>
                </a:lnTo>
                <a:lnTo>
                  <a:pt x="50800" y="260350"/>
                </a:lnTo>
                <a:lnTo>
                  <a:pt x="50800" y="0"/>
                </a:lnTo>
                <a:close/>
              </a:path>
              <a:path w="76200" h="323850">
                <a:moveTo>
                  <a:pt x="76200" y="247650"/>
                </a:moveTo>
                <a:lnTo>
                  <a:pt x="50800" y="247650"/>
                </a:lnTo>
                <a:lnTo>
                  <a:pt x="50800" y="260350"/>
                </a:lnTo>
                <a:lnTo>
                  <a:pt x="69850" y="260350"/>
                </a:lnTo>
                <a:lnTo>
                  <a:pt x="76200" y="2476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838960" y="4326000"/>
            <a:ext cx="323850" cy="0"/>
          </a:xfrm>
          <a:custGeom>
            <a:avLst/>
            <a:gdLst/>
            <a:ahLst/>
            <a:cxnLst/>
            <a:rect l="l" t="t" r="r" b="b"/>
            <a:pathLst>
              <a:path w="323850" h="0">
                <a:moveTo>
                  <a:pt x="0" y="0"/>
                </a:moveTo>
                <a:lnTo>
                  <a:pt x="32385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162810" y="4009770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32385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162810" y="4021200"/>
            <a:ext cx="314325" cy="0"/>
          </a:xfrm>
          <a:custGeom>
            <a:avLst/>
            <a:gdLst/>
            <a:ahLst/>
            <a:cxnLst/>
            <a:rect l="l" t="t" r="r" b="b"/>
            <a:pathLst>
              <a:path w="314325" h="0">
                <a:moveTo>
                  <a:pt x="0" y="0"/>
                </a:moveTo>
                <a:lnTo>
                  <a:pt x="31432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439035" y="4009770"/>
            <a:ext cx="76200" cy="323850"/>
          </a:xfrm>
          <a:custGeom>
            <a:avLst/>
            <a:gdLst/>
            <a:ahLst/>
            <a:cxnLst/>
            <a:rect l="l" t="t" r="r" b="b"/>
            <a:pathLst>
              <a:path w="76200" h="323850">
                <a:moveTo>
                  <a:pt x="25400" y="247650"/>
                </a:moveTo>
                <a:lnTo>
                  <a:pt x="0" y="247650"/>
                </a:lnTo>
                <a:lnTo>
                  <a:pt x="38100" y="323850"/>
                </a:lnTo>
                <a:lnTo>
                  <a:pt x="69850" y="260350"/>
                </a:lnTo>
                <a:lnTo>
                  <a:pt x="25400" y="260350"/>
                </a:lnTo>
                <a:lnTo>
                  <a:pt x="25400" y="247650"/>
                </a:lnTo>
                <a:close/>
              </a:path>
              <a:path w="76200" h="323850">
                <a:moveTo>
                  <a:pt x="50800" y="0"/>
                </a:moveTo>
                <a:lnTo>
                  <a:pt x="25400" y="0"/>
                </a:lnTo>
                <a:lnTo>
                  <a:pt x="25400" y="260350"/>
                </a:lnTo>
                <a:lnTo>
                  <a:pt x="50800" y="260350"/>
                </a:lnTo>
                <a:lnTo>
                  <a:pt x="50800" y="0"/>
                </a:lnTo>
                <a:close/>
              </a:path>
              <a:path w="76200" h="323850">
                <a:moveTo>
                  <a:pt x="76200" y="247650"/>
                </a:moveTo>
                <a:lnTo>
                  <a:pt x="50800" y="247650"/>
                </a:lnTo>
                <a:lnTo>
                  <a:pt x="50800" y="260350"/>
                </a:lnTo>
                <a:lnTo>
                  <a:pt x="69850" y="260350"/>
                </a:lnTo>
                <a:lnTo>
                  <a:pt x="76200" y="2476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2458085" y="4308855"/>
            <a:ext cx="323850" cy="0"/>
          </a:xfrm>
          <a:custGeom>
            <a:avLst/>
            <a:gdLst/>
            <a:ahLst/>
            <a:cxnLst/>
            <a:rect l="l" t="t" r="r" b="b"/>
            <a:pathLst>
              <a:path w="323850" h="0">
                <a:moveTo>
                  <a:pt x="0" y="0"/>
                </a:moveTo>
                <a:lnTo>
                  <a:pt x="32385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2781935" y="3992625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323849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2781935" y="4004055"/>
            <a:ext cx="314325" cy="0"/>
          </a:xfrm>
          <a:custGeom>
            <a:avLst/>
            <a:gdLst/>
            <a:ahLst/>
            <a:cxnLst/>
            <a:rect l="l" t="t" r="r" b="b"/>
            <a:pathLst>
              <a:path w="314325" h="0">
                <a:moveTo>
                  <a:pt x="0" y="0"/>
                </a:moveTo>
                <a:lnTo>
                  <a:pt x="31432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058160" y="3992625"/>
            <a:ext cx="76200" cy="323850"/>
          </a:xfrm>
          <a:custGeom>
            <a:avLst/>
            <a:gdLst/>
            <a:ahLst/>
            <a:cxnLst/>
            <a:rect l="l" t="t" r="r" b="b"/>
            <a:pathLst>
              <a:path w="76200" h="323850">
                <a:moveTo>
                  <a:pt x="25400" y="247649"/>
                </a:moveTo>
                <a:lnTo>
                  <a:pt x="0" y="247649"/>
                </a:lnTo>
                <a:lnTo>
                  <a:pt x="38100" y="323849"/>
                </a:lnTo>
                <a:lnTo>
                  <a:pt x="69850" y="260349"/>
                </a:lnTo>
                <a:lnTo>
                  <a:pt x="25400" y="260349"/>
                </a:lnTo>
                <a:lnTo>
                  <a:pt x="25400" y="247649"/>
                </a:lnTo>
                <a:close/>
              </a:path>
              <a:path w="76200" h="323850">
                <a:moveTo>
                  <a:pt x="50800" y="0"/>
                </a:moveTo>
                <a:lnTo>
                  <a:pt x="25400" y="0"/>
                </a:lnTo>
                <a:lnTo>
                  <a:pt x="25400" y="260349"/>
                </a:lnTo>
                <a:lnTo>
                  <a:pt x="50800" y="260349"/>
                </a:lnTo>
                <a:lnTo>
                  <a:pt x="50800" y="0"/>
                </a:lnTo>
                <a:close/>
              </a:path>
              <a:path w="76200" h="323850">
                <a:moveTo>
                  <a:pt x="76200" y="247649"/>
                </a:moveTo>
                <a:lnTo>
                  <a:pt x="50800" y="247649"/>
                </a:lnTo>
                <a:lnTo>
                  <a:pt x="50800" y="260349"/>
                </a:lnTo>
                <a:lnTo>
                  <a:pt x="69850" y="260349"/>
                </a:lnTo>
                <a:lnTo>
                  <a:pt x="76200" y="2476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3089275" y="4301235"/>
            <a:ext cx="323850" cy="0"/>
          </a:xfrm>
          <a:custGeom>
            <a:avLst/>
            <a:gdLst/>
            <a:ahLst/>
            <a:cxnLst/>
            <a:rect l="l" t="t" r="r" b="b"/>
            <a:pathLst>
              <a:path w="323850" h="0">
                <a:moveTo>
                  <a:pt x="0" y="0"/>
                </a:moveTo>
                <a:lnTo>
                  <a:pt x="32385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3413125" y="3985005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32385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3413125" y="3996435"/>
            <a:ext cx="314325" cy="0"/>
          </a:xfrm>
          <a:custGeom>
            <a:avLst/>
            <a:gdLst/>
            <a:ahLst/>
            <a:cxnLst/>
            <a:rect l="l" t="t" r="r" b="b"/>
            <a:pathLst>
              <a:path w="314325" h="0">
                <a:moveTo>
                  <a:pt x="0" y="0"/>
                </a:moveTo>
                <a:lnTo>
                  <a:pt x="31432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3689350" y="3985005"/>
            <a:ext cx="76200" cy="323850"/>
          </a:xfrm>
          <a:custGeom>
            <a:avLst/>
            <a:gdLst/>
            <a:ahLst/>
            <a:cxnLst/>
            <a:rect l="l" t="t" r="r" b="b"/>
            <a:pathLst>
              <a:path w="76200" h="323850">
                <a:moveTo>
                  <a:pt x="25400" y="247650"/>
                </a:moveTo>
                <a:lnTo>
                  <a:pt x="0" y="247650"/>
                </a:lnTo>
                <a:lnTo>
                  <a:pt x="38100" y="323850"/>
                </a:lnTo>
                <a:lnTo>
                  <a:pt x="69850" y="260350"/>
                </a:lnTo>
                <a:lnTo>
                  <a:pt x="25400" y="260350"/>
                </a:lnTo>
                <a:lnTo>
                  <a:pt x="25400" y="247650"/>
                </a:lnTo>
                <a:close/>
              </a:path>
              <a:path w="76200" h="323850">
                <a:moveTo>
                  <a:pt x="50800" y="0"/>
                </a:moveTo>
                <a:lnTo>
                  <a:pt x="25400" y="0"/>
                </a:lnTo>
                <a:lnTo>
                  <a:pt x="25400" y="260350"/>
                </a:lnTo>
                <a:lnTo>
                  <a:pt x="50800" y="260350"/>
                </a:lnTo>
                <a:lnTo>
                  <a:pt x="50800" y="0"/>
                </a:lnTo>
                <a:close/>
              </a:path>
              <a:path w="76200" h="323850">
                <a:moveTo>
                  <a:pt x="76200" y="247650"/>
                </a:moveTo>
                <a:lnTo>
                  <a:pt x="50800" y="247650"/>
                </a:lnTo>
                <a:lnTo>
                  <a:pt x="50800" y="260350"/>
                </a:lnTo>
                <a:lnTo>
                  <a:pt x="69850" y="260350"/>
                </a:lnTo>
                <a:lnTo>
                  <a:pt x="76200" y="2476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3715384" y="4293615"/>
            <a:ext cx="323850" cy="0"/>
          </a:xfrm>
          <a:custGeom>
            <a:avLst/>
            <a:gdLst/>
            <a:ahLst/>
            <a:cxnLst/>
            <a:rect l="l" t="t" r="r" b="b"/>
            <a:pathLst>
              <a:path w="323850" h="0">
                <a:moveTo>
                  <a:pt x="0" y="0"/>
                </a:moveTo>
                <a:lnTo>
                  <a:pt x="32385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4039234" y="3977385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32385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4039234" y="3988815"/>
            <a:ext cx="314325" cy="0"/>
          </a:xfrm>
          <a:custGeom>
            <a:avLst/>
            <a:gdLst/>
            <a:ahLst/>
            <a:cxnLst/>
            <a:rect l="l" t="t" r="r" b="b"/>
            <a:pathLst>
              <a:path w="314325" h="0">
                <a:moveTo>
                  <a:pt x="0" y="0"/>
                </a:moveTo>
                <a:lnTo>
                  <a:pt x="31432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4315459" y="3977385"/>
            <a:ext cx="76200" cy="323850"/>
          </a:xfrm>
          <a:custGeom>
            <a:avLst/>
            <a:gdLst/>
            <a:ahLst/>
            <a:cxnLst/>
            <a:rect l="l" t="t" r="r" b="b"/>
            <a:pathLst>
              <a:path w="76200" h="323850">
                <a:moveTo>
                  <a:pt x="25400" y="247650"/>
                </a:moveTo>
                <a:lnTo>
                  <a:pt x="0" y="247650"/>
                </a:lnTo>
                <a:lnTo>
                  <a:pt x="38100" y="323850"/>
                </a:lnTo>
                <a:lnTo>
                  <a:pt x="69850" y="260350"/>
                </a:lnTo>
                <a:lnTo>
                  <a:pt x="25400" y="260350"/>
                </a:lnTo>
                <a:lnTo>
                  <a:pt x="25400" y="247650"/>
                </a:lnTo>
                <a:close/>
              </a:path>
              <a:path w="76200" h="323850">
                <a:moveTo>
                  <a:pt x="50800" y="0"/>
                </a:moveTo>
                <a:lnTo>
                  <a:pt x="25400" y="0"/>
                </a:lnTo>
                <a:lnTo>
                  <a:pt x="25400" y="260350"/>
                </a:lnTo>
                <a:lnTo>
                  <a:pt x="50800" y="260350"/>
                </a:lnTo>
                <a:lnTo>
                  <a:pt x="50800" y="0"/>
                </a:lnTo>
                <a:close/>
              </a:path>
              <a:path w="76200" h="323850">
                <a:moveTo>
                  <a:pt x="76200" y="247650"/>
                </a:moveTo>
                <a:lnTo>
                  <a:pt x="50800" y="247650"/>
                </a:lnTo>
                <a:lnTo>
                  <a:pt x="50800" y="260350"/>
                </a:lnTo>
                <a:lnTo>
                  <a:pt x="69850" y="260350"/>
                </a:lnTo>
                <a:lnTo>
                  <a:pt x="76200" y="2476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4349115" y="4285995"/>
            <a:ext cx="323850" cy="0"/>
          </a:xfrm>
          <a:custGeom>
            <a:avLst/>
            <a:gdLst/>
            <a:ahLst/>
            <a:cxnLst/>
            <a:rect l="l" t="t" r="r" b="b"/>
            <a:pathLst>
              <a:path w="323850" h="0">
                <a:moveTo>
                  <a:pt x="0" y="0"/>
                </a:moveTo>
                <a:lnTo>
                  <a:pt x="32385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4672965" y="3969765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32385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4672965" y="3981195"/>
            <a:ext cx="314325" cy="0"/>
          </a:xfrm>
          <a:custGeom>
            <a:avLst/>
            <a:gdLst/>
            <a:ahLst/>
            <a:cxnLst/>
            <a:rect l="l" t="t" r="r" b="b"/>
            <a:pathLst>
              <a:path w="314325" h="0">
                <a:moveTo>
                  <a:pt x="0" y="0"/>
                </a:moveTo>
                <a:lnTo>
                  <a:pt x="31432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4949190" y="3969765"/>
            <a:ext cx="76200" cy="323850"/>
          </a:xfrm>
          <a:custGeom>
            <a:avLst/>
            <a:gdLst/>
            <a:ahLst/>
            <a:cxnLst/>
            <a:rect l="l" t="t" r="r" b="b"/>
            <a:pathLst>
              <a:path w="76200" h="323850">
                <a:moveTo>
                  <a:pt x="25400" y="247650"/>
                </a:moveTo>
                <a:lnTo>
                  <a:pt x="0" y="247650"/>
                </a:lnTo>
                <a:lnTo>
                  <a:pt x="38100" y="323850"/>
                </a:lnTo>
                <a:lnTo>
                  <a:pt x="69850" y="260350"/>
                </a:lnTo>
                <a:lnTo>
                  <a:pt x="25400" y="260350"/>
                </a:lnTo>
                <a:lnTo>
                  <a:pt x="25400" y="247650"/>
                </a:lnTo>
                <a:close/>
              </a:path>
              <a:path w="76200" h="323850">
                <a:moveTo>
                  <a:pt x="50800" y="0"/>
                </a:moveTo>
                <a:lnTo>
                  <a:pt x="25400" y="0"/>
                </a:lnTo>
                <a:lnTo>
                  <a:pt x="25400" y="260350"/>
                </a:lnTo>
                <a:lnTo>
                  <a:pt x="50800" y="260350"/>
                </a:lnTo>
                <a:lnTo>
                  <a:pt x="50800" y="0"/>
                </a:lnTo>
                <a:close/>
              </a:path>
              <a:path w="76200" h="323850">
                <a:moveTo>
                  <a:pt x="76200" y="247650"/>
                </a:moveTo>
                <a:lnTo>
                  <a:pt x="50800" y="247650"/>
                </a:lnTo>
                <a:lnTo>
                  <a:pt x="50800" y="260350"/>
                </a:lnTo>
                <a:lnTo>
                  <a:pt x="69850" y="260350"/>
                </a:lnTo>
                <a:lnTo>
                  <a:pt x="76200" y="2476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4987290" y="4284090"/>
            <a:ext cx="323850" cy="0"/>
          </a:xfrm>
          <a:custGeom>
            <a:avLst/>
            <a:gdLst/>
            <a:ahLst/>
            <a:cxnLst/>
            <a:rect l="l" t="t" r="r" b="b"/>
            <a:pathLst>
              <a:path w="323850" h="0">
                <a:moveTo>
                  <a:pt x="0" y="0"/>
                </a:moveTo>
                <a:lnTo>
                  <a:pt x="32385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5311140" y="3967860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32385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5311140" y="3979290"/>
            <a:ext cx="314325" cy="0"/>
          </a:xfrm>
          <a:custGeom>
            <a:avLst/>
            <a:gdLst/>
            <a:ahLst/>
            <a:cxnLst/>
            <a:rect l="l" t="t" r="r" b="b"/>
            <a:pathLst>
              <a:path w="314325" h="0">
                <a:moveTo>
                  <a:pt x="0" y="0"/>
                </a:moveTo>
                <a:lnTo>
                  <a:pt x="31432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5587365" y="3967860"/>
            <a:ext cx="76200" cy="323850"/>
          </a:xfrm>
          <a:custGeom>
            <a:avLst/>
            <a:gdLst/>
            <a:ahLst/>
            <a:cxnLst/>
            <a:rect l="l" t="t" r="r" b="b"/>
            <a:pathLst>
              <a:path w="76200" h="323850">
                <a:moveTo>
                  <a:pt x="25400" y="247650"/>
                </a:moveTo>
                <a:lnTo>
                  <a:pt x="0" y="247650"/>
                </a:lnTo>
                <a:lnTo>
                  <a:pt x="38100" y="323850"/>
                </a:lnTo>
                <a:lnTo>
                  <a:pt x="69850" y="260350"/>
                </a:lnTo>
                <a:lnTo>
                  <a:pt x="25400" y="260350"/>
                </a:lnTo>
                <a:lnTo>
                  <a:pt x="25400" y="247650"/>
                </a:lnTo>
                <a:close/>
              </a:path>
              <a:path w="76200" h="323850">
                <a:moveTo>
                  <a:pt x="50800" y="0"/>
                </a:moveTo>
                <a:lnTo>
                  <a:pt x="25400" y="0"/>
                </a:lnTo>
                <a:lnTo>
                  <a:pt x="25400" y="260350"/>
                </a:lnTo>
                <a:lnTo>
                  <a:pt x="50800" y="260350"/>
                </a:lnTo>
                <a:lnTo>
                  <a:pt x="50800" y="0"/>
                </a:lnTo>
                <a:close/>
              </a:path>
              <a:path w="76200" h="323850">
                <a:moveTo>
                  <a:pt x="76200" y="247650"/>
                </a:moveTo>
                <a:lnTo>
                  <a:pt x="50800" y="247650"/>
                </a:lnTo>
                <a:lnTo>
                  <a:pt x="50800" y="260350"/>
                </a:lnTo>
                <a:lnTo>
                  <a:pt x="69850" y="260350"/>
                </a:lnTo>
                <a:lnTo>
                  <a:pt x="76200" y="2476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5615940" y="4274565"/>
            <a:ext cx="323850" cy="0"/>
          </a:xfrm>
          <a:custGeom>
            <a:avLst/>
            <a:gdLst/>
            <a:ahLst/>
            <a:cxnLst/>
            <a:rect l="l" t="t" r="r" b="b"/>
            <a:pathLst>
              <a:path w="323850" h="0">
                <a:moveTo>
                  <a:pt x="0" y="0"/>
                </a:moveTo>
                <a:lnTo>
                  <a:pt x="32385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5939790" y="3958335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32385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5939790" y="3969765"/>
            <a:ext cx="314325" cy="0"/>
          </a:xfrm>
          <a:custGeom>
            <a:avLst/>
            <a:gdLst/>
            <a:ahLst/>
            <a:cxnLst/>
            <a:rect l="l" t="t" r="r" b="b"/>
            <a:pathLst>
              <a:path w="314325" h="0">
                <a:moveTo>
                  <a:pt x="0" y="0"/>
                </a:moveTo>
                <a:lnTo>
                  <a:pt x="31432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6216015" y="3958335"/>
            <a:ext cx="76200" cy="323850"/>
          </a:xfrm>
          <a:custGeom>
            <a:avLst/>
            <a:gdLst/>
            <a:ahLst/>
            <a:cxnLst/>
            <a:rect l="l" t="t" r="r" b="b"/>
            <a:pathLst>
              <a:path w="76200" h="323850">
                <a:moveTo>
                  <a:pt x="25400" y="247650"/>
                </a:moveTo>
                <a:lnTo>
                  <a:pt x="0" y="247650"/>
                </a:lnTo>
                <a:lnTo>
                  <a:pt x="38100" y="323850"/>
                </a:lnTo>
                <a:lnTo>
                  <a:pt x="69850" y="260350"/>
                </a:lnTo>
                <a:lnTo>
                  <a:pt x="25400" y="260350"/>
                </a:lnTo>
                <a:lnTo>
                  <a:pt x="25400" y="247650"/>
                </a:lnTo>
                <a:close/>
              </a:path>
              <a:path w="76200" h="323850">
                <a:moveTo>
                  <a:pt x="50800" y="0"/>
                </a:moveTo>
                <a:lnTo>
                  <a:pt x="25400" y="0"/>
                </a:lnTo>
                <a:lnTo>
                  <a:pt x="25400" y="260350"/>
                </a:lnTo>
                <a:lnTo>
                  <a:pt x="50800" y="260350"/>
                </a:lnTo>
                <a:lnTo>
                  <a:pt x="50800" y="0"/>
                </a:lnTo>
                <a:close/>
              </a:path>
              <a:path w="76200" h="323850">
                <a:moveTo>
                  <a:pt x="76200" y="247650"/>
                </a:moveTo>
                <a:lnTo>
                  <a:pt x="50800" y="247650"/>
                </a:lnTo>
                <a:lnTo>
                  <a:pt x="50800" y="260350"/>
                </a:lnTo>
                <a:lnTo>
                  <a:pt x="69850" y="260350"/>
                </a:lnTo>
                <a:lnTo>
                  <a:pt x="76200" y="2476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6435852" y="4427219"/>
            <a:ext cx="182879" cy="21488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 txBox="1"/>
          <p:nvPr/>
        </p:nvSpPr>
        <p:spPr>
          <a:xfrm>
            <a:off x="6516116" y="4407534"/>
            <a:ext cx="1162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1544319" y="4712715"/>
            <a:ext cx="307975" cy="0"/>
          </a:xfrm>
          <a:custGeom>
            <a:avLst/>
            <a:gdLst/>
            <a:ahLst/>
            <a:cxnLst/>
            <a:rect l="l" t="t" r="r" b="b"/>
            <a:pathLst>
              <a:path w="307975" h="0">
                <a:moveTo>
                  <a:pt x="0" y="0"/>
                </a:moveTo>
                <a:lnTo>
                  <a:pt x="30797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1852295" y="4396485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32385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1838960" y="4407280"/>
            <a:ext cx="612140" cy="635"/>
          </a:xfrm>
          <a:custGeom>
            <a:avLst/>
            <a:gdLst/>
            <a:ahLst/>
            <a:cxnLst/>
            <a:rect l="l" t="t" r="r" b="b"/>
            <a:pathLst>
              <a:path w="612139" h="635">
                <a:moveTo>
                  <a:pt x="0" y="0"/>
                </a:moveTo>
                <a:lnTo>
                  <a:pt x="612139" y="63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2458085" y="4397755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0"/>
                </a:moveTo>
                <a:lnTo>
                  <a:pt x="0" y="3238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2451100" y="4710810"/>
            <a:ext cx="645160" cy="0"/>
          </a:xfrm>
          <a:custGeom>
            <a:avLst/>
            <a:gdLst/>
            <a:ahLst/>
            <a:cxnLst/>
            <a:rect l="l" t="t" r="r" b="b"/>
            <a:pathLst>
              <a:path w="645160" h="0">
                <a:moveTo>
                  <a:pt x="0" y="0"/>
                </a:moveTo>
                <a:lnTo>
                  <a:pt x="64516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3096260" y="4396485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32385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3096260" y="4396485"/>
            <a:ext cx="616585" cy="11430"/>
          </a:xfrm>
          <a:custGeom>
            <a:avLst/>
            <a:gdLst/>
            <a:ahLst/>
            <a:cxnLst/>
            <a:rect l="l" t="t" r="r" b="b"/>
            <a:pathLst>
              <a:path w="616585" h="11429">
                <a:moveTo>
                  <a:pt x="0" y="11430"/>
                </a:moveTo>
                <a:lnTo>
                  <a:pt x="61658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3712845" y="4397755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0"/>
                </a:moveTo>
                <a:lnTo>
                  <a:pt x="0" y="3238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3966971" y="4494275"/>
            <a:ext cx="182879" cy="21488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 txBox="1"/>
          <p:nvPr/>
        </p:nvSpPr>
        <p:spPr>
          <a:xfrm>
            <a:off x="4046601" y="4474590"/>
            <a:ext cx="1162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5812535" y="4465319"/>
            <a:ext cx="182879" cy="21488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 txBox="1"/>
          <p:nvPr/>
        </p:nvSpPr>
        <p:spPr>
          <a:xfrm>
            <a:off x="5892546" y="4445634"/>
            <a:ext cx="1162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5222747" y="4474463"/>
            <a:ext cx="182879" cy="21488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 txBox="1"/>
          <p:nvPr/>
        </p:nvSpPr>
        <p:spPr>
          <a:xfrm>
            <a:off x="5302758" y="4454778"/>
            <a:ext cx="1162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4559808" y="4474463"/>
            <a:ext cx="188975" cy="21488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 txBox="1"/>
          <p:nvPr/>
        </p:nvSpPr>
        <p:spPr>
          <a:xfrm>
            <a:off x="4639436" y="4454778"/>
            <a:ext cx="1162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4961254" y="4691760"/>
            <a:ext cx="661035" cy="0"/>
          </a:xfrm>
          <a:custGeom>
            <a:avLst/>
            <a:gdLst/>
            <a:ahLst/>
            <a:cxnLst/>
            <a:rect l="l" t="t" r="r" b="b"/>
            <a:pathLst>
              <a:path w="661035" h="0">
                <a:moveTo>
                  <a:pt x="0" y="0"/>
                </a:moveTo>
                <a:lnTo>
                  <a:pt x="66103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5622290" y="4377435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32385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5622290" y="4377435"/>
            <a:ext cx="631825" cy="11430"/>
          </a:xfrm>
          <a:custGeom>
            <a:avLst/>
            <a:gdLst/>
            <a:ahLst/>
            <a:cxnLst/>
            <a:rect l="l" t="t" r="r" b="b"/>
            <a:pathLst>
              <a:path w="631825" h="11429">
                <a:moveTo>
                  <a:pt x="0" y="11430"/>
                </a:moveTo>
                <a:lnTo>
                  <a:pt x="63182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6254115" y="4378705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0"/>
                </a:moveTo>
                <a:lnTo>
                  <a:pt x="0" y="3238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3712845" y="4703825"/>
            <a:ext cx="659765" cy="0"/>
          </a:xfrm>
          <a:custGeom>
            <a:avLst/>
            <a:gdLst/>
            <a:ahLst/>
            <a:cxnLst/>
            <a:rect l="l" t="t" r="r" b="b"/>
            <a:pathLst>
              <a:path w="659764" h="0">
                <a:moveTo>
                  <a:pt x="0" y="0"/>
                </a:moveTo>
                <a:lnTo>
                  <a:pt x="65951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4372355" y="4386960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32385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4358766" y="4397755"/>
            <a:ext cx="621665" cy="635"/>
          </a:xfrm>
          <a:custGeom>
            <a:avLst/>
            <a:gdLst/>
            <a:ahLst/>
            <a:cxnLst/>
            <a:rect l="l" t="t" r="r" b="b"/>
            <a:pathLst>
              <a:path w="621664" h="635">
                <a:moveTo>
                  <a:pt x="0" y="0"/>
                </a:moveTo>
                <a:lnTo>
                  <a:pt x="621411" y="63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4987290" y="4388230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0"/>
                </a:moveTo>
                <a:lnTo>
                  <a:pt x="0" y="3238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6265545" y="4692395"/>
            <a:ext cx="587375" cy="0"/>
          </a:xfrm>
          <a:custGeom>
            <a:avLst/>
            <a:gdLst/>
            <a:ahLst/>
            <a:cxnLst/>
            <a:rect l="l" t="t" r="r" b="b"/>
            <a:pathLst>
              <a:path w="587375" h="0">
                <a:moveTo>
                  <a:pt x="58737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6397752" y="4927091"/>
            <a:ext cx="182879" cy="21336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5850635" y="4928615"/>
            <a:ext cx="182879" cy="21488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3896867" y="4969763"/>
            <a:ext cx="182879" cy="21488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3317747" y="4969763"/>
            <a:ext cx="182879" cy="21488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4686300" y="5007863"/>
            <a:ext cx="182879" cy="21488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5204459" y="4998719"/>
            <a:ext cx="182879" cy="21488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2142744" y="5007863"/>
            <a:ext cx="182880" cy="21488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2668523" y="5007863"/>
            <a:ext cx="182880" cy="21488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graphicFrame>
        <p:nvGraphicFramePr>
          <p:cNvPr id="88" name="object 88"/>
          <p:cNvGraphicFramePr>
            <a:graphicFrameLocks noGrp="1"/>
          </p:cNvGraphicFramePr>
          <p:nvPr/>
        </p:nvGraphicFramePr>
        <p:xfrm>
          <a:off x="1534794" y="4890198"/>
          <a:ext cx="5454015" cy="350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7190"/>
                <a:gridCol w="618490"/>
                <a:gridCol w="619760"/>
                <a:gridCol w="581660"/>
                <a:gridCol w="692785"/>
                <a:gridCol w="645795"/>
                <a:gridCol w="599439"/>
                <a:gridCol w="579120"/>
                <a:gridCol w="726439"/>
              </a:tblGrid>
              <a:tr h="29098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28575">
                      <a:solidFill>
                        <a:srgbClr val="000000"/>
                      </a:solidFill>
                      <a:prstDash val="solid"/>
                    </a:lnR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92075">
                        <a:lnSpc>
                          <a:spcPts val="1525"/>
                        </a:lnSpc>
                        <a:spcBef>
                          <a:spcPts val="66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84455">
                    <a:lnL w="28575">
                      <a:solidFill>
                        <a:srgbClr val="000000"/>
                      </a:solidFill>
                      <a:prstDash val="solid"/>
                    </a:lnL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R="86360">
                        <a:lnSpc>
                          <a:spcPts val="1525"/>
                        </a:lnSpc>
                        <a:spcBef>
                          <a:spcPts val="66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84455"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46355">
                    <a:lnL w="28575">
                      <a:solidFill>
                        <a:srgbClr val="000000"/>
                      </a:solidFill>
                      <a:prstDash val="solid"/>
                    </a:lnL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0541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46355">
                    <a:lnR w="28575">
                      <a:solidFill>
                        <a:srgbClr val="000000"/>
                      </a:solidFill>
                      <a:prstDash val="solid"/>
                    </a:lnR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0995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84455">
                    <a:lnL w="28575">
                      <a:solidFill>
                        <a:srgbClr val="000000"/>
                      </a:solidFill>
                      <a:prstDash val="solid"/>
                    </a:lnL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R="73025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75565"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3175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L w="28575">
                      <a:solidFill>
                        <a:srgbClr val="000000"/>
                      </a:solidFill>
                      <a:prstDash val="solid"/>
                    </a:lnL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796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89" name="object 89"/>
          <p:cNvSpPr/>
          <p:nvPr/>
        </p:nvSpPr>
        <p:spPr>
          <a:xfrm>
            <a:off x="2604516" y="5580887"/>
            <a:ext cx="243839" cy="214884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 txBox="1"/>
          <p:nvPr/>
        </p:nvSpPr>
        <p:spPr>
          <a:xfrm>
            <a:off x="2683891" y="5561202"/>
            <a:ext cx="1162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1" name="object 91"/>
          <p:cNvSpPr/>
          <p:nvPr/>
        </p:nvSpPr>
        <p:spPr>
          <a:xfrm>
            <a:off x="4713732" y="5512307"/>
            <a:ext cx="243839" cy="214884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 txBox="1"/>
          <p:nvPr/>
        </p:nvSpPr>
        <p:spPr>
          <a:xfrm>
            <a:off x="4793360" y="5492622"/>
            <a:ext cx="1162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3" name="object 93"/>
          <p:cNvSpPr/>
          <p:nvPr/>
        </p:nvSpPr>
        <p:spPr>
          <a:xfrm>
            <a:off x="2122932" y="5580887"/>
            <a:ext cx="243839" cy="214884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 txBox="1"/>
          <p:nvPr/>
        </p:nvSpPr>
        <p:spPr>
          <a:xfrm>
            <a:off x="2202307" y="5561202"/>
            <a:ext cx="1162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5" name="object 95"/>
          <p:cNvSpPr/>
          <p:nvPr/>
        </p:nvSpPr>
        <p:spPr>
          <a:xfrm>
            <a:off x="5222747" y="5541263"/>
            <a:ext cx="243839" cy="214884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 txBox="1"/>
          <p:nvPr/>
        </p:nvSpPr>
        <p:spPr>
          <a:xfrm>
            <a:off x="5302758" y="5521578"/>
            <a:ext cx="1162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7" name="object 97"/>
          <p:cNvSpPr/>
          <p:nvPr/>
        </p:nvSpPr>
        <p:spPr>
          <a:xfrm>
            <a:off x="1562735" y="5776975"/>
            <a:ext cx="361950" cy="0"/>
          </a:xfrm>
          <a:custGeom>
            <a:avLst/>
            <a:gdLst/>
            <a:ahLst/>
            <a:cxnLst/>
            <a:rect l="l" t="t" r="r" b="b"/>
            <a:pathLst>
              <a:path w="361950" h="0">
                <a:moveTo>
                  <a:pt x="0" y="0"/>
                </a:moveTo>
                <a:lnTo>
                  <a:pt x="36195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5859779" y="5541263"/>
            <a:ext cx="243839" cy="214884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 txBox="1"/>
          <p:nvPr/>
        </p:nvSpPr>
        <p:spPr>
          <a:xfrm>
            <a:off x="5939790" y="5521578"/>
            <a:ext cx="1162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0" name="object 100"/>
          <p:cNvSpPr/>
          <p:nvPr/>
        </p:nvSpPr>
        <p:spPr>
          <a:xfrm>
            <a:off x="6400800" y="5518403"/>
            <a:ext cx="243840" cy="214884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 txBox="1"/>
          <p:nvPr/>
        </p:nvSpPr>
        <p:spPr>
          <a:xfrm>
            <a:off x="6480809" y="5498718"/>
            <a:ext cx="1162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2" name="object 102"/>
          <p:cNvSpPr/>
          <p:nvPr/>
        </p:nvSpPr>
        <p:spPr>
          <a:xfrm>
            <a:off x="3799332" y="5580887"/>
            <a:ext cx="243839" cy="214884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 txBox="1"/>
          <p:nvPr/>
        </p:nvSpPr>
        <p:spPr>
          <a:xfrm>
            <a:off x="3878960" y="5561202"/>
            <a:ext cx="1162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4" name="object 104"/>
          <p:cNvSpPr/>
          <p:nvPr/>
        </p:nvSpPr>
        <p:spPr>
          <a:xfrm>
            <a:off x="3317747" y="5580887"/>
            <a:ext cx="243839" cy="214884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 txBox="1"/>
          <p:nvPr/>
        </p:nvSpPr>
        <p:spPr>
          <a:xfrm>
            <a:off x="3397122" y="5561202"/>
            <a:ext cx="1162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6" name="object 106"/>
          <p:cNvSpPr/>
          <p:nvPr/>
        </p:nvSpPr>
        <p:spPr>
          <a:xfrm>
            <a:off x="4429759" y="5775070"/>
            <a:ext cx="2566035" cy="0"/>
          </a:xfrm>
          <a:custGeom>
            <a:avLst/>
            <a:gdLst/>
            <a:ahLst/>
            <a:cxnLst/>
            <a:rect l="l" t="t" r="r" b="b"/>
            <a:pathLst>
              <a:path w="2566034" h="0">
                <a:moveTo>
                  <a:pt x="256603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4440554" y="5458205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32385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/>
          <p:nvPr/>
        </p:nvSpPr>
        <p:spPr>
          <a:xfrm>
            <a:off x="1915160" y="5469635"/>
            <a:ext cx="2515870" cy="635"/>
          </a:xfrm>
          <a:custGeom>
            <a:avLst/>
            <a:gdLst/>
            <a:ahLst/>
            <a:cxnLst/>
            <a:rect l="l" t="t" r="r" b="b"/>
            <a:pathLst>
              <a:path w="2515870" h="635">
                <a:moveTo>
                  <a:pt x="2515869" y="0"/>
                </a:moveTo>
                <a:lnTo>
                  <a:pt x="0" y="63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1924685" y="5469635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0"/>
                </a:moveTo>
                <a:lnTo>
                  <a:pt x="0" y="3238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/>
          <p:nvPr/>
        </p:nvSpPr>
        <p:spPr>
          <a:xfrm>
            <a:off x="5064125" y="2189733"/>
            <a:ext cx="208915" cy="635"/>
          </a:xfrm>
          <a:custGeom>
            <a:avLst/>
            <a:gdLst/>
            <a:ahLst/>
            <a:cxnLst/>
            <a:rect l="l" t="t" r="r" b="b"/>
            <a:pathLst>
              <a:path w="208914" h="635">
                <a:moveTo>
                  <a:pt x="-12700" y="317"/>
                </a:moveTo>
                <a:lnTo>
                  <a:pt x="221615" y="317"/>
                </a:lnTo>
              </a:path>
            </a:pathLst>
          </a:custGeom>
          <a:ln w="2603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/>
          <p:nvPr/>
        </p:nvSpPr>
        <p:spPr>
          <a:xfrm>
            <a:off x="3257867" y="2160841"/>
            <a:ext cx="81280" cy="81279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/>
          <p:nvPr/>
        </p:nvSpPr>
        <p:spPr>
          <a:xfrm>
            <a:off x="4872037" y="2160841"/>
            <a:ext cx="81279" cy="81279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/>
          <p:nvPr/>
        </p:nvSpPr>
        <p:spPr>
          <a:xfrm>
            <a:off x="2694432" y="3578351"/>
            <a:ext cx="2542032" cy="251459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4" name="object 114"/>
          <p:cNvSpPr/>
          <p:nvPr/>
        </p:nvSpPr>
        <p:spPr>
          <a:xfrm>
            <a:off x="1624583" y="1301495"/>
            <a:ext cx="277367" cy="204216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 txBox="1"/>
          <p:nvPr/>
        </p:nvSpPr>
        <p:spPr>
          <a:xfrm>
            <a:off x="1703577" y="1281430"/>
            <a:ext cx="1162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16" name="object 116"/>
          <p:cNvSpPr/>
          <p:nvPr/>
        </p:nvSpPr>
        <p:spPr>
          <a:xfrm>
            <a:off x="1257300" y="2101595"/>
            <a:ext cx="591312" cy="204216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7" name="object 117"/>
          <p:cNvSpPr txBox="1"/>
          <p:nvPr/>
        </p:nvSpPr>
        <p:spPr>
          <a:xfrm>
            <a:off x="1336294" y="2081530"/>
            <a:ext cx="29210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CL</a:t>
            </a:r>
            <a:r>
              <a:rPr dirty="0" sz="1400" b="1">
                <a:latin typeface="Calibri"/>
                <a:cs typeface="Calibri"/>
              </a:rPr>
              <a:t>K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18" name="object 118"/>
          <p:cNvSpPr/>
          <p:nvPr/>
        </p:nvSpPr>
        <p:spPr>
          <a:xfrm>
            <a:off x="1972310" y="1427733"/>
            <a:ext cx="0" cy="405130"/>
          </a:xfrm>
          <a:custGeom>
            <a:avLst/>
            <a:gdLst/>
            <a:ahLst/>
            <a:cxnLst/>
            <a:rect l="l" t="t" r="r" b="b"/>
            <a:pathLst>
              <a:path w="0" h="405130">
                <a:moveTo>
                  <a:pt x="0" y="0"/>
                </a:moveTo>
                <a:lnTo>
                  <a:pt x="0" y="405129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9" name="object 119"/>
          <p:cNvSpPr/>
          <p:nvPr/>
        </p:nvSpPr>
        <p:spPr>
          <a:xfrm>
            <a:off x="3048000" y="1822703"/>
            <a:ext cx="372110" cy="0"/>
          </a:xfrm>
          <a:custGeom>
            <a:avLst/>
            <a:gdLst/>
            <a:ahLst/>
            <a:cxnLst/>
            <a:rect l="l" t="t" r="r" b="b"/>
            <a:pathLst>
              <a:path w="372110" h="0">
                <a:moveTo>
                  <a:pt x="37211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0" name="object 120"/>
          <p:cNvSpPr/>
          <p:nvPr/>
        </p:nvSpPr>
        <p:spPr>
          <a:xfrm>
            <a:off x="1852295" y="1437258"/>
            <a:ext cx="3260725" cy="635"/>
          </a:xfrm>
          <a:custGeom>
            <a:avLst/>
            <a:gdLst/>
            <a:ahLst/>
            <a:cxnLst/>
            <a:rect l="l" t="t" r="r" b="b"/>
            <a:pathLst>
              <a:path w="3260725" h="634">
                <a:moveTo>
                  <a:pt x="3260725" y="0"/>
                </a:moveTo>
                <a:lnTo>
                  <a:pt x="0" y="63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1" name="object 121"/>
          <p:cNvSpPr/>
          <p:nvPr/>
        </p:nvSpPr>
        <p:spPr>
          <a:xfrm>
            <a:off x="1905635" y="2199258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 h="0">
                <a:moveTo>
                  <a:pt x="25717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2" name="object 122"/>
          <p:cNvSpPr/>
          <p:nvPr/>
        </p:nvSpPr>
        <p:spPr>
          <a:xfrm>
            <a:off x="3052762" y="2504376"/>
            <a:ext cx="81280" cy="81279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3" name="object 123"/>
          <p:cNvSpPr/>
          <p:nvPr/>
        </p:nvSpPr>
        <p:spPr>
          <a:xfrm>
            <a:off x="2152650" y="2108453"/>
            <a:ext cx="171450" cy="195580"/>
          </a:xfrm>
          <a:custGeom>
            <a:avLst/>
            <a:gdLst/>
            <a:ahLst/>
            <a:cxnLst/>
            <a:rect l="l" t="t" r="r" b="b"/>
            <a:pathLst>
              <a:path w="171450" h="195580">
                <a:moveTo>
                  <a:pt x="0" y="0"/>
                </a:moveTo>
                <a:lnTo>
                  <a:pt x="171450" y="97789"/>
                </a:lnTo>
                <a:lnTo>
                  <a:pt x="0" y="195579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4" name="object 124"/>
          <p:cNvSpPr/>
          <p:nvPr/>
        </p:nvSpPr>
        <p:spPr>
          <a:xfrm>
            <a:off x="2114550" y="2199258"/>
            <a:ext cx="179705" cy="0"/>
          </a:xfrm>
          <a:custGeom>
            <a:avLst/>
            <a:gdLst/>
            <a:ahLst/>
            <a:cxnLst/>
            <a:rect l="l" t="t" r="r" b="b"/>
            <a:pathLst>
              <a:path w="179705" h="0">
                <a:moveTo>
                  <a:pt x="179705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5" name="object 125"/>
          <p:cNvSpPr/>
          <p:nvPr/>
        </p:nvSpPr>
        <p:spPr>
          <a:xfrm>
            <a:off x="2100072" y="1740407"/>
            <a:ext cx="277368" cy="204216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6" name="object 126"/>
          <p:cNvSpPr txBox="1"/>
          <p:nvPr/>
        </p:nvSpPr>
        <p:spPr>
          <a:xfrm>
            <a:off x="2179447" y="1720342"/>
            <a:ext cx="11430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T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27" name="object 127"/>
          <p:cNvSpPr/>
          <p:nvPr/>
        </p:nvSpPr>
        <p:spPr>
          <a:xfrm>
            <a:off x="2766060" y="2410967"/>
            <a:ext cx="277368" cy="204216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8" name="object 128"/>
          <p:cNvSpPr txBox="1"/>
          <p:nvPr/>
        </p:nvSpPr>
        <p:spPr>
          <a:xfrm>
            <a:off x="2845435" y="2358897"/>
            <a:ext cx="1390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11904" sz="2100" spc="-1357">
                <a:latin typeface="Cambria Math"/>
                <a:cs typeface="Cambria Math"/>
              </a:rPr>
              <a:t>𝐐</a:t>
            </a:r>
            <a:r>
              <a:rPr dirty="0" sz="1400" spc="48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9" name="object 129"/>
          <p:cNvSpPr/>
          <p:nvPr/>
        </p:nvSpPr>
        <p:spPr>
          <a:xfrm>
            <a:off x="2747772" y="1749551"/>
            <a:ext cx="277368" cy="204216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0" name="object 130"/>
          <p:cNvSpPr txBox="1"/>
          <p:nvPr/>
        </p:nvSpPr>
        <p:spPr>
          <a:xfrm>
            <a:off x="2827147" y="1729485"/>
            <a:ext cx="1479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Q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31" name="object 131"/>
          <p:cNvSpPr/>
          <p:nvPr/>
        </p:nvSpPr>
        <p:spPr>
          <a:xfrm>
            <a:off x="2152650" y="1649602"/>
            <a:ext cx="907415" cy="0"/>
          </a:xfrm>
          <a:custGeom>
            <a:avLst/>
            <a:gdLst/>
            <a:ahLst/>
            <a:cxnLst/>
            <a:rect l="l" t="t" r="r" b="b"/>
            <a:pathLst>
              <a:path w="907414" h="0">
                <a:moveTo>
                  <a:pt x="0" y="0"/>
                </a:moveTo>
                <a:lnTo>
                  <a:pt x="907033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2" name="object 132"/>
          <p:cNvSpPr/>
          <p:nvPr/>
        </p:nvSpPr>
        <p:spPr>
          <a:xfrm>
            <a:off x="2160016" y="2744596"/>
            <a:ext cx="907415" cy="0"/>
          </a:xfrm>
          <a:custGeom>
            <a:avLst/>
            <a:gdLst/>
            <a:ahLst/>
            <a:cxnLst/>
            <a:rect l="l" t="t" r="r" b="b"/>
            <a:pathLst>
              <a:path w="907414" h="0">
                <a:moveTo>
                  <a:pt x="0" y="0"/>
                </a:moveTo>
                <a:lnTo>
                  <a:pt x="907033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3" name="object 133"/>
          <p:cNvSpPr/>
          <p:nvPr/>
        </p:nvSpPr>
        <p:spPr>
          <a:xfrm>
            <a:off x="2160016" y="1642363"/>
            <a:ext cx="635" cy="1109345"/>
          </a:xfrm>
          <a:custGeom>
            <a:avLst/>
            <a:gdLst/>
            <a:ahLst/>
            <a:cxnLst/>
            <a:rect l="l" t="t" r="r" b="b"/>
            <a:pathLst>
              <a:path w="635" h="1109345">
                <a:moveTo>
                  <a:pt x="507" y="0"/>
                </a:moveTo>
                <a:lnTo>
                  <a:pt x="0" y="110934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4" name="object 134"/>
          <p:cNvSpPr/>
          <p:nvPr/>
        </p:nvSpPr>
        <p:spPr>
          <a:xfrm>
            <a:off x="3059683" y="1642363"/>
            <a:ext cx="635" cy="1109345"/>
          </a:xfrm>
          <a:custGeom>
            <a:avLst/>
            <a:gdLst/>
            <a:ahLst/>
            <a:cxnLst/>
            <a:rect l="l" t="t" r="r" b="b"/>
            <a:pathLst>
              <a:path w="635" h="1109345">
                <a:moveTo>
                  <a:pt x="508" y="0"/>
                </a:moveTo>
                <a:lnTo>
                  <a:pt x="0" y="110934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5" name="object 135"/>
          <p:cNvSpPr/>
          <p:nvPr/>
        </p:nvSpPr>
        <p:spPr>
          <a:xfrm>
            <a:off x="1972310" y="1832228"/>
            <a:ext cx="194945" cy="0"/>
          </a:xfrm>
          <a:custGeom>
            <a:avLst/>
            <a:gdLst/>
            <a:ahLst/>
            <a:cxnLst/>
            <a:rect l="l" t="t" r="r" b="b"/>
            <a:pathLst>
              <a:path w="194944" h="0">
                <a:moveTo>
                  <a:pt x="194944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6" name="object 136"/>
          <p:cNvSpPr/>
          <p:nvPr/>
        </p:nvSpPr>
        <p:spPr>
          <a:xfrm>
            <a:off x="3566795" y="1429003"/>
            <a:ext cx="0" cy="405130"/>
          </a:xfrm>
          <a:custGeom>
            <a:avLst/>
            <a:gdLst/>
            <a:ahLst/>
            <a:cxnLst/>
            <a:rect l="l" t="t" r="r" b="b"/>
            <a:pathLst>
              <a:path w="0" h="405130">
                <a:moveTo>
                  <a:pt x="0" y="0"/>
                </a:moveTo>
                <a:lnTo>
                  <a:pt x="0" y="405129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7" name="object 137"/>
          <p:cNvSpPr/>
          <p:nvPr/>
        </p:nvSpPr>
        <p:spPr>
          <a:xfrm>
            <a:off x="5113020" y="1417573"/>
            <a:ext cx="0" cy="405130"/>
          </a:xfrm>
          <a:custGeom>
            <a:avLst/>
            <a:gdLst/>
            <a:ahLst/>
            <a:cxnLst/>
            <a:rect l="l" t="t" r="r" b="b"/>
            <a:pathLst>
              <a:path w="0" h="405130">
                <a:moveTo>
                  <a:pt x="0" y="0"/>
                </a:moveTo>
                <a:lnTo>
                  <a:pt x="0" y="405129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8" name="object 138"/>
          <p:cNvSpPr/>
          <p:nvPr/>
        </p:nvSpPr>
        <p:spPr>
          <a:xfrm>
            <a:off x="5246052" y="2151316"/>
            <a:ext cx="81280" cy="81279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9" name="object 139"/>
          <p:cNvSpPr/>
          <p:nvPr/>
        </p:nvSpPr>
        <p:spPr>
          <a:xfrm>
            <a:off x="3685222" y="2151316"/>
            <a:ext cx="81279" cy="81279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0" name="object 140"/>
          <p:cNvSpPr/>
          <p:nvPr/>
        </p:nvSpPr>
        <p:spPr>
          <a:xfrm>
            <a:off x="2085657" y="2151316"/>
            <a:ext cx="81280" cy="81279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1" name="object 141"/>
          <p:cNvSpPr/>
          <p:nvPr/>
        </p:nvSpPr>
        <p:spPr>
          <a:xfrm>
            <a:off x="4657090" y="1834133"/>
            <a:ext cx="372110" cy="0"/>
          </a:xfrm>
          <a:custGeom>
            <a:avLst/>
            <a:gdLst/>
            <a:ahLst/>
            <a:cxnLst/>
            <a:rect l="l" t="t" r="r" b="b"/>
            <a:pathLst>
              <a:path w="372110" h="0">
                <a:moveTo>
                  <a:pt x="37211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2" name="object 142"/>
          <p:cNvSpPr/>
          <p:nvPr/>
        </p:nvSpPr>
        <p:spPr>
          <a:xfrm>
            <a:off x="6193790" y="1834133"/>
            <a:ext cx="372110" cy="0"/>
          </a:xfrm>
          <a:custGeom>
            <a:avLst/>
            <a:gdLst/>
            <a:ahLst/>
            <a:cxnLst/>
            <a:rect l="l" t="t" r="r" b="b"/>
            <a:pathLst>
              <a:path w="372109" h="0">
                <a:moveTo>
                  <a:pt x="37211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3" name="object 143"/>
          <p:cNvSpPr/>
          <p:nvPr/>
        </p:nvSpPr>
        <p:spPr>
          <a:xfrm>
            <a:off x="6556375" y="1834768"/>
            <a:ext cx="0" cy="1292860"/>
          </a:xfrm>
          <a:custGeom>
            <a:avLst/>
            <a:gdLst/>
            <a:ahLst/>
            <a:cxnLst/>
            <a:rect l="l" t="t" r="r" b="b"/>
            <a:pathLst>
              <a:path w="0" h="1292860">
                <a:moveTo>
                  <a:pt x="0" y="129286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4" name="object 144"/>
          <p:cNvSpPr/>
          <p:nvPr/>
        </p:nvSpPr>
        <p:spPr>
          <a:xfrm>
            <a:off x="5029200" y="1822703"/>
            <a:ext cx="0" cy="1304925"/>
          </a:xfrm>
          <a:custGeom>
            <a:avLst/>
            <a:gdLst/>
            <a:ahLst/>
            <a:cxnLst/>
            <a:rect l="l" t="t" r="r" b="b"/>
            <a:pathLst>
              <a:path w="0" h="1304925">
                <a:moveTo>
                  <a:pt x="0" y="1304925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5" name="object 145"/>
          <p:cNvSpPr/>
          <p:nvPr/>
        </p:nvSpPr>
        <p:spPr>
          <a:xfrm>
            <a:off x="3410584" y="1822703"/>
            <a:ext cx="0" cy="1247775"/>
          </a:xfrm>
          <a:custGeom>
            <a:avLst/>
            <a:gdLst/>
            <a:ahLst/>
            <a:cxnLst/>
            <a:rect l="l" t="t" r="r" b="b"/>
            <a:pathLst>
              <a:path w="0" h="1247775">
                <a:moveTo>
                  <a:pt x="0" y="1247775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6" name="object 146"/>
          <p:cNvSpPr/>
          <p:nvPr/>
        </p:nvSpPr>
        <p:spPr>
          <a:xfrm>
            <a:off x="3419475" y="2194813"/>
            <a:ext cx="285115" cy="4445"/>
          </a:xfrm>
          <a:custGeom>
            <a:avLst/>
            <a:gdLst/>
            <a:ahLst/>
            <a:cxnLst/>
            <a:rect l="l" t="t" r="r" b="b"/>
            <a:pathLst>
              <a:path w="285114" h="4444">
                <a:moveTo>
                  <a:pt x="285114" y="4445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7" name="object 147"/>
          <p:cNvSpPr/>
          <p:nvPr/>
        </p:nvSpPr>
        <p:spPr>
          <a:xfrm>
            <a:off x="4642802" y="2499296"/>
            <a:ext cx="81280" cy="81279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8" name="object 148"/>
          <p:cNvSpPr/>
          <p:nvPr/>
        </p:nvSpPr>
        <p:spPr>
          <a:xfrm>
            <a:off x="3737927" y="2098611"/>
            <a:ext cx="180975" cy="205104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9" name="object 149"/>
          <p:cNvSpPr/>
          <p:nvPr/>
        </p:nvSpPr>
        <p:spPr>
          <a:xfrm>
            <a:off x="3689603" y="1734311"/>
            <a:ext cx="277367" cy="205740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0" name="object 150"/>
          <p:cNvSpPr txBox="1"/>
          <p:nvPr/>
        </p:nvSpPr>
        <p:spPr>
          <a:xfrm>
            <a:off x="3781933" y="1714245"/>
            <a:ext cx="10160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T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51" name="object 151"/>
          <p:cNvSpPr/>
          <p:nvPr/>
        </p:nvSpPr>
        <p:spPr>
          <a:xfrm>
            <a:off x="4357115" y="2406395"/>
            <a:ext cx="275843" cy="204216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2" name="object 152"/>
          <p:cNvSpPr txBox="1"/>
          <p:nvPr/>
        </p:nvSpPr>
        <p:spPr>
          <a:xfrm>
            <a:off x="4449445" y="2354325"/>
            <a:ext cx="126364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baseline="-11904" sz="2100" spc="-1357">
                <a:latin typeface="Cambria Math"/>
                <a:cs typeface="Cambria Math"/>
              </a:rPr>
              <a:t>𝐐</a:t>
            </a:r>
            <a:r>
              <a:rPr dirty="0" sz="1400" spc="48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53" name="object 153"/>
          <p:cNvSpPr/>
          <p:nvPr/>
        </p:nvSpPr>
        <p:spPr>
          <a:xfrm>
            <a:off x="4337303" y="1744979"/>
            <a:ext cx="277367" cy="204216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4" name="object 154"/>
          <p:cNvSpPr txBox="1"/>
          <p:nvPr/>
        </p:nvSpPr>
        <p:spPr>
          <a:xfrm>
            <a:off x="4429633" y="1724913"/>
            <a:ext cx="1352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Q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55" name="object 155"/>
          <p:cNvSpPr/>
          <p:nvPr/>
        </p:nvSpPr>
        <p:spPr>
          <a:xfrm>
            <a:off x="3742690" y="1644522"/>
            <a:ext cx="907415" cy="0"/>
          </a:xfrm>
          <a:custGeom>
            <a:avLst/>
            <a:gdLst/>
            <a:ahLst/>
            <a:cxnLst/>
            <a:rect l="l" t="t" r="r" b="b"/>
            <a:pathLst>
              <a:path w="907414" h="0">
                <a:moveTo>
                  <a:pt x="0" y="0"/>
                </a:moveTo>
                <a:lnTo>
                  <a:pt x="90703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6" name="object 156"/>
          <p:cNvSpPr/>
          <p:nvPr/>
        </p:nvSpPr>
        <p:spPr>
          <a:xfrm>
            <a:off x="3750055" y="2739516"/>
            <a:ext cx="907415" cy="0"/>
          </a:xfrm>
          <a:custGeom>
            <a:avLst/>
            <a:gdLst/>
            <a:ahLst/>
            <a:cxnLst/>
            <a:rect l="l" t="t" r="r" b="b"/>
            <a:pathLst>
              <a:path w="907414" h="0">
                <a:moveTo>
                  <a:pt x="0" y="0"/>
                </a:moveTo>
                <a:lnTo>
                  <a:pt x="90703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7" name="object 157"/>
          <p:cNvSpPr/>
          <p:nvPr/>
        </p:nvSpPr>
        <p:spPr>
          <a:xfrm>
            <a:off x="3750055" y="1637283"/>
            <a:ext cx="635" cy="1109345"/>
          </a:xfrm>
          <a:custGeom>
            <a:avLst/>
            <a:gdLst/>
            <a:ahLst/>
            <a:cxnLst/>
            <a:rect l="l" t="t" r="r" b="b"/>
            <a:pathLst>
              <a:path w="635" h="1109345">
                <a:moveTo>
                  <a:pt x="508" y="0"/>
                </a:moveTo>
                <a:lnTo>
                  <a:pt x="0" y="110934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8" name="object 158"/>
          <p:cNvSpPr/>
          <p:nvPr/>
        </p:nvSpPr>
        <p:spPr>
          <a:xfrm>
            <a:off x="4649723" y="1637283"/>
            <a:ext cx="635" cy="1109345"/>
          </a:xfrm>
          <a:custGeom>
            <a:avLst/>
            <a:gdLst/>
            <a:ahLst/>
            <a:cxnLst/>
            <a:rect l="l" t="t" r="r" b="b"/>
            <a:pathLst>
              <a:path w="635" h="1109345">
                <a:moveTo>
                  <a:pt x="508" y="0"/>
                </a:moveTo>
                <a:lnTo>
                  <a:pt x="0" y="110934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9" name="object 159"/>
          <p:cNvSpPr/>
          <p:nvPr/>
        </p:nvSpPr>
        <p:spPr>
          <a:xfrm>
            <a:off x="6198552" y="2501836"/>
            <a:ext cx="81280" cy="81279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0" name="object 160"/>
          <p:cNvSpPr/>
          <p:nvPr/>
        </p:nvSpPr>
        <p:spPr>
          <a:xfrm>
            <a:off x="5260340" y="2101151"/>
            <a:ext cx="214312" cy="205104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1" name="object 161"/>
          <p:cNvSpPr/>
          <p:nvPr/>
        </p:nvSpPr>
        <p:spPr>
          <a:xfrm>
            <a:off x="5245608" y="1737359"/>
            <a:ext cx="277367" cy="204216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2" name="object 162"/>
          <p:cNvSpPr txBox="1"/>
          <p:nvPr/>
        </p:nvSpPr>
        <p:spPr>
          <a:xfrm>
            <a:off x="5338317" y="1717294"/>
            <a:ext cx="10160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T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63" name="object 163"/>
          <p:cNvSpPr/>
          <p:nvPr/>
        </p:nvSpPr>
        <p:spPr>
          <a:xfrm>
            <a:off x="5913120" y="2407919"/>
            <a:ext cx="275844" cy="205740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4" name="object 164"/>
          <p:cNvSpPr txBox="1"/>
          <p:nvPr/>
        </p:nvSpPr>
        <p:spPr>
          <a:xfrm>
            <a:off x="6005829" y="2355849"/>
            <a:ext cx="126364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baseline="-11904" sz="2100" spc="-1357">
                <a:latin typeface="Cambria Math"/>
                <a:cs typeface="Cambria Math"/>
              </a:rPr>
              <a:t>𝐐</a:t>
            </a:r>
            <a:r>
              <a:rPr dirty="0" sz="1400" spc="48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65" name="object 165"/>
          <p:cNvSpPr/>
          <p:nvPr/>
        </p:nvSpPr>
        <p:spPr>
          <a:xfrm>
            <a:off x="5893308" y="1746503"/>
            <a:ext cx="277367" cy="204216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6" name="object 166"/>
          <p:cNvSpPr txBox="1"/>
          <p:nvPr/>
        </p:nvSpPr>
        <p:spPr>
          <a:xfrm>
            <a:off x="5986017" y="1726437"/>
            <a:ext cx="1352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Q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67" name="object 167"/>
          <p:cNvSpPr/>
          <p:nvPr/>
        </p:nvSpPr>
        <p:spPr>
          <a:xfrm>
            <a:off x="5298440" y="1646808"/>
            <a:ext cx="906780" cy="0"/>
          </a:xfrm>
          <a:custGeom>
            <a:avLst/>
            <a:gdLst/>
            <a:ahLst/>
            <a:cxnLst/>
            <a:rect l="l" t="t" r="r" b="b"/>
            <a:pathLst>
              <a:path w="906779" h="0">
                <a:moveTo>
                  <a:pt x="0" y="0"/>
                </a:moveTo>
                <a:lnTo>
                  <a:pt x="90678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8" name="object 168"/>
          <p:cNvSpPr/>
          <p:nvPr/>
        </p:nvSpPr>
        <p:spPr>
          <a:xfrm>
            <a:off x="5306059" y="2742183"/>
            <a:ext cx="906780" cy="0"/>
          </a:xfrm>
          <a:custGeom>
            <a:avLst/>
            <a:gdLst/>
            <a:ahLst/>
            <a:cxnLst/>
            <a:rect l="l" t="t" r="r" b="b"/>
            <a:pathLst>
              <a:path w="906779" h="0">
                <a:moveTo>
                  <a:pt x="0" y="0"/>
                </a:moveTo>
                <a:lnTo>
                  <a:pt x="90677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9" name="object 169"/>
          <p:cNvSpPr/>
          <p:nvPr/>
        </p:nvSpPr>
        <p:spPr>
          <a:xfrm>
            <a:off x="5306059" y="1639823"/>
            <a:ext cx="0" cy="1109345"/>
          </a:xfrm>
          <a:custGeom>
            <a:avLst/>
            <a:gdLst/>
            <a:ahLst/>
            <a:cxnLst/>
            <a:rect l="l" t="t" r="r" b="b"/>
            <a:pathLst>
              <a:path w="0" h="1109345">
                <a:moveTo>
                  <a:pt x="0" y="0"/>
                </a:moveTo>
                <a:lnTo>
                  <a:pt x="0" y="110934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0" name="object 170"/>
          <p:cNvSpPr/>
          <p:nvPr/>
        </p:nvSpPr>
        <p:spPr>
          <a:xfrm>
            <a:off x="6205220" y="1639823"/>
            <a:ext cx="635" cy="1109345"/>
          </a:xfrm>
          <a:custGeom>
            <a:avLst/>
            <a:gdLst/>
            <a:ahLst/>
            <a:cxnLst/>
            <a:rect l="l" t="t" r="r" b="b"/>
            <a:pathLst>
              <a:path w="635" h="1109345">
                <a:moveTo>
                  <a:pt x="634" y="0"/>
                </a:moveTo>
                <a:lnTo>
                  <a:pt x="0" y="110934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1" name="object 171"/>
          <p:cNvSpPr/>
          <p:nvPr/>
        </p:nvSpPr>
        <p:spPr>
          <a:xfrm>
            <a:off x="5113020" y="1822703"/>
            <a:ext cx="194945" cy="0"/>
          </a:xfrm>
          <a:custGeom>
            <a:avLst/>
            <a:gdLst/>
            <a:ahLst/>
            <a:cxnLst/>
            <a:rect l="l" t="t" r="r" b="b"/>
            <a:pathLst>
              <a:path w="194945" h="0">
                <a:moveTo>
                  <a:pt x="194944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2" name="object 172"/>
          <p:cNvSpPr/>
          <p:nvPr/>
        </p:nvSpPr>
        <p:spPr>
          <a:xfrm>
            <a:off x="3566795" y="1834768"/>
            <a:ext cx="194945" cy="0"/>
          </a:xfrm>
          <a:custGeom>
            <a:avLst/>
            <a:gdLst/>
            <a:ahLst/>
            <a:cxnLst/>
            <a:rect l="l" t="t" r="r" b="b"/>
            <a:pathLst>
              <a:path w="194945" h="0">
                <a:moveTo>
                  <a:pt x="194944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3" name="object 173"/>
          <p:cNvSpPr/>
          <p:nvPr/>
        </p:nvSpPr>
        <p:spPr>
          <a:xfrm>
            <a:off x="3209544" y="3177539"/>
            <a:ext cx="429768" cy="204216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4" name="object 174"/>
          <p:cNvSpPr/>
          <p:nvPr/>
        </p:nvSpPr>
        <p:spPr>
          <a:xfrm>
            <a:off x="4892040" y="3177539"/>
            <a:ext cx="411479" cy="204216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5" name="object 175"/>
          <p:cNvSpPr txBox="1"/>
          <p:nvPr/>
        </p:nvSpPr>
        <p:spPr>
          <a:xfrm>
            <a:off x="2917063" y="3157473"/>
            <a:ext cx="2266950" cy="6394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4175">
              <a:lnSpc>
                <a:spcPct val="100000"/>
              </a:lnSpc>
              <a:spcBef>
                <a:spcPts val="100"/>
              </a:spcBef>
              <a:tabLst>
                <a:tab pos="2066925" algn="l"/>
              </a:tabLst>
            </a:pPr>
            <a:r>
              <a:rPr dirty="0" sz="1400" spc="-5" b="1">
                <a:latin typeface="Calibri"/>
                <a:cs typeface="Calibri"/>
              </a:rPr>
              <a:t>Q</a:t>
            </a:r>
            <a:r>
              <a:rPr dirty="0" baseline="-12345" sz="1350" b="1">
                <a:latin typeface="Calibri"/>
                <a:cs typeface="Calibri"/>
              </a:rPr>
              <a:t>A	</a:t>
            </a:r>
            <a:r>
              <a:rPr dirty="0" sz="1400" spc="-5" b="1">
                <a:latin typeface="Calibri"/>
                <a:cs typeface="Calibri"/>
              </a:rPr>
              <a:t>Q</a:t>
            </a:r>
            <a:r>
              <a:rPr dirty="0" baseline="-12345" sz="1350" b="1">
                <a:latin typeface="Calibri"/>
                <a:cs typeface="Calibri"/>
              </a:rPr>
              <a:t>B</a:t>
            </a:r>
            <a:endParaRPr baseline="-12345" sz="135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-5">
                <a:latin typeface="Calibri"/>
                <a:cs typeface="Calibri"/>
              </a:rPr>
              <a:t>Fig </a:t>
            </a:r>
            <a:r>
              <a:rPr dirty="0" sz="1400">
                <a:latin typeface="Calibri"/>
                <a:cs typeface="Calibri"/>
              </a:rPr>
              <a:t>6 </a:t>
            </a:r>
            <a:r>
              <a:rPr dirty="0" sz="1400" spc="-5">
                <a:latin typeface="Calibri"/>
                <a:cs typeface="Calibri"/>
              </a:rPr>
              <a:t>(3-bits) </a:t>
            </a:r>
            <a:r>
              <a:rPr dirty="0" sz="1400">
                <a:latin typeface="Calibri"/>
                <a:cs typeface="Calibri"/>
              </a:rPr>
              <a:t>T </a:t>
            </a:r>
            <a:r>
              <a:rPr dirty="0" sz="1400" spc="-5">
                <a:latin typeface="Calibri"/>
                <a:cs typeface="Calibri"/>
              </a:rPr>
              <a:t>down</a:t>
            </a:r>
            <a:r>
              <a:rPr dirty="0" sz="1400" spc="-4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counter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76" name="object 176"/>
          <p:cNvSpPr/>
          <p:nvPr/>
        </p:nvSpPr>
        <p:spPr>
          <a:xfrm>
            <a:off x="6393179" y="3177539"/>
            <a:ext cx="455675" cy="204216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7" name="object 177"/>
          <p:cNvSpPr txBox="1"/>
          <p:nvPr/>
        </p:nvSpPr>
        <p:spPr>
          <a:xfrm>
            <a:off x="6473190" y="3157473"/>
            <a:ext cx="208279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Q</a:t>
            </a:r>
            <a:r>
              <a:rPr dirty="0" baseline="-12345" sz="1350" b="1">
                <a:latin typeface="Calibri"/>
                <a:cs typeface="Calibri"/>
              </a:rPr>
              <a:t>C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178" name="object 178"/>
          <p:cNvSpPr/>
          <p:nvPr/>
        </p:nvSpPr>
        <p:spPr>
          <a:xfrm>
            <a:off x="3129279" y="2547238"/>
            <a:ext cx="176530" cy="0"/>
          </a:xfrm>
          <a:custGeom>
            <a:avLst/>
            <a:gdLst/>
            <a:ahLst/>
            <a:cxnLst/>
            <a:rect l="l" t="t" r="r" b="b"/>
            <a:pathLst>
              <a:path w="176529" h="0">
                <a:moveTo>
                  <a:pt x="0" y="0"/>
                </a:moveTo>
                <a:lnTo>
                  <a:pt x="17653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9" name="object 179"/>
          <p:cNvSpPr/>
          <p:nvPr/>
        </p:nvSpPr>
        <p:spPr>
          <a:xfrm>
            <a:off x="3290823" y="2185034"/>
            <a:ext cx="635" cy="360045"/>
          </a:xfrm>
          <a:custGeom>
            <a:avLst/>
            <a:gdLst/>
            <a:ahLst/>
            <a:cxnLst/>
            <a:rect l="l" t="t" r="r" b="b"/>
            <a:pathLst>
              <a:path w="635" h="360044">
                <a:moveTo>
                  <a:pt x="126" y="0"/>
                </a:moveTo>
                <a:lnTo>
                  <a:pt x="0" y="36004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0" name="object 180"/>
          <p:cNvSpPr/>
          <p:nvPr/>
        </p:nvSpPr>
        <p:spPr>
          <a:xfrm>
            <a:off x="3281679" y="2194178"/>
            <a:ext cx="176530" cy="635"/>
          </a:xfrm>
          <a:custGeom>
            <a:avLst/>
            <a:gdLst/>
            <a:ahLst/>
            <a:cxnLst/>
            <a:rect l="l" t="t" r="r" b="b"/>
            <a:pathLst>
              <a:path w="176529" h="635">
                <a:moveTo>
                  <a:pt x="-12700" y="317"/>
                </a:moveTo>
                <a:lnTo>
                  <a:pt x="189230" y="317"/>
                </a:lnTo>
              </a:path>
            </a:pathLst>
          </a:custGeom>
          <a:ln w="2603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1" name="object 181"/>
          <p:cNvSpPr/>
          <p:nvPr/>
        </p:nvSpPr>
        <p:spPr>
          <a:xfrm>
            <a:off x="4716145" y="2533268"/>
            <a:ext cx="176530" cy="0"/>
          </a:xfrm>
          <a:custGeom>
            <a:avLst/>
            <a:gdLst/>
            <a:ahLst/>
            <a:cxnLst/>
            <a:rect l="l" t="t" r="r" b="b"/>
            <a:pathLst>
              <a:path w="176529" h="0">
                <a:moveTo>
                  <a:pt x="0" y="0"/>
                </a:moveTo>
                <a:lnTo>
                  <a:pt x="17652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2" name="object 182"/>
          <p:cNvSpPr/>
          <p:nvPr/>
        </p:nvSpPr>
        <p:spPr>
          <a:xfrm>
            <a:off x="4906264" y="2180589"/>
            <a:ext cx="635" cy="360045"/>
          </a:xfrm>
          <a:custGeom>
            <a:avLst/>
            <a:gdLst/>
            <a:ahLst/>
            <a:cxnLst/>
            <a:rect l="l" t="t" r="r" b="b"/>
            <a:pathLst>
              <a:path w="635" h="360044">
                <a:moveTo>
                  <a:pt x="126" y="0"/>
                </a:moveTo>
                <a:lnTo>
                  <a:pt x="0" y="36004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3" name="object 183"/>
          <p:cNvSpPr/>
          <p:nvPr/>
        </p:nvSpPr>
        <p:spPr>
          <a:xfrm>
            <a:off x="4897120" y="2189733"/>
            <a:ext cx="176530" cy="0"/>
          </a:xfrm>
          <a:custGeom>
            <a:avLst/>
            <a:gdLst/>
            <a:ahLst/>
            <a:cxnLst/>
            <a:rect l="l" t="t" r="r" b="b"/>
            <a:pathLst>
              <a:path w="176529" h="0">
                <a:moveTo>
                  <a:pt x="0" y="0"/>
                </a:moveTo>
                <a:lnTo>
                  <a:pt x="17652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4" name="object 184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5" name="object 185"/>
          <p:cNvSpPr txBox="1"/>
          <p:nvPr/>
        </p:nvSpPr>
        <p:spPr>
          <a:xfrm>
            <a:off x="3694048" y="9799649"/>
            <a:ext cx="18034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2005"/>
              </a:lnSpc>
            </a:pPr>
            <a:fld id="{81D60167-4931-47E6-BA6A-407CBD079E47}" type="slidenum">
              <a:rPr dirty="0" sz="2000">
                <a:latin typeface="Calibri"/>
                <a:cs typeface="Calibri"/>
              </a:rPr>
              <a:t>4</a:t>
            </a:fld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43321" y="437488"/>
            <a:ext cx="1727835" cy="580390"/>
          </a:xfrm>
          <a:prstGeom prst="rect">
            <a:avLst/>
          </a:prstGeom>
        </p:spPr>
        <p:txBody>
          <a:bodyPr wrap="square" lIns="0" tIns="762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</a:t>
            </a:r>
            <a:endParaRPr sz="1400">
              <a:latin typeface="Lucida Calligraphy"/>
              <a:cs typeface="Lucida Calligraphy"/>
            </a:endParaRPr>
          </a:p>
          <a:p>
            <a:pPr marL="446405">
              <a:lnSpc>
                <a:spcPct val="100000"/>
              </a:lnSpc>
              <a:spcBef>
                <a:spcPts val="505"/>
              </a:spcBef>
            </a:pPr>
            <a:r>
              <a:rPr dirty="0" sz="1400" i="1">
                <a:latin typeface="Lucida Calligraphy"/>
                <a:cs typeface="Lucida Calligraphy"/>
              </a:rPr>
              <a:t>Y.</a:t>
            </a:r>
            <a:r>
              <a:rPr dirty="0" sz="1400" spc="-1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004316" y="527303"/>
            <a:ext cx="1514856" cy="52882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174800" y="454668"/>
            <a:ext cx="1175385" cy="582930"/>
          </a:xfrm>
          <a:prstGeom prst="rect">
            <a:avLst/>
          </a:prstGeom>
        </p:spPr>
        <p:txBody>
          <a:bodyPr wrap="square" lIns="0" tIns="7747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61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one:</a:t>
            </a:r>
            <a:endParaRPr sz="1400">
              <a:latin typeface="Lucida Calligraphy"/>
              <a:cs typeface="Lucida Calligraphy"/>
            </a:endParaRPr>
          </a:p>
          <a:p>
            <a:pPr algn="ctr">
              <a:lnSpc>
                <a:spcPct val="100000"/>
              </a:lnSpc>
              <a:spcBef>
                <a:spcPts val="515"/>
              </a:spcBef>
            </a:pPr>
            <a:r>
              <a:rPr dirty="0" sz="1400" spc="-5" i="1">
                <a:latin typeface="Lucida Calligraphy"/>
                <a:cs typeface="Lucida Calligraphy"/>
              </a:rPr>
              <a:t>Counters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337816" y="5490971"/>
            <a:ext cx="3038856" cy="23317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854451" y="4741163"/>
            <a:ext cx="408431" cy="31851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006851" y="4799075"/>
            <a:ext cx="163068" cy="25908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957828" y="4514087"/>
            <a:ext cx="466344" cy="27736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047744" y="4515611"/>
            <a:ext cx="284988" cy="24536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678679" y="4707635"/>
            <a:ext cx="545591" cy="35813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733544" y="4709159"/>
            <a:ext cx="390144" cy="356615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976115" y="5105399"/>
            <a:ext cx="467867" cy="225551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047744" y="5106923"/>
            <a:ext cx="303275" cy="224027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871472" y="4585715"/>
            <a:ext cx="705612" cy="245363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1950466" y="4566030"/>
            <a:ext cx="52514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Ena</a:t>
            </a:r>
            <a:r>
              <a:rPr dirty="0" sz="1400" spc="-10" b="1">
                <a:latin typeface="Calibri"/>
                <a:cs typeface="Calibri"/>
              </a:rPr>
              <a:t>b</a:t>
            </a:r>
            <a:r>
              <a:rPr dirty="0" sz="1400" b="1">
                <a:latin typeface="Calibri"/>
                <a:cs typeface="Calibri"/>
              </a:rPr>
              <a:t>le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5567171" y="4616195"/>
            <a:ext cx="553212" cy="246887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5647182" y="4596510"/>
            <a:ext cx="2940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o/p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2929127" y="5155691"/>
            <a:ext cx="390144" cy="246887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918460" y="4411979"/>
            <a:ext cx="297180" cy="246887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1129080" y="1177005"/>
            <a:ext cx="5304790" cy="3455035"/>
          </a:xfrm>
          <a:prstGeom prst="rect">
            <a:avLst/>
          </a:prstGeom>
        </p:spPr>
        <p:txBody>
          <a:bodyPr wrap="square" lIns="0" tIns="20955" rIns="0" bIns="0" rtlCol="0" vert="horz">
            <a:spAutoFit/>
          </a:bodyPr>
          <a:lstStyle/>
          <a:p>
            <a:pPr marL="12700" marR="5080">
              <a:lnSpc>
                <a:spcPct val="149800"/>
              </a:lnSpc>
              <a:spcBef>
                <a:spcPts val="165"/>
              </a:spcBef>
            </a:pPr>
            <a:r>
              <a:rPr dirty="0" sz="1400" spc="-5">
                <a:latin typeface="Calibri"/>
                <a:cs typeface="Calibri"/>
              </a:rPr>
              <a:t>HW</a:t>
            </a:r>
            <a:r>
              <a:rPr dirty="0" baseline="-12345" sz="1350" spc="-7">
                <a:latin typeface="Calibri"/>
                <a:cs typeface="Calibri"/>
              </a:rPr>
              <a:t>2</a:t>
            </a:r>
            <a:r>
              <a:rPr dirty="0" sz="1400" spc="-5">
                <a:latin typeface="Calibri"/>
                <a:cs typeface="Calibri"/>
              </a:rPr>
              <a:t>: </a:t>
            </a:r>
            <a:r>
              <a:rPr dirty="0" sz="1400">
                <a:latin typeface="Calibri"/>
                <a:cs typeface="Calibri"/>
              </a:rPr>
              <a:t>design a </a:t>
            </a:r>
            <a:r>
              <a:rPr dirty="0" sz="1400" spc="-15">
                <a:latin typeface="Calibri"/>
                <a:cs typeface="Calibri"/>
              </a:rPr>
              <a:t>(</a:t>
            </a:r>
            <a:r>
              <a:rPr dirty="0" sz="1450" spc="-15" b="1" i="1">
                <a:latin typeface="Cambria Math"/>
                <a:cs typeface="Cambria Math"/>
              </a:rPr>
              <a:t>3-bits</a:t>
            </a:r>
            <a:r>
              <a:rPr dirty="0" sz="1400" spc="-15">
                <a:latin typeface="Calibri"/>
                <a:cs typeface="Calibri"/>
              </a:rPr>
              <a:t>) </a:t>
            </a:r>
            <a:r>
              <a:rPr dirty="0" sz="1400" spc="-5">
                <a:latin typeface="Calibri"/>
                <a:cs typeface="Calibri"/>
              </a:rPr>
              <a:t>up counter using </a:t>
            </a:r>
            <a:r>
              <a:rPr dirty="0" sz="1450" spc="-15" b="1" i="1">
                <a:latin typeface="Cambria Math"/>
                <a:cs typeface="Cambria Math"/>
              </a:rPr>
              <a:t>T </a:t>
            </a:r>
            <a:r>
              <a:rPr dirty="0" sz="1400" spc="-5">
                <a:latin typeface="Calibri"/>
                <a:cs typeface="Calibri"/>
              </a:rPr>
              <a:t>flip-flops </a:t>
            </a:r>
            <a:r>
              <a:rPr dirty="0" sz="1400">
                <a:latin typeface="Calibri"/>
                <a:cs typeface="Calibri"/>
              </a:rPr>
              <a:t>with </a:t>
            </a:r>
            <a:r>
              <a:rPr dirty="0" sz="1400" spc="-5">
                <a:latin typeface="Calibri"/>
                <a:cs typeface="Calibri"/>
              </a:rPr>
              <a:t>negative edge  clock pulse, draw the </a:t>
            </a:r>
            <a:r>
              <a:rPr dirty="0" sz="1400">
                <a:latin typeface="Calibri"/>
                <a:cs typeface="Calibri"/>
              </a:rPr>
              <a:t>timing diagram </a:t>
            </a:r>
            <a:r>
              <a:rPr dirty="0" sz="1400" spc="-5">
                <a:latin typeface="Calibri"/>
                <a:cs typeface="Calibri"/>
              </a:rPr>
              <a:t>and </a:t>
            </a:r>
            <a:r>
              <a:rPr dirty="0" sz="1400">
                <a:latin typeface="Calibri"/>
                <a:cs typeface="Calibri"/>
              </a:rPr>
              <a:t>truth </a:t>
            </a:r>
            <a:r>
              <a:rPr dirty="0" sz="1400" spc="-5">
                <a:latin typeface="Calibri"/>
                <a:cs typeface="Calibri"/>
              </a:rPr>
              <a:t>table </a:t>
            </a:r>
            <a:r>
              <a:rPr dirty="0" sz="1400">
                <a:latin typeface="Calibri"/>
                <a:cs typeface="Calibri"/>
              </a:rPr>
              <a:t>for </a:t>
            </a:r>
            <a:r>
              <a:rPr dirty="0" sz="1400" spc="-5">
                <a:latin typeface="Calibri"/>
                <a:cs typeface="Calibri"/>
              </a:rPr>
              <a:t>this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counter.</a:t>
            </a:r>
            <a:endParaRPr sz="1400">
              <a:latin typeface="Calibri"/>
              <a:cs typeface="Calibri"/>
            </a:endParaRPr>
          </a:p>
          <a:p>
            <a:pPr marL="12700" marR="5080">
              <a:lnSpc>
                <a:spcPts val="2570"/>
              </a:lnSpc>
              <a:spcBef>
                <a:spcPts val="229"/>
              </a:spcBef>
            </a:pPr>
            <a:r>
              <a:rPr dirty="0" sz="1400" spc="-5">
                <a:latin typeface="Calibri"/>
                <a:cs typeface="Calibri"/>
              </a:rPr>
              <a:t>HW</a:t>
            </a:r>
            <a:r>
              <a:rPr dirty="0" baseline="-12345" sz="1350" spc="-7">
                <a:latin typeface="Calibri"/>
                <a:cs typeface="Calibri"/>
              </a:rPr>
              <a:t>3</a:t>
            </a:r>
            <a:r>
              <a:rPr dirty="0" sz="1400" spc="-5">
                <a:latin typeface="Calibri"/>
                <a:cs typeface="Calibri"/>
              </a:rPr>
              <a:t>: </a:t>
            </a:r>
            <a:r>
              <a:rPr dirty="0" sz="1400">
                <a:latin typeface="Calibri"/>
                <a:cs typeface="Calibri"/>
              </a:rPr>
              <a:t>design a </a:t>
            </a:r>
            <a:r>
              <a:rPr dirty="0" sz="1400" spc="-20">
                <a:latin typeface="Calibri"/>
                <a:cs typeface="Calibri"/>
              </a:rPr>
              <a:t>(</a:t>
            </a:r>
            <a:r>
              <a:rPr dirty="0" sz="1450" spc="-20" b="1" i="1">
                <a:latin typeface="Cambria Math"/>
                <a:cs typeface="Cambria Math"/>
              </a:rPr>
              <a:t>4-bits</a:t>
            </a:r>
            <a:r>
              <a:rPr dirty="0" sz="1400" spc="-20">
                <a:latin typeface="Calibri"/>
                <a:cs typeface="Calibri"/>
              </a:rPr>
              <a:t>) </a:t>
            </a:r>
            <a:r>
              <a:rPr dirty="0" sz="1400" spc="-5">
                <a:latin typeface="Calibri"/>
                <a:cs typeface="Calibri"/>
              </a:rPr>
              <a:t>up counter using </a:t>
            </a:r>
            <a:r>
              <a:rPr dirty="0" sz="1450" spc="-15" b="1" i="1">
                <a:latin typeface="Cambria Math"/>
                <a:cs typeface="Cambria Math"/>
              </a:rPr>
              <a:t>D </a:t>
            </a:r>
            <a:r>
              <a:rPr dirty="0" sz="1400" spc="-5">
                <a:latin typeface="Calibri"/>
                <a:cs typeface="Calibri"/>
              </a:rPr>
              <a:t>flip-flops </a:t>
            </a:r>
            <a:r>
              <a:rPr dirty="0" sz="1400">
                <a:latin typeface="Calibri"/>
                <a:cs typeface="Calibri"/>
              </a:rPr>
              <a:t>with </a:t>
            </a:r>
            <a:r>
              <a:rPr dirty="0" sz="1400" spc="-5">
                <a:latin typeface="Calibri"/>
                <a:cs typeface="Calibri"/>
              </a:rPr>
              <a:t>negative edge  clock pulse, draw the </a:t>
            </a:r>
            <a:r>
              <a:rPr dirty="0" sz="1400">
                <a:latin typeface="Calibri"/>
                <a:cs typeface="Calibri"/>
              </a:rPr>
              <a:t>timing diagram </a:t>
            </a:r>
            <a:r>
              <a:rPr dirty="0" sz="1400" spc="-5">
                <a:latin typeface="Calibri"/>
                <a:cs typeface="Calibri"/>
              </a:rPr>
              <a:t>and </a:t>
            </a:r>
            <a:r>
              <a:rPr dirty="0" sz="1400">
                <a:latin typeface="Calibri"/>
                <a:cs typeface="Calibri"/>
              </a:rPr>
              <a:t>truth </a:t>
            </a:r>
            <a:r>
              <a:rPr dirty="0" sz="1400" spc="-5">
                <a:latin typeface="Calibri"/>
                <a:cs typeface="Calibri"/>
              </a:rPr>
              <a:t>table </a:t>
            </a:r>
            <a:r>
              <a:rPr dirty="0" sz="1400">
                <a:latin typeface="Calibri"/>
                <a:cs typeface="Calibri"/>
              </a:rPr>
              <a:t>for </a:t>
            </a:r>
            <a:r>
              <a:rPr dirty="0" sz="1400" spc="-5">
                <a:latin typeface="Calibri"/>
                <a:cs typeface="Calibri"/>
              </a:rPr>
              <a:t>this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counter.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90"/>
              </a:spcBef>
            </a:pPr>
            <a:r>
              <a:rPr dirty="0" sz="1400" spc="-5">
                <a:latin typeface="Calibri"/>
                <a:cs typeface="Calibri"/>
              </a:rPr>
              <a:t>HW</a:t>
            </a:r>
            <a:r>
              <a:rPr dirty="0" baseline="-12345" sz="1350" spc="-7">
                <a:latin typeface="Calibri"/>
                <a:cs typeface="Calibri"/>
              </a:rPr>
              <a:t>4</a:t>
            </a:r>
            <a:r>
              <a:rPr dirty="0" sz="1400" spc="-5">
                <a:latin typeface="Calibri"/>
                <a:cs typeface="Calibri"/>
              </a:rPr>
              <a:t>: </a:t>
            </a:r>
            <a:r>
              <a:rPr dirty="0" sz="1400">
                <a:latin typeface="Calibri"/>
                <a:cs typeface="Calibri"/>
              </a:rPr>
              <a:t>design a </a:t>
            </a:r>
            <a:r>
              <a:rPr dirty="0" sz="1400" spc="-20">
                <a:latin typeface="Calibri"/>
                <a:cs typeface="Calibri"/>
              </a:rPr>
              <a:t>(</a:t>
            </a:r>
            <a:r>
              <a:rPr dirty="0" sz="1450" spc="-20" b="1" i="1">
                <a:latin typeface="Cambria Math"/>
                <a:cs typeface="Cambria Math"/>
              </a:rPr>
              <a:t>2-bits</a:t>
            </a:r>
            <a:r>
              <a:rPr dirty="0" sz="1400" spc="-20">
                <a:latin typeface="Calibri"/>
                <a:cs typeface="Calibri"/>
              </a:rPr>
              <a:t>) </a:t>
            </a:r>
            <a:r>
              <a:rPr dirty="0" sz="1400" spc="-5">
                <a:latin typeface="Calibri"/>
                <a:cs typeface="Calibri"/>
              </a:rPr>
              <a:t>down counter using </a:t>
            </a:r>
            <a:r>
              <a:rPr dirty="0" sz="1450" spc="-15" b="1" i="1">
                <a:latin typeface="Cambria Math"/>
                <a:cs typeface="Cambria Math"/>
              </a:rPr>
              <a:t>D </a:t>
            </a:r>
            <a:r>
              <a:rPr dirty="0" sz="1400" spc="-5">
                <a:latin typeface="Calibri"/>
                <a:cs typeface="Calibri"/>
              </a:rPr>
              <a:t>flip-flops </a:t>
            </a:r>
            <a:r>
              <a:rPr dirty="0" sz="1400">
                <a:latin typeface="Calibri"/>
                <a:cs typeface="Calibri"/>
              </a:rPr>
              <a:t>with</a:t>
            </a:r>
            <a:r>
              <a:rPr dirty="0" sz="1400" spc="1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negative</a:t>
            </a:r>
            <a:endParaRPr sz="1400">
              <a:latin typeface="Calibri"/>
              <a:cs typeface="Calibri"/>
            </a:endParaRPr>
          </a:p>
          <a:p>
            <a:pPr marL="12700" marR="5715">
              <a:lnSpc>
                <a:spcPct val="152100"/>
              </a:lnSpc>
              <a:spcBef>
                <a:spcPts val="5"/>
              </a:spcBef>
            </a:pPr>
            <a:r>
              <a:rPr dirty="0" sz="1400" spc="-5">
                <a:latin typeface="Calibri"/>
                <a:cs typeface="Calibri"/>
              </a:rPr>
              <a:t>edge clock pulse, draw the </a:t>
            </a:r>
            <a:r>
              <a:rPr dirty="0" sz="1400">
                <a:latin typeface="Calibri"/>
                <a:cs typeface="Calibri"/>
              </a:rPr>
              <a:t>timing </a:t>
            </a:r>
            <a:r>
              <a:rPr dirty="0" sz="1400" spc="-5">
                <a:latin typeface="Calibri"/>
                <a:cs typeface="Calibri"/>
              </a:rPr>
              <a:t>diagram and truth table </a:t>
            </a:r>
            <a:r>
              <a:rPr dirty="0" sz="1400">
                <a:latin typeface="Calibri"/>
                <a:cs typeface="Calibri"/>
              </a:rPr>
              <a:t>for </a:t>
            </a:r>
            <a:r>
              <a:rPr dirty="0" sz="1400" spc="-5">
                <a:latin typeface="Calibri"/>
                <a:cs typeface="Calibri"/>
              </a:rPr>
              <a:t>this  counter.</a:t>
            </a:r>
            <a:endParaRPr sz="1400">
              <a:latin typeface="Calibri"/>
              <a:cs typeface="Calibri"/>
            </a:endParaRPr>
          </a:p>
          <a:p>
            <a:pPr marL="12700" marR="6985">
              <a:lnSpc>
                <a:spcPct val="152900"/>
              </a:lnSpc>
            </a:pPr>
            <a:r>
              <a:rPr dirty="0" u="heavy" sz="14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Important </a:t>
            </a:r>
            <a:r>
              <a:rPr dirty="0" u="heavy" sz="14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Note:</a:t>
            </a:r>
            <a:r>
              <a:rPr dirty="0" sz="1400" spc="-5" b="1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to </a:t>
            </a:r>
            <a:r>
              <a:rPr dirty="0" sz="1400">
                <a:latin typeface="Calibri"/>
                <a:cs typeface="Calibri"/>
              </a:rPr>
              <a:t>design </a:t>
            </a:r>
            <a:r>
              <a:rPr dirty="0" sz="1400" spc="-5">
                <a:latin typeface="Calibri"/>
                <a:cs typeface="Calibri"/>
              </a:rPr>
              <a:t>up-down counter </a:t>
            </a:r>
            <a:r>
              <a:rPr dirty="0" sz="1400">
                <a:latin typeface="Calibri"/>
                <a:cs typeface="Calibri"/>
              </a:rPr>
              <a:t>at </a:t>
            </a:r>
            <a:r>
              <a:rPr dirty="0" sz="1400" spc="-5">
                <a:latin typeface="Calibri"/>
                <a:cs typeface="Calibri"/>
              </a:rPr>
              <a:t>the same time, enable  element can be used </a:t>
            </a:r>
            <a:r>
              <a:rPr dirty="0" sz="1400">
                <a:latin typeface="Calibri"/>
                <a:cs typeface="Calibri"/>
              </a:rPr>
              <a:t>with </a:t>
            </a:r>
            <a:r>
              <a:rPr dirty="0" sz="1400" spc="-5">
                <a:latin typeface="Calibri"/>
                <a:cs typeface="Calibri"/>
              </a:rPr>
              <a:t>the circuit shown </a:t>
            </a:r>
            <a:r>
              <a:rPr dirty="0" sz="1400">
                <a:latin typeface="Calibri"/>
                <a:cs typeface="Calibri"/>
              </a:rPr>
              <a:t>in </a:t>
            </a:r>
            <a:r>
              <a:rPr dirty="0" sz="1400" spc="-5">
                <a:latin typeface="Calibri"/>
                <a:cs typeface="Calibri"/>
              </a:rPr>
              <a:t>figure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(7).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850">
              <a:latin typeface="Times New Roman"/>
              <a:cs typeface="Times New Roman"/>
            </a:endParaRPr>
          </a:p>
          <a:p>
            <a:pPr algn="ctr" marR="1411605">
              <a:lnSpc>
                <a:spcPct val="100000"/>
              </a:lnSpc>
            </a:pPr>
            <a:r>
              <a:rPr dirty="0" sz="1400" b="1">
                <a:latin typeface="Calibri"/>
                <a:cs typeface="Calibri"/>
              </a:rPr>
              <a:t>Q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3219450" y="4566157"/>
            <a:ext cx="885825" cy="635"/>
          </a:xfrm>
          <a:custGeom>
            <a:avLst/>
            <a:gdLst/>
            <a:ahLst/>
            <a:cxnLst/>
            <a:rect l="l" t="t" r="r" b="b"/>
            <a:pathLst>
              <a:path w="885825" h="635">
                <a:moveTo>
                  <a:pt x="0" y="0"/>
                </a:moveTo>
                <a:lnTo>
                  <a:pt x="885825" y="63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590800" y="4709032"/>
            <a:ext cx="1504950" cy="0"/>
          </a:xfrm>
          <a:custGeom>
            <a:avLst/>
            <a:gdLst/>
            <a:ahLst/>
            <a:cxnLst/>
            <a:rect l="l" t="t" r="r" b="b"/>
            <a:pathLst>
              <a:path w="1504950" h="0">
                <a:moveTo>
                  <a:pt x="0" y="0"/>
                </a:moveTo>
                <a:lnTo>
                  <a:pt x="150495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074670" y="5167502"/>
            <a:ext cx="1011555" cy="0"/>
          </a:xfrm>
          <a:custGeom>
            <a:avLst/>
            <a:gdLst/>
            <a:ahLst/>
            <a:cxnLst/>
            <a:rect l="l" t="t" r="r" b="b"/>
            <a:pathLst>
              <a:path w="1011554" h="0">
                <a:moveTo>
                  <a:pt x="0" y="0"/>
                </a:moveTo>
                <a:lnTo>
                  <a:pt x="101155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070860" y="4716652"/>
            <a:ext cx="0" cy="115570"/>
          </a:xfrm>
          <a:custGeom>
            <a:avLst/>
            <a:gdLst/>
            <a:ahLst/>
            <a:cxnLst/>
            <a:rect l="l" t="t" r="r" b="b"/>
            <a:pathLst>
              <a:path w="0" h="115570">
                <a:moveTo>
                  <a:pt x="0" y="0"/>
                </a:moveTo>
                <a:lnTo>
                  <a:pt x="0" y="115569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3080385" y="5055107"/>
            <a:ext cx="0" cy="115570"/>
          </a:xfrm>
          <a:custGeom>
            <a:avLst/>
            <a:gdLst/>
            <a:ahLst/>
            <a:cxnLst/>
            <a:rect l="l" t="t" r="r" b="b"/>
            <a:pathLst>
              <a:path w="0" h="115570">
                <a:moveTo>
                  <a:pt x="0" y="0"/>
                </a:moveTo>
                <a:lnTo>
                  <a:pt x="0" y="11557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209925" y="5279262"/>
            <a:ext cx="885825" cy="635"/>
          </a:xfrm>
          <a:custGeom>
            <a:avLst/>
            <a:gdLst/>
            <a:ahLst/>
            <a:cxnLst/>
            <a:rect l="l" t="t" r="r" b="b"/>
            <a:pathLst>
              <a:path w="885825" h="635">
                <a:moveTo>
                  <a:pt x="0" y="0"/>
                </a:moveTo>
                <a:lnTo>
                  <a:pt x="885825" y="63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314825" y="4627117"/>
            <a:ext cx="257175" cy="635"/>
          </a:xfrm>
          <a:custGeom>
            <a:avLst/>
            <a:gdLst/>
            <a:ahLst/>
            <a:cxnLst/>
            <a:rect l="l" t="t" r="r" b="b"/>
            <a:pathLst>
              <a:path w="257175" h="635">
                <a:moveTo>
                  <a:pt x="0" y="0"/>
                </a:moveTo>
                <a:lnTo>
                  <a:pt x="257175" y="63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4326254" y="5237987"/>
            <a:ext cx="257175" cy="635"/>
          </a:xfrm>
          <a:custGeom>
            <a:avLst/>
            <a:gdLst/>
            <a:ahLst/>
            <a:cxnLst/>
            <a:rect l="l" t="t" r="r" b="b"/>
            <a:pathLst>
              <a:path w="257175" h="635">
                <a:moveTo>
                  <a:pt x="0" y="0"/>
                </a:moveTo>
                <a:lnTo>
                  <a:pt x="257175" y="63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4573523" y="5003291"/>
            <a:ext cx="635" cy="231140"/>
          </a:xfrm>
          <a:custGeom>
            <a:avLst/>
            <a:gdLst/>
            <a:ahLst/>
            <a:cxnLst/>
            <a:rect l="l" t="t" r="r" b="b"/>
            <a:pathLst>
              <a:path w="635" h="231139">
                <a:moveTo>
                  <a:pt x="317" y="-12700"/>
                </a:moveTo>
                <a:lnTo>
                  <a:pt x="317" y="243839"/>
                </a:lnTo>
              </a:path>
            </a:pathLst>
          </a:custGeom>
          <a:ln w="2603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4573270" y="4616957"/>
            <a:ext cx="1270" cy="225425"/>
          </a:xfrm>
          <a:custGeom>
            <a:avLst/>
            <a:gdLst/>
            <a:ahLst/>
            <a:cxnLst/>
            <a:rect l="l" t="t" r="r" b="b"/>
            <a:pathLst>
              <a:path w="1270" h="225425">
                <a:moveTo>
                  <a:pt x="634" y="-12700"/>
                </a:moveTo>
                <a:lnTo>
                  <a:pt x="634" y="238125"/>
                </a:lnTo>
              </a:path>
            </a:pathLst>
          </a:custGeom>
          <a:ln w="2666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4583429" y="4831587"/>
            <a:ext cx="215900" cy="0"/>
          </a:xfrm>
          <a:custGeom>
            <a:avLst/>
            <a:gdLst/>
            <a:ahLst/>
            <a:cxnLst/>
            <a:rect l="l" t="t" r="r" b="b"/>
            <a:pathLst>
              <a:path w="215900" h="0">
                <a:moveTo>
                  <a:pt x="0" y="0"/>
                </a:moveTo>
                <a:lnTo>
                  <a:pt x="21590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4562475" y="5003037"/>
            <a:ext cx="215900" cy="635"/>
          </a:xfrm>
          <a:custGeom>
            <a:avLst/>
            <a:gdLst/>
            <a:ahLst/>
            <a:cxnLst/>
            <a:rect l="l" t="t" r="r" b="b"/>
            <a:pathLst>
              <a:path w="215900" h="635">
                <a:moveTo>
                  <a:pt x="-12700" y="317"/>
                </a:moveTo>
                <a:lnTo>
                  <a:pt x="228600" y="317"/>
                </a:lnTo>
              </a:path>
            </a:pathLst>
          </a:custGeom>
          <a:ln w="2603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5076825" y="4912867"/>
            <a:ext cx="885825" cy="635"/>
          </a:xfrm>
          <a:custGeom>
            <a:avLst/>
            <a:gdLst/>
            <a:ahLst/>
            <a:cxnLst/>
            <a:rect l="l" t="t" r="r" b="b"/>
            <a:pathLst>
              <a:path w="885825" h="635">
                <a:moveTo>
                  <a:pt x="0" y="0"/>
                </a:moveTo>
                <a:lnTo>
                  <a:pt x="885825" y="63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5929312" y="4866830"/>
            <a:ext cx="81279" cy="86360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3181032" y="5233860"/>
            <a:ext cx="81280" cy="86360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3190557" y="4515040"/>
            <a:ext cx="81280" cy="86359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2566987" y="4657915"/>
            <a:ext cx="81280" cy="86359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1847850" y="7161783"/>
            <a:ext cx="0" cy="926465"/>
          </a:xfrm>
          <a:custGeom>
            <a:avLst/>
            <a:gdLst/>
            <a:ahLst/>
            <a:cxnLst/>
            <a:rect l="l" t="t" r="r" b="b"/>
            <a:pathLst>
              <a:path w="0" h="926465">
                <a:moveTo>
                  <a:pt x="0" y="0"/>
                </a:moveTo>
                <a:lnTo>
                  <a:pt x="0" y="92646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2601467" y="9308591"/>
            <a:ext cx="3093720" cy="198119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 txBox="1"/>
          <p:nvPr/>
        </p:nvSpPr>
        <p:spPr>
          <a:xfrm>
            <a:off x="2938398" y="9289491"/>
            <a:ext cx="24193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Fig </a:t>
            </a:r>
            <a:r>
              <a:rPr dirty="0" sz="1400">
                <a:latin typeface="Calibri"/>
                <a:cs typeface="Calibri"/>
              </a:rPr>
              <a:t>8 </a:t>
            </a:r>
            <a:r>
              <a:rPr dirty="0" sz="1400" spc="-5">
                <a:latin typeface="Calibri"/>
                <a:cs typeface="Calibri"/>
              </a:rPr>
              <a:t>Three bits </a:t>
            </a:r>
            <a:r>
              <a:rPr dirty="0" sz="1400">
                <a:latin typeface="Calibri"/>
                <a:cs typeface="Calibri"/>
              </a:rPr>
              <a:t>up-down</a:t>
            </a:r>
            <a:r>
              <a:rPr dirty="0" sz="1400" spc="-6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counter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4672012" y="8101265"/>
            <a:ext cx="81279" cy="81280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3872484" y="8004047"/>
            <a:ext cx="277367" cy="204216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 txBox="1"/>
          <p:nvPr/>
        </p:nvSpPr>
        <p:spPr>
          <a:xfrm>
            <a:off x="3952113" y="7984616"/>
            <a:ext cx="123189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K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3916679" y="7758683"/>
            <a:ext cx="171450" cy="195580"/>
          </a:xfrm>
          <a:custGeom>
            <a:avLst/>
            <a:gdLst/>
            <a:ahLst/>
            <a:cxnLst/>
            <a:rect l="l" t="t" r="r" b="b"/>
            <a:pathLst>
              <a:path w="171450" h="195579">
                <a:moveTo>
                  <a:pt x="0" y="0"/>
                </a:moveTo>
                <a:lnTo>
                  <a:pt x="171450" y="97789"/>
                </a:lnTo>
                <a:lnTo>
                  <a:pt x="0" y="195580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3906520" y="7853933"/>
            <a:ext cx="179705" cy="0"/>
          </a:xfrm>
          <a:custGeom>
            <a:avLst/>
            <a:gdLst/>
            <a:ahLst/>
            <a:cxnLst/>
            <a:rect l="l" t="t" r="r" b="b"/>
            <a:pathLst>
              <a:path w="179704" h="0">
                <a:moveTo>
                  <a:pt x="179704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3872484" y="7423403"/>
            <a:ext cx="277367" cy="204215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 txBox="1"/>
          <p:nvPr/>
        </p:nvSpPr>
        <p:spPr>
          <a:xfrm>
            <a:off x="3952113" y="7403972"/>
            <a:ext cx="8445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J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4390644" y="7985759"/>
            <a:ext cx="277367" cy="204216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 txBox="1"/>
          <p:nvPr/>
        </p:nvSpPr>
        <p:spPr>
          <a:xfrm>
            <a:off x="4470272" y="7934325"/>
            <a:ext cx="1390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11904" sz="2100" spc="-1357">
                <a:latin typeface="Cambria Math"/>
                <a:cs typeface="Cambria Math"/>
              </a:rPr>
              <a:t>𝐐</a:t>
            </a:r>
            <a:r>
              <a:rPr dirty="0" sz="1400" spc="48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4410455" y="7431023"/>
            <a:ext cx="275844" cy="204216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 txBox="1"/>
          <p:nvPr/>
        </p:nvSpPr>
        <p:spPr>
          <a:xfrm>
            <a:off x="4490084" y="7411592"/>
            <a:ext cx="14795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Q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3906520" y="7435850"/>
            <a:ext cx="766445" cy="0"/>
          </a:xfrm>
          <a:custGeom>
            <a:avLst/>
            <a:gdLst/>
            <a:ahLst/>
            <a:cxnLst/>
            <a:rect l="l" t="t" r="r" b="b"/>
            <a:pathLst>
              <a:path w="766445" h="0">
                <a:moveTo>
                  <a:pt x="0" y="0"/>
                </a:moveTo>
                <a:lnTo>
                  <a:pt x="76593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3912742" y="8282051"/>
            <a:ext cx="766445" cy="0"/>
          </a:xfrm>
          <a:custGeom>
            <a:avLst/>
            <a:gdLst/>
            <a:ahLst/>
            <a:cxnLst/>
            <a:rect l="l" t="t" r="r" b="b"/>
            <a:pathLst>
              <a:path w="766445" h="0">
                <a:moveTo>
                  <a:pt x="0" y="0"/>
                </a:moveTo>
                <a:lnTo>
                  <a:pt x="76593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3912742" y="7430389"/>
            <a:ext cx="635" cy="857250"/>
          </a:xfrm>
          <a:custGeom>
            <a:avLst/>
            <a:gdLst/>
            <a:ahLst/>
            <a:cxnLst/>
            <a:rect l="l" t="t" r="r" b="b"/>
            <a:pathLst>
              <a:path w="635" h="857250">
                <a:moveTo>
                  <a:pt x="381" y="0"/>
                </a:moveTo>
                <a:lnTo>
                  <a:pt x="0" y="8572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4672457" y="7430389"/>
            <a:ext cx="635" cy="857250"/>
          </a:xfrm>
          <a:custGeom>
            <a:avLst/>
            <a:gdLst/>
            <a:ahLst/>
            <a:cxnLst/>
            <a:rect l="l" t="t" r="r" b="b"/>
            <a:pathLst>
              <a:path w="635" h="857250">
                <a:moveTo>
                  <a:pt x="380" y="0"/>
                </a:moveTo>
                <a:lnTo>
                  <a:pt x="0" y="8572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4149407" y="7682165"/>
            <a:ext cx="295275" cy="328930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 txBox="1"/>
          <p:nvPr/>
        </p:nvSpPr>
        <p:spPr>
          <a:xfrm>
            <a:off x="4238625" y="7717916"/>
            <a:ext cx="12573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B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1357883" y="7071359"/>
            <a:ext cx="277367" cy="204215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 txBox="1"/>
          <p:nvPr/>
        </p:nvSpPr>
        <p:spPr>
          <a:xfrm>
            <a:off x="1129080" y="5104002"/>
            <a:ext cx="5304790" cy="21875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932939">
              <a:lnSpc>
                <a:spcPct val="100000"/>
              </a:lnSpc>
              <a:spcBef>
                <a:spcPts val="105"/>
              </a:spcBef>
            </a:pPr>
            <a:r>
              <a:rPr dirty="0" baseline="-11904" sz="2100" spc="-1357">
                <a:latin typeface="Cambria Math"/>
                <a:cs typeface="Cambria Math"/>
              </a:rPr>
              <a:t>𝐐</a:t>
            </a:r>
            <a:r>
              <a:rPr dirty="0" sz="1400" spc="48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300480">
              <a:lnSpc>
                <a:spcPct val="100000"/>
              </a:lnSpc>
              <a:spcBef>
                <a:spcPts val="1210"/>
              </a:spcBef>
            </a:pPr>
            <a:r>
              <a:rPr dirty="0" sz="1400" spc="-5">
                <a:latin typeface="Calibri"/>
                <a:cs typeface="Calibri"/>
              </a:rPr>
              <a:t>Fig </a:t>
            </a:r>
            <a:r>
              <a:rPr dirty="0" sz="1400">
                <a:latin typeface="Calibri"/>
                <a:cs typeface="Calibri"/>
              </a:rPr>
              <a:t>7 </a:t>
            </a:r>
            <a:r>
              <a:rPr dirty="0" sz="1400" spc="-5">
                <a:latin typeface="Calibri"/>
                <a:cs typeface="Calibri"/>
              </a:rPr>
              <a:t>up-down counter enable</a:t>
            </a:r>
            <a:r>
              <a:rPr dirty="0" sz="1400" spc="-3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circuit</a:t>
            </a:r>
            <a:endParaRPr sz="1400">
              <a:latin typeface="Calibri"/>
              <a:cs typeface="Calibri"/>
            </a:endParaRPr>
          </a:p>
          <a:p>
            <a:pPr marL="12700" marR="5080">
              <a:lnSpc>
                <a:spcPct val="150500"/>
              </a:lnSpc>
              <a:spcBef>
                <a:spcPts val="440"/>
              </a:spcBef>
            </a:pPr>
            <a:r>
              <a:rPr dirty="0" sz="1400" spc="-5">
                <a:latin typeface="Calibri"/>
                <a:cs typeface="Calibri"/>
              </a:rPr>
              <a:t>Ex6/ </a:t>
            </a:r>
            <a:r>
              <a:rPr dirty="0" sz="1400">
                <a:latin typeface="Calibri"/>
                <a:cs typeface="Calibri"/>
              </a:rPr>
              <a:t>design </a:t>
            </a:r>
            <a:r>
              <a:rPr dirty="0" sz="1400" spc="-20">
                <a:latin typeface="Calibri"/>
                <a:cs typeface="Calibri"/>
              </a:rPr>
              <a:t>(</a:t>
            </a:r>
            <a:r>
              <a:rPr dirty="0" sz="1450" spc="-20" b="1" i="1">
                <a:latin typeface="Cambria Math"/>
                <a:cs typeface="Cambria Math"/>
              </a:rPr>
              <a:t>4-bits</a:t>
            </a:r>
            <a:r>
              <a:rPr dirty="0" sz="1400" spc="-20">
                <a:latin typeface="Calibri"/>
                <a:cs typeface="Calibri"/>
              </a:rPr>
              <a:t>) </a:t>
            </a:r>
            <a:r>
              <a:rPr dirty="0" sz="1400" spc="-5">
                <a:latin typeface="Calibri"/>
                <a:cs typeface="Calibri"/>
              </a:rPr>
              <a:t>up-down counter using </a:t>
            </a:r>
            <a:r>
              <a:rPr dirty="0" sz="1450" spc="-15" b="1" i="1">
                <a:latin typeface="Cambria Math"/>
                <a:cs typeface="Cambria Math"/>
              </a:rPr>
              <a:t>J-K </a:t>
            </a:r>
            <a:r>
              <a:rPr dirty="0" sz="1400" spc="-5">
                <a:latin typeface="Calibri"/>
                <a:cs typeface="Calibri"/>
              </a:rPr>
              <a:t>flip-flops </a:t>
            </a:r>
            <a:r>
              <a:rPr dirty="0" sz="1400">
                <a:latin typeface="Calibri"/>
                <a:cs typeface="Calibri"/>
              </a:rPr>
              <a:t>with </a:t>
            </a:r>
            <a:r>
              <a:rPr dirty="0" sz="1400" spc="-5">
                <a:latin typeface="Calibri"/>
                <a:cs typeface="Calibri"/>
              </a:rPr>
              <a:t>positive  edge clock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pulse.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890"/>
              </a:spcBef>
            </a:pPr>
            <a:r>
              <a:rPr dirty="0" sz="1400">
                <a:latin typeface="Calibri"/>
                <a:cs typeface="Calibri"/>
              </a:rPr>
              <a:t>Sol: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 marL="320040">
              <a:lnSpc>
                <a:spcPct val="100000"/>
              </a:lnSpc>
              <a:spcBef>
                <a:spcPts val="969"/>
              </a:spcBef>
            </a:pPr>
            <a:r>
              <a:rPr dirty="0" sz="1400" b="1"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4710684" y="8878823"/>
            <a:ext cx="429767" cy="219456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 txBox="1"/>
          <p:nvPr/>
        </p:nvSpPr>
        <p:spPr>
          <a:xfrm>
            <a:off x="4790313" y="8859773"/>
            <a:ext cx="211454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Q</a:t>
            </a:r>
            <a:r>
              <a:rPr dirty="0" baseline="-12345" sz="1350" b="1">
                <a:latin typeface="Calibri"/>
                <a:cs typeface="Calibri"/>
              </a:rPr>
              <a:t>B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2785872" y="8898635"/>
            <a:ext cx="429768" cy="204216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 txBox="1"/>
          <p:nvPr/>
        </p:nvSpPr>
        <p:spPr>
          <a:xfrm>
            <a:off x="2865247" y="8879585"/>
            <a:ext cx="21717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Q</a:t>
            </a:r>
            <a:r>
              <a:rPr dirty="0" baseline="-12345" sz="1350" b="1">
                <a:latin typeface="Calibri"/>
                <a:cs typeface="Calibri"/>
              </a:rPr>
              <a:t>A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6548437" y="8144446"/>
            <a:ext cx="81279" cy="81280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5750052" y="8046719"/>
            <a:ext cx="275844" cy="205739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 txBox="1"/>
          <p:nvPr/>
        </p:nvSpPr>
        <p:spPr>
          <a:xfrm>
            <a:off x="5828538" y="8026983"/>
            <a:ext cx="123189" cy="240029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K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5793104" y="7801864"/>
            <a:ext cx="171450" cy="195580"/>
          </a:xfrm>
          <a:custGeom>
            <a:avLst/>
            <a:gdLst/>
            <a:ahLst/>
            <a:cxnLst/>
            <a:rect l="l" t="t" r="r" b="b"/>
            <a:pathLst>
              <a:path w="171450" h="195579">
                <a:moveTo>
                  <a:pt x="0" y="0"/>
                </a:moveTo>
                <a:lnTo>
                  <a:pt x="171450" y="97790"/>
                </a:lnTo>
                <a:lnTo>
                  <a:pt x="0" y="195580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5782945" y="7897114"/>
            <a:ext cx="179705" cy="0"/>
          </a:xfrm>
          <a:custGeom>
            <a:avLst/>
            <a:gdLst/>
            <a:ahLst/>
            <a:cxnLst/>
            <a:rect l="l" t="t" r="r" b="b"/>
            <a:pathLst>
              <a:path w="179704" h="0">
                <a:moveTo>
                  <a:pt x="179704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5750052" y="7466076"/>
            <a:ext cx="275844" cy="204216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 txBox="1"/>
          <p:nvPr/>
        </p:nvSpPr>
        <p:spPr>
          <a:xfrm>
            <a:off x="5828538" y="7446644"/>
            <a:ext cx="844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J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6268211" y="8028431"/>
            <a:ext cx="275843" cy="204215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 txBox="1"/>
          <p:nvPr/>
        </p:nvSpPr>
        <p:spPr>
          <a:xfrm>
            <a:off x="6346697" y="8011744"/>
            <a:ext cx="139700" cy="240029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905">
                <a:latin typeface="Cambria Math"/>
                <a:cs typeface="Cambria Math"/>
              </a:rPr>
              <a:t>𝐐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6358890" y="7976996"/>
            <a:ext cx="12700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8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5" name="object 75"/>
          <p:cNvSpPr/>
          <p:nvPr/>
        </p:nvSpPr>
        <p:spPr>
          <a:xfrm>
            <a:off x="6286500" y="7475219"/>
            <a:ext cx="277368" cy="204215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 txBox="1"/>
          <p:nvPr/>
        </p:nvSpPr>
        <p:spPr>
          <a:xfrm>
            <a:off x="6366509" y="7455789"/>
            <a:ext cx="1479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Q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5782945" y="7479029"/>
            <a:ext cx="766445" cy="0"/>
          </a:xfrm>
          <a:custGeom>
            <a:avLst/>
            <a:gdLst/>
            <a:ahLst/>
            <a:cxnLst/>
            <a:rect l="l" t="t" r="r" b="b"/>
            <a:pathLst>
              <a:path w="766445" h="0">
                <a:moveTo>
                  <a:pt x="0" y="0"/>
                </a:moveTo>
                <a:lnTo>
                  <a:pt x="765936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5789167" y="8325230"/>
            <a:ext cx="766445" cy="0"/>
          </a:xfrm>
          <a:custGeom>
            <a:avLst/>
            <a:gdLst/>
            <a:ahLst/>
            <a:cxnLst/>
            <a:rect l="l" t="t" r="r" b="b"/>
            <a:pathLst>
              <a:path w="766445" h="0">
                <a:moveTo>
                  <a:pt x="0" y="0"/>
                </a:moveTo>
                <a:lnTo>
                  <a:pt x="76593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5789167" y="7473568"/>
            <a:ext cx="635" cy="857250"/>
          </a:xfrm>
          <a:custGeom>
            <a:avLst/>
            <a:gdLst/>
            <a:ahLst/>
            <a:cxnLst/>
            <a:rect l="l" t="t" r="r" b="b"/>
            <a:pathLst>
              <a:path w="635" h="857250">
                <a:moveTo>
                  <a:pt x="381" y="0"/>
                </a:moveTo>
                <a:lnTo>
                  <a:pt x="0" y="8572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6548881" y="7473568"/>
            <a:ext cx="635" cy="857250"/>
          </a:xfrm>
          <a:custGeom>
            <a:avLst/>
            <a:gdLst/>
            <a:ahLst/>
            <a:cxnLst/>
            <a:rect l="l" t="t" r="r" b="b"/>
            <a:pathLst>
              <a:path w="634" h="857250">
                <a:moveTo>
                  <a:pt x="381" y="0"/>
                </a:moveTo>
                <a:lnTo>
                  <a:pt x="0" y="8572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6025832" y="7725346"/>
            <a:ext cx="295275" cy="328930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 txBox="1"/>
          <p:nvPr/>
        </p:nvSpPr>
        <p:spPr>
          <a:xfrm>
            <a:off x="6115050" y="7760589"/>
            <a:ext cx="12573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B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3" name="object 83"/>
          <p:cNvSpPr/>
          <p:nvPr/>
        </p:nvSpPr>
        <p:spPr>
          <a:xfrm>
            <a:off x="6544056" y="8898635"/>
            <a:ext cx="428244" cy="219456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 txBox="1"/>
          <p:nvPr/>
        </p:nvSpPr>
        <p:spPr>
          <a:xfrm>
            <a:off x="6624319" y="8879585"/>
            <a:ext cx="208279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Q</a:t>
            </a:r>
            <a:r>
              <a:rPr dirty="0" baseline="-12345" sz="1350" b="1">
                <a:latin typeface="Calibri"/>
                <a:cs typeface="Calibri"/>
              </a:rPr>
              <a:t>C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6539865" y="7566278"/>
            <a:ext cx="224790" cy="0"/>
          </a:xfrm>
          <a:custGeom>
            <a:avLst/>
            <a:gdLst/>
            <a:ahLst/>
            <a:cxnLst/>
            <a:rect l="l" t="t" r="r" b="b"/>
            <a:pathLst>
              <a:path w="224790" h="0">
                <a:moveTo>
                  <a:pt x="224789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6764655" y="7549768"/>
            <a:ext cx="0" cy="1278890"/>
          </a:xfrm>
          <a:custGeom>
            <a:avLst/>
            <a:gdLst/>
            <a:ahLst/>
            <a:cxnLst/>
            <a:rect l="l" t="t" r="r" b="b"/>
            <a:pathLst>
              <a:path w="0" h="1278890">
                <a:moveTo>
                  <a:pt x="0" y="0"/>
                </a:moveTo>
                <a:lnTo>
                  <a:pt x="0" y="127889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1202436" y="8636507"/>
            <a:ext cx="745236" cy="190500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 txBox="1"/>
          <p:nvPr/>
        </p:nvSpPr>
        <p:spPr>
          <a:xfrm>
            <a:off x="1281430" y="8617457"/>
            <a:ext cx="52514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Ena</a:t>
            </a:r>
            <a:r>
              <a:rPr dirty="0" sz="1400" spc="-10" b="1">
                <a:latin typeface="Calibri"/>
                <a:cs typeface="Calibri"/>
              </a:rPr>
              <a:t>b</a:t>
            </a:r>
            <a:r>
              <a:rPr dirty="0" sz="1400" b="1">
                <a:latin typeface="Calibri"/>
                <a:cs typeface="Calibri"/>
              </a:rPr>
              <a:t>le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9" name="object 89"/>
          <p:cNvSpPr/>
          <p:nvPr/>
        </p:nvSpPr>
        <p:spPr>
          <a:xfrm>
            <a:off x="2002535" y="8613647"/>
            <a:ext cx="483107" cy="251460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2083307" y="8613647"/>
            <a:ext cx="310895" cy="251460"/>
          </a:xfrm>
          <a:prstGeom prst="rect">
            <a:avLst/>
          </a:prstGeom>
          <a:blipFill>
            <a:blip r:embed="rId2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2379345" y="8748648"/>
            <a:ext cx="2484755" cy="0"/>
          </a:xfrm>
          <a:custGeom>
            <a:avLst/>
            <a:gdLst/>
            <a:ahLst/>
            <a:cxnLst/>
            <a:rect l="l" t="t" r="r" b="b"/>
            <a:pathLst>
              <a:path w="2484754" h="0">
                <a:moveTo>
                  <a:pt x="248475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1955164" y="8624189"/>
            <a:ext cx="2823210" cy="11430"/>
          </a:xfrm>
          <a:custGeom>
            <a:avLst/>
            <a:gdLst/>
            <a:ahLst/>
            <a:cxnLst/>
            <a:rect l="l" t="t" r="r" b="b"/>
            <a:pathLst>
              <a:path w="2823210" h="11429">
                <a:moveTo>
                  <a:pt x="2823210" y="1143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1955164" y="8610853"/>
            <a:ext cx="0" cy="144145"/>
          </a:xfrm>
          <a:custGeom>
            <a:avLst/>
            <a:gdLst/>
            <a:ahLst/>
            <a:cxnLst/>
            <a:rect l="l" t="t" r="r" b="b"/>
            <a:pathLst>
              <a:path w="0" h="144145">
                <a:moveTo>
                  <a:pt x="0" y="144144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1847850" y="8758173"/>
            <a:ext cx="288290" cy="635"/>
          </a:xfrm>
          <a:custGeom>
            <a:avLst/>
            <a:gdLst/>
            <a:ahLst/>
            <a:cxnLst/>
            <a:rect l="l" t="t" r="r" b="b"/>
            <a:pathLst>
              <a:path w="288289" h="634">
                <a:moveTo>
                  <a:pt x="288289" y="634"/>
                </a:moveTo>
                <a:lnTo>
                  <a:pt x="0" y="0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4809744" y="7953755"/>
            <a:ext cx="457200" cy="227075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4890515" y="7955279"/>
            <a:ext cx="283463" cy="225551"/>
          </a:xfrm>
          <a:prstGeom prst="rect">
            <a:avLst/>
          </a:prstGeom>
          <a:blipFill>
            <a:blip r:embed="rId3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4809744" y="7638288"/>
            <a:ext cx="457200" cy="227075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4890515" y="7638288"/>
            <a:ext cx="283463" cy="225551"/>
          </a:xfrm>
          <a:prstGeom prst="rect">
            <a:avLst/>
          </a:prstGeom>
          <a:blipFill>
            <a:blip r:embed="rId3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5184457" y="7659306"/>
            <a:ext cx="519429" cy="419100"/>
          </a:xfrm>
          <a:prstGeom prst="rect">
            <a:avLst/>
          </a:prstGeom>
          <a:blipFill>
            <a:blip r:embed="rId3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5298947" y="7714488"/>
            <a:ext cx="294132" cy="307847"/>
          </a:xfrm>
          <a:prstGeom prst="rect">
            <a:avLst/>
          </a:prstGeom>
          <a:blipFill>
            <a:blip r:embed="rId3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5144134" y="7730743"/>
            <a:ext cx="71755" cy="0"/>
          </a:xfrm>
          <a:custGeom>
            <a:avLst/>
            <a:gdLst/>
            <a:ahLst/>
            <a:cxnLst/>
            <a:rect l="l" t="t" r="r" b="b"/>
            <a:pathLst>
              <a:path w="71754" h="0">
                <a:moveTo>
                  <a:pt x="0" y="0"/>
                </a:moveTo>
                <a:lnTo>
                  <a:pt x="7175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5142229" y="8073643"/>
            <a:ext cx="71755" cy="0"/>
          </a:xfrm>
          <a:custGeom>
            <a:avLst/>
            <a:gdLst/>
            <a:ahLst/>
            <a:cxnLst/>
            <a:rect l="l" t="t" r="r" b="b"/>
            <a:pathLst>
              <a:path w="71754" h="0">
                <a:moveTo>
                  <a:pt x="0" y="0"/>
                </a:moveTo>
                <a:lnTo>
                  <a:pt x="7175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5213984" y="7732648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0"/>
                </a:moveTo>
                <a:lnTo>
                  <a:pt x="0" y="107949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5207000" y="7951723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0"/>
                </a:moveTo>
                <a:lnTo>
                  <a:pt x="0" y="107949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/>
          <p:nvPr/>
        </p:nvSpPr>
        <p:spPr>
          <a:xfrm>
            <a:off x="5208270" y="7835518"/>
            <a:ext cx="133985" cy="635"/>
          </a:xfrm>
          <a:custGeom>
            <a:avLst/>
            <a:gdLst/>
            <a:ahLst/>
            <a:cxnLst/>
            <a:rect l="l" t="t" r="r" b="b"/>
            <a:pathLst>
              <a:path w="133985" h="634">
                <a:moveTo>
                  <a:pt x="-12700" y="317"/>
                </a:moveTo>
                <a:lnTo>
                  <a:pt x="146684" y="317"/>
                </a:lnTo>
              </a:path>
            </a:pathLst>
          </a:custGeom>
          <a:ln w="2603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/>
          <p:nvPr/>
        </p:nvSpPr>
        <p:spPr>
          <a:xfrm>
            <a:off x="5198745" y="7942198"/>
            <a:ext cx="133985" cy="635"/>
          </a:xfrm>
          <a:custGeom>
            <a:avLst/>
            <a:gdLst/>
            <a:ahLst/>
            <a:cxnLst/>
            <a:rect l="l" t="t" r="r" b="b"/>
            <a:pathLst>
              <a:path w="133985" h="634">
                <a:moveTo>
                  <a:pt x="-12700" y="317"/>
                </a:moveTo>
                <a:lnTo>
                  <a:pt x="146684" y="317"/>
                </a:lnTo>
              </a:path>
            </a:pathLst>
          </a:custGeom>
          <a:ln w="2603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1620519" y="7171308"/>
            <a:ext cx="3994785" cy="635"/>
          </a:xfrm>
          <a:custGeom>
            <a:avLst/>
            <a:gdLst/>
            <a:ahLst/>
            <a:cxnLst/>
            <a:rect l="l" t="t" r="r" b="b"/>
            <a:pathLst>
              <a:path w="3994785" h="634">
                <a:moveTo>
                  <a:pt x="3994784" y="0"/>
                </a:moveTo>
                <a:lnTo>
                  <a:pt x="0" y="63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/>
          <p:nvPr/>
        </p:nvSpPr>
        <p:spPr>
          <a:xfrm>
            <a:off x="5615304" y="7161783"/>
            <a:ext cx="0" cy="1043940"/>
          </a:xfrm>
          <a:custGeom>
            <a:avLst/>
            <a:gdLst/>
            <a:ahLst/>
            <a:cxnLst/>
            <a:rect l="l" t="t" r="r" b="b"/>
            <a:pathLst>
              <a:path w="0" h="1043940">
                <a:moveTo>
                  <a:pt x="0" y="0"/>
                </a:moveTo>
                <a:lnTo>
                  <a:pt x="0" y="1043939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4778375" y="7765668"/>
            <a:ext cx="0" cy="869950"/>
          </a:xfrm>
          <a:custGeom>
            <a:avLst/>
            <a:gdLst/>
            <a:ahLst/>
            <a:cxnLst/>
            <a:rect l="l" t="t" r="r" b="b"/>
            <a:pathLst>
              <a:path w="0" h="869950">
                <a:moveTo>
                  <a:pt x="0" y="0"/>
                </a:moveTo>
                <a:lnTo>
                  <a:pt x="0" y="8699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/>
          <p:nvPr/>
        </p:nvSpPr>
        <p:spPr>
          <a:xfrm>
            <a:off x="4678045" y="7565643"/>
            <a:ext cx="137160" cy="635"/>
          </a:xfrm>
          <a:custGeom>
            <a:avLst/>
            <a:gdLst/>
            <a:ahLst/>
            <a:cxnLst/>
            <a:rect l="l" t="t" r="r" b="b"/>
            <a:pathLst>
              <a:path w="137160" h="634">
                <a:moveTo>
                  <a:pt x="-12700" y="317"/>
                </a:moveTo>
                <a:lnTo>
                  <a:pt x="149859" y="317"/>
                </a:lnTo>
              </a:path>
            </a:pathLst>
          </a:custGeom>
          <a:ln w="2603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/>
          <p:nvPr/>
        </p:nvSpPr>
        <p:spPr>
          <a:xfrm>
            <a:off x="4808854" y="8006333"/>
            <a:ext cx="0" cy="152400"/>
          </a:xfrm>
          <a:custGeom>
            <a:avLst/>
            <a:gdLst/>
            <a:ahLst/>
            <a:cxnLst/>
            <a:rect l="l" t="t" r="r" b="b"/>
            <a:pathLst>
              <a:path w="0" h="152400">
                <a:moveTo>
                  <a:pt x="0" y="0"/>
                </a:moveTo>
                <a:lnTo>
                  <a:pt x="0" y="15240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/>
          <p:nvPr/>
        </p:nvSpPr>
        <p:spPr>
          <a:xfrm>
            <a:off x="5562600" y="7896478"/>
            <a:ext cx="247015" cy="635"/>
          </a:xfrm>
          <a:custGeom>
            <a:avLst/>
            <a:gdLst/>
            <a:ahLst/>
            <a:cxnLst/>
            <a:rect l="l" t="t" r="r" b="b"/>
            <a:pathLst>
              <a:path w="247014" h="634">
                <a:moveTo>
                  <a:pt x="247014" y="0"/>
                </a:moveTo>
                <a:lnTo>
                  <a:pt x="0" y="63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/>
          <p:nvPr/>
        </p:nvSpPr>
        <p:spPr>
          <a:xfrm>
            <a:off x="5628640" y="7603108"/>
            <a:ext cx="153035" cy="635"/>
          </a:xfrm>
          <a:custGeom>
            <a:avLst/>
            <a:gdLst/>
            <a:ahLst/>
            <a:cxnLst/>
            <a:rect l="l" t="t" r="r" b="b"/>
            <a:pathLst>
              <a:path w="153035" h="634">
                <a:moveTo>
                  <a:pt x="-12699" y="317"/>
                </a:moveTo>
                <a:lnTo>
                  <a:pt x="165735" y="317"/>
                </a:lnTo>
              </a:path>
            </a:pathLst>
          </a:custGeom>
          <a:ln w="2603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4" name="object 114"/>
          <p:cNvSpPr/>
          <p:nvPr/>
        </p:nvSpPr>
        <p:spPr>
          <a:xfrm>
            <a:off x="5615304" y="8186673"/>
            <a:ext cx="177800" cy="635"/>
          </a:xfrm>
          <a:custGeom>
            <a:avLst/>
            <a:gdLst/>
            <a:ahLst/>
            <a:cxnLst/>
            <a:rect l="l" t="t" r="r" b="b"/>
            <a:pathLst>
              <a:path w="177800" h="634">
                <a:moveTo>
                  <a:pt x="-12700" y="317"/>
                </a:moveTo>
                <a:lnTo>
                  <a:pt x="190500" y="317"/>
                </a:lnTo>
              </a:path>
            </a:pathLst>
          </a:custGeom>
          <a:ln w="2603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/>
          <p:nvPr/>
        </p:nvSpPr>
        <p:spPr>
          <a:xfrm>
            <a:off x="4739004" y="8149208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6" name="object 116"/>
          <p:cNvSpPr/>
          <p:nvPr/>
        </p:nvSpPr>
        <p:spPr>
          <a:xfrm>
            <a:off x="4805679" y="7559293"/>
            <a:ext cx="0" cy="152400"/>
          </a:xfrm>
          <a:custGeom>
            <a:avLst/>
            <a:gdLst/>
            <a:ahLst/>
            <a:cxnLst/>
            <a:rect l="l" t="t" r="r" b="b"/>
            <a:pathLst>
              <a:path w="0" h="152400">
                <a:moveTo>
                  <a:pt x="0" y="0"/>
                </a:moveTo>
                <a:lnTo>
                  <a:pt x="0" y="15240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7" name="object 117"/>
          <p:cNvSpPr/>
          <p:nvPr/>
        </p:nvSpPr>
        <p:spPr>
          <a:xfrm>
            <a:off x="4796154" y="8006333"/>
            <a:ext cx="144145" cy="0"/>
          </a:xfrm>
          <a:custGeom>
            <a:avLst/>
            <a:gdLst/>
            <a:ahLst/>
            <a:cxnLst/>
            <a:rect l="l" t="t" r="r" b="b"/>
            <a:pathLst>
              <a:path w="144145" h="0">
                <a:moveTo>
                  <a:pt x="14414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8" name="object 118"/>
          <p:cNvSpPr/>
          <p:nvPr/>
        </p:nvSpPr>
        <p:spPr>
          <a:xfrm>
            <a:off x="4778375" y="7782814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 h="0">
                <a:moveTo>
                  <a:pt x="15240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9" name="object 119"/>
          <p:cNvSpPr/>
          <p:nvPr/>
        </p:nvSpPr>
        <p:spPr>
          <a:xfrm>
            <a:off x="4796154" y="7702168"/>
            <a:ext cx="144145" cy="0"/>
          </a:xfrm>
          <a:custGeom>
            <a:avLst/>
            <a:gdLst/>
            <a:ahLst/>
            <a:cxnLst/>
            <a:rect l="l" t="t" r="r" b="b"/>
            <a:pathLst>
              <a:path w="144145" h="0">
                <a:moveTo>
                  <a:pt x="14414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0" name="object 120"/>
          <p:cNvSpPr/>
          <p:nvPr/>
        </p:nvSpPr>
        <p:spPr>
          <a:xfrm>
            <a:off x="4862829" y="8142223"/>
            <a:ext cx="88265" cy="0"/>
          </a:xfrm>
          <a:custGeom>
            <a:avLst/>
            <a:gdLst/>
            <a:ahLst/>
            <a:cxnLst/>
            <a:rect l="l" t="t" r="r" b="b"/>
            <a:pathLst>
              <a:path w="88264" h="0">
                <a:moveTo>
                  <a:pt x="8826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1" name="object 121"/>
          <p:cNvSpPr/>
          <p:nvPr/>
        </p:nvSpPr>
        <p:spPr>
          <a:xfrm>
            <a:off x="4854575" y="8132698"/>
            <a:ext cx="0" cy="615950"/>
          </a:xfrm>
          <a:custGeom>
            <a:avLst/>
            <a:gdLst/>
            <a:ahLst/>
            <a:cxnLst/>
            <a:rect l="l" t="t" r="r" b="b"/>
            <a:pathLst>
              <a:path w="0" h="615950">
                <a:moveTo>
                  <a:pt x="0" y="0"/>
                </a:moveTo>
                <a:lnTo>
                  <a:pt x="0" y="615949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2" name="object 122"/>
          <p:cNvSpPr/>
          <p:nvPr/>
        </p:nvSpPr>
        <p:spPr>
          <a:xfrm>
            <a:off x="1176527" y="7795259"/>
            <a:ext cx="591311" cy="204216"/>
          </a:xfrm>
          <a:prstGeom prst="rect">
            <a:avLst/>
          </a:prstGeom>
          <a:blipFill>
            <a:blip r:embed="rId3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3" name="object 123"/>
          <p:cNvSpPr txBox="1"/>
          <p:nvPr/>
        </p:nvSpPr>
        <p:spPr>
          <a:xfrm>
            <a:off x="1255572" y="7775828"/>
            <a:ext cx="29210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CL</a:t>
            </a:r>
            <a:r>
              <a:rPr dirty="0" sz="1400" b="1">
                <a:latin typeface="Calibri"/>
                <a:cs typeface="Calibri"/>
              </a:rPr>
              <a:t>K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24" name="object 124"/>
          <p:cNvSpPr/>
          <p:nvPr/>
        </p:nvSpPr>
        <p:spPr>
          <a:xfrm>
            <a:off x="1627504" y="7825993"/>
            <a:ext cx="372110" cy="0"/>
          </a:xfrm>
          <a:custGeom>
            <a:avLst/>
            <a:gdLst/>
            <a:ahLst/>
            <a:cxnLst/>
            <a:rect l="l" t="t" r="r" b="b"/>
            <a:pathLst>
              <a:path w="372110" h="0">
                <a:moveTo>
                  <a:pt x="372109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5" name="object 125"/>
          <p:cNvSpPr/>
          <p:nvPr/>
        </p:nvSpPr>
        <p:spPr>
          <a:xfrm>
            <a:off x="2758757" y="8073326"/>
            <a:ext cx="81280" cy="81280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6" name="object 126"/>
          <p:cNvSpPr/>
          <p:nvPr/>
        </p:nvSpPr>
        <p:spPr>
          <a:xfrm>
            <a:off x="1959864" y="7976615"/>
            <a:ext cx="277368" cy="204215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7" name="object 127"/>
          <p:cNvSpPr txBox="1"/>
          <p:nvPr/>
        </p:nvSpPr>
        <p:spPr>
          <a:xfrm>
            <a:off x="2038857" y="7957184"/>
            <a:ext cx="123189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K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28" name="object 128"/>
          <p:cNvSpPr/>
          <p:nvPr/>
        </p:nvSpPr>
        <p:spPr>
          <a:xfrm>
            <a:off x="2003425" y="7730743"/>
            <a:ext cx="171450" cy="195580"/>
          </a:xfrm>
          <a:custGeom>
            <a:avLst/>
            <a:gdLst/>
            <a:ahLst/>
            <a:cxnLst/>
            <a:rect l="l" t="t" r="r" b="b"/>
            <a:pathLst>
              <a:path w="171450" h="195579">
                <a:moveTo>
                  <a:pt x="0" y="0"/>
                </a:moveTo>
                <a:lnTo>
                  <a:pt x="171450" y="97790"/>
                </a:lnTo>
                <a:lnTo>
                  <a:pt x="0" y="195580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9" name="object 129"/>
          <p:cNvSpPr/>
          <p:nvPr/>
        </p:nvSpPr>
        <p:spPr>
          <a:xfrm>
            <a:off x="1993264" y="7825993"/>
            <a:ext cx="179705" cy="0"/>
          </a:xfrm>
          <a:custGeom>
            <a:avLst/>
            <a:gdLst/>
            <a:ahLst/>
            <a:cxnLst/>
            <a:rect l="l" t="t" r="r" b="b"/>
            <a:pathLst>
              <a:path w="179705" h="0">
                <a:moveTo>
                  <a:pt x="179705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0" name="object 130"/>
          <p:cNvSpPr/>
          <p:nvPr/>
        </p:nvSpPr>
        <p:spPr>
          <a:xfrm>
            <a:off x="1959864" y="7395971"/>
            <a:ext cx="277368" cy="204216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1" name="object 131"/>
          <p:cNvSpPr txBox="1"/>
          <p:nvPr/>
        </p:nvSpPr>
        <p:spPr>
          <a:xfrm>
            <a:off x="2038857" y="7376540"/>
            <a:ext cx="8445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J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32" name="object 132"/>
          <p:cNvSpPr/>
          <p:nvPr/>
        </p:nvSpPr>
        <p:spPr>
          <a:xfrm>
            <a:off x="2478023" y="7956803"/>
            <a:ext cx="277368" cy="204215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3" name="object 133"/>
          <p:cNvSpPr txBox="1"/>
          <p:nvPr/>
        </p:nvSpPr>
        <p:spPr>
          <a:xfrm>
            <a:off x="2557398" y="7905368"/>
            <a:ext cx="1390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11904" sz="2100" spc="-1357">
                <a:latin typeface="Cambria Math"/>
                <a:cs typeface="Cambria Math"/>
              </a:rPr>
              <a:t>𝐐</a:t>
            </a:r>
            <a:r>
              <a:rPr dirty="0" sz="1400" spc="48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4" name="object 134"/>
          <p:cNvSpPr/>
          <p:nvPr/>
        </p:nvSpPr>
        <p:spPr>
          <a:xfrm>
            <a:off x="2496311" y="7403591"/>
            <a:ext cx="277368" cy="204215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5" name="object 135"/>
          <p:cNvSpPr txBox="1"/>
          <p:nvPr/>
        </p:nvSpPr>
        <p:spPr>
          <a:xfrm>
            <a:off x="2575686" y="7384160"/>
            <a:ext cx="14795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Q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36" name="object 136"/>
          <p:cNvSpPr/>
          <p:nvPr/>
        </p:nvSpPr>
        <p:spPr>
          <a:xfrm>
            <a:off x="1993264" y="7407909"/>
            <a:ext cx="766445" cy="0"/>
          </a:xfrm>
          <a:custGeom>
            <a:avLst/>
            <a:gdLst/>
            <a:ahLst/>
            <a:cxnLst/>
            <a:rect l="l" t="t" r="r" b="b"/>
            <a:pathLst>
              <a:path w="766444" h="0">
                <a:moveTo>
                  <a:pt x="0" y="0"/>
                </a:moveTo>
                <a:lnTo>
                  <a:pt x="76593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7" name="object 137"/>
          <p:cNvSpPr/>
          <p:nvPr/>
        </p:nvSpPr>
        <p:spPr>
          <a:xfrm>
            <a:off x="1999488" y="8254110"/>
            <a:ext cx="766445" cy="0"/>
          </a:xfrm>
          <a:custGeom>
            <a:avLst/>
            <a:gdLst/>
            <a:ahLst/>
            <a:cxnLst/>
            <a:rect l="l" t="t" r="r" b="b"/>
            <a:pathLst>
              <a:path w="766444" h="0">
                <a:moveTo>
                  <a:pt x="0" y="0"/>
                </a:moveTo>
                <a:lnTo>
                  <a:pt x="76593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8" name="object 138"/>
          <p:cNvSpPr/>
          <p:nvPr/>
        </p:nvSpPr>
        <p:spPr>
          <a:xfrm>
            <a:off x="1999488" y="7402448"/>
            <a:ext cx="635" cy="857250"/>
          </a:xfrm>
          <a:custGeom>
            <a:avLst/>
            <a:gdLst/>
            <a:ahLst/>
            <a:cxnLst/>
            <a:rect l="l" t="t" r="r" b="b"/>
            <a:pathLst>
              <a:path w="635" h="857250">
                <a:moveTo>
                  <a:pt x="381" y="0"/>
                </a:moveTo>
                <a:lnTo>
                  <a:pt x="0" y="857249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9" name="object 139"/>
          <p:cNvSpPr/>
          <p:nvPr/>
        </p:nvSpPr>
        <p:spPr>
          <a:xfrm>
            <a:off x="2759201" y="7402448"/>
            <a:ext cx="635" cy="857250"/>
          </a:xfrm>
          <a:custGeom>
            <a:avLst/>
            <a:gdLst/>
            <a:ahLst/>
            <a:cxnLst/>
            <a:rect l="l" t="t" r="r" b="b"/>
            <a:pathLst>
              <a:path w="635" h="857250">
                <a:moveTo>
                  <a:pt x="381" y="0"/>
                </a:moveTo>
                <a:lnTo>
                  <a:pt x="0" y="857249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0" name="object 140"/>
          <p:cNvSpPr/>
          <p:nvPr/>
        </p:nvSpPr>
        <p:spPr>
          <a:xfrm>
            <a:off x="2236152" y="7654226"/>
            <a:ext cx="295275" cy="328930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1" name="object 141"/>
          <p:cNvSpPr txBox="1"/>
          <p:nvPr/>
        </p:nvSpPr>
        <p:spPr>
          <a:xfrm>
            <a:off x="2324226" y="7688960"/>
            <a:ext cx="13398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A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42" name="object 142"/>
          <p:cNvSpPr/>
          <p:nvPr/>
        </p:nvSpPr>
        <p:spPr>
          <a:xfrm>
            <a:off x="1840229" y="7495793"/>
            <a:ext cx="172085" cy="0"/>
          </a:xfrm>
          <a:custGeom>
            <a:avLst/>
            <a:gdLst/>
            <a:ahLst/>
            <a:cxnLst/>
            <a:rect l="l" t="t" r="r" b="b"/>
            <a:pathLst>
              <a:path w="172085" h="0">
                <a:moveTo>
                  <a:pt x="172084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3" name="object 143"/>
          <p:cNvSpPr/>
          <p:nvPr/>
        </p:nvSpPr>
        <p:spPr>
          <a:xfrm>
            <a:off x="1840229" y="8101583"/>
            <a:ext cx="172720" cy="0"/>
          </a:xfrm>
          <a:custGeom>
            <a:avLst/>
            <a:gdLst/>
            <a:ahLst/>
            <a:cxnLst/>
            <a:rect l="l" t="t" r="r" b="b"/>
            <a:pathLst>
              <a:path w="172719" h="0">
                <a:moveTo>
                  <a:pt x="172719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4" name="object 144"/>
          <p:cNvSpPr/>
          <p:nvPr/>
        </p:nvSpPr>
        <p:spPr>
          <a:xfrm>
            <a:off x="4892675" y="7699628"/>
            <a:ext cx="0" cy="1129030"/>
          </a:xfrm>
          <a:custGeom>
            <a:avLst/>
            <a:gdLst/>
            <a:ahLst/>
            <a:cxnLst/>
            <a:rect l="l" t="t" r="r" b="b"/>
            <a:pathLst>
              <a:path w="0" h="1129029">
                <a:moveTo>
                  <a:pt x="0" y="0"/>
                </a:moveTo>
                <a:lnTo>
                  <a:pt x="0" y="1129029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5" name="object 145"/>
          <p:cNvSpPr/>
          <p:nvPr/>
        </p:nvSpPr>
        <p:spPr>
          <a:xfrm>
            <a:off x="3753484" y="7570723"/>
            <a:ext cx="153035" cy="635"/>
          </a:xfrm>
          <a:custGeom>
            <a:avLst/>
            <a:gdLst/>
            <a:ahLst/>
            <a:cxnLst/>
            <a:rect l="l" t="t" r="r" b="b"/>
            <a:pathLst>
              <a:path w="153035" h="634">
                <a:moveTo>
                  <a:pt x="-12699" y="317"/>
                </a:moveTo>
                <a:lnTo>
                  <a:pt x="165735" y="317"/>
                </a:lnTo>
              </a:path>
            </a:pathLst>
          </a:custGeom>
          <a:ln w="2603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6" name="object 146"/>
          <p:cNvSpPr/>
          <p:nvPr/>
        </p:nvSpPr>
        <p:spPr>
          <a:xfrm>
            <a:off x="2904744" y="7917179"/>
            <a:ext cx="457200" cy="227075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7" name="object 147"/>
          <p:cNvSpPr/>
          <p:nvPr/>
        </p:nvSpPr>
        <p:spPr>
          <a:xfrm>
            <a:off x="2985516" y="7917179"/>
            <a:ext cx="283464" cy="225551"/>
          </a:xfrm>
          <a:prstGeom prst="rect">
            <a:avLst/>
          </a:prstGeom>
          <a:blipFill>
            <a:blip r:embed="rId3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8" name="object 148"/>
          <p:cNvSpPr/>
          <p:nvPr/>
        </p:nvSpPr>
        <p:spPr>
          <a:xfrm>
            <a:off x="2904744" y="7600188"/>
            <a:ext cx="457200" cy="227075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9" name="object 149"/>
          <p:cNvSpPr/>
          <p:nvPr/>
        </p:nvSpPr>
        <p:spPr>
          <a:xfrm>
            <a:off x="2985516" y="7601711"/>
            <a:ext cx="283464" cy="225551"/>
          </a:xfrm>
          <a:prstGeom prst="rect">
            <a:avLst/>
          </a:prstGeom>
          <a:blipFill>
            <a:blip r:embed="rId3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0" name="object 150"/>
          <p:cNvSpPr/>
          <p:nvPr/>
        </p:nvSpPr>
        <p:spPr>
          <a:xfrm>
            <a:off x="3279457" y="7621840"/>
            <a:ext cx="519429" cy="419100"/>
          </a:xfrm>
          <a:prstGeom prst="rect">
            <a:avLst/>
          </a:prstGeom>
          <a:blipFill>
            <a:blip r:embed="rId3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1" name="object 151"/>
          <p:cNvSpPr/>
          <p:nvPr/>
        </p:nvSpPr>
        <p:spPr>
          <a:xfrm>
            <a:off x="3393947" y="7677911"/>
            <a:ext cx="294132" cy="307847"/>
          </a:xfrm>
          <a:prstGeom prst="rect">
            <a:avLst/>
          </a:prstGeom>
          <a:blipFill>
            <a:blip r:embed="rId3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2" name="object 152"/>
          <p:cNvSpPr/>
          <p:nvPr/>
        </p:nvSpPr>
        <p:spPr>
          <a:xfrm>
            <a:off x="3239135" y="7693278"/>
            <a:ext cx="71755" cy="0"/>
          </a:xfrm>
          <a:custGeom>
            <a:avLst/>
            <a:gdLst/>
            <a:ahLst/>
            <a:cxnLst/>
            <a:rect l="l" t="t" r="r" b="b"/>
            <a:pathLst>
              <a:path w="71754" h="0">
                <a:moveTo>
                  <a:pt x="0" y="0"/>
                </a:moveTo>
                <a:lnTo>
                  <a:pt x="7175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3" name="object 153"/>
          <p:cNvSpPr/>
          <p:nvPr/>
        </p:nvSpPr>
        <p:spPr>
          <a:xfrm>
            <a:off x="3237229" y="8036178"/>
            <a:ext cx="71755" cy="0"/>
          </a:xfrm>
          <a:custGeom>
            <a:avLst/>
            <a:gdLst/>
            <a:ahLst/>
            <a:cxnLst/>
            <a:rect l="l" t="t" r="r" b="b"/>
            <a:pathLst>
              <a:path w="71754" h="0">
                <a:moveTo>
                  <a:pt x="0" y="0"/>
                </a:moveTo>
                <a:lnTo>
                  <a:pt x="7175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4" name="object 154"/>
          <p:cNvSpPr/>
          <p:nvPr/>
        </p:nvSpPr>
        <p:spPr>
          <a:xfrm>
            <a:off x="3308984" y="7695183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0"/>
                </a:moveTo>
                <a:lnTo>
                  <a:pt x="0" y="1079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5" name="object 155"/>
          <p:cNvSpPr/>
          <p:nvPr/>
        </p:nvSpPr>
        <p:spPr>
          <a:xfrm>
            <a:off x="3302000" y="7914258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0"/>
                </a:moveTo>
                <a:lnTo>
                  <a:pt x="0" y="1079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6" name="object 156"/>
          <p:cNvSpPr/>
          <p:nvPr/>
        </p:nvSpPr>
        <p:spPr>
          <a:xfrm>
            <a:off x="3303270" y="7798053"/>
            <a:ext cx="133985" cy="635"/>
          </a:xfrm>
          <a:custGeom>
            <a:avLst/>
            <a:gdLst/>
            <a:ahLst/>
            <a:cxnLst/>
            <a:rect l="l" t="t" r="r" b="b"/>
            <a:pathLst>
              <a:path w="133985" h="634">
                <a:moveTo>
                  <a:pt x="-12700" y="317"/>
                </a:moveTo>
                <a:lnTo>
                  <a:pt x="146684" y="317"/>
                </a:lnTo>
              </a:path>
            </a:pathLst>
          </a:custGeom>
          <a:ln w="2603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7" name="object 157"/>
          <p:cNvSpPr/>
          <p:nvPr/>
        </p:nvSpPr>
        <p:spPr>
          <a:xfrm>
            <a:off x="3293745" y="7904733"/>
            <a:ext cx="133985" cy="635"/>
          </a:xfrm>
          <a:custGeom>
            <a:avLst/>
            <a:gdLst/>
            <a:ahLst/>
            <a:cxnLst/>
            <a:rect l="l" t="t" r="r" b="b"/>
            <a:pathLst>
              <a:path w="133985" h="634">
                <a:moveTo>
                  <a:pt x="-12700" y="317"/>
                </a:moveTo>
                <a:lnTo>
                  <a:pt x="146684" y="317"/>
                </a:lnTo>
              </a:path>
            </a:pathLst>
          </a:custGeom>
          <a:ln w="2603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8" name="object 158"/>
          <p:cNvSpPr/>
          <p:nvPr/>
        </p:nvSpPr>
        <p:spPr>
          <a:xfrm>
            <a:off x="2873375" y="7728203"/>
            <a:ext cx="0" cy="895985"/>
          </a:xfrm>
          <a:custGeom>
            <a:avLst/>
            <a:gdLst/>
            <a:ahLst/>
            <a:cxnLst/>
            <a:rect l="l" t="t" r="r" b="b"/>
            <a:pathLst>
              <a:path w="0" h="895984">
                <a:moveTo>
                  <a:pt x="0" y="0"/>
                </a:moveTo>
                <a:lnTo>
                  <a:pt x="0" y="89598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9" name="object 159"/>
          <p:cNvSpPr/>
          <p:nvPr/>
        </p:nvSpPr>
        <p:spPr>
          <a:xfrm>
            <a:off x="2903854" y="7968868"/>
            <a:ext cx="0" cy="152400"/>
          </a:xfrm>
          <a:custGeom>
            <a:avLst/>
            <a:gdLst/>
            <a:ahLst/>
            <a:cxnLst/>
            <a:rect l="l" t="t" r="r" b="b"/>
            <a:pathLst>
              <a:path w="0" h="152400">
                <a:moveTo>
                  <a:pt x="0" y="0"/>
                </a:moveTo>
                <a:lnTo>
                  <a:pt x="0" y="15240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0" name="object 160"/>
          <p:cNvSpPr/>
          <p:nvPr/>
        </p:nvSpPr>
        <p:spPr>
          <a:xfrm>
            <a:off x="2834004" y="8111743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1" name="object 161"/>
          <p:cNvSpPr/>
          <p:nvPr/>
        </p:nvSpPr>
        <p:spPr>
          <a:xfrm>
            <a:off x="2900679" y="7521828"/>
            <a:ext cx="0" cy="152400"/>
          </a:xfrm>
          <a:custGeom>
            <a:avLst/>
            <a:gdLst/>
            <a:ahLst/>
            <a:cxnLst/>
            <a:rect l="l" t="t" r="r" b="b"/>
            <a:pathLst>
              <a:path w="0" h="152400">
                <a:moveTo>
                  <a:pt x="0" y="0"/>
                </a:moveTo>
                <a:lnTo>
                  <a:pt x="0" y="152399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2" name="object 162"/>
          <p:cNvSpPr/>
          <p:nvPr/>
        </p:nvSpPr>
        <p:spPr>
          <a:xfrm>
            <a:off x="2891154" y="7968868"/>
            <a:ext cx="144145" cy="0"/>
          </a:xfrm>
          <a:custGeom>
            <a:avLst/>
            <a:gdLst/>
            <a:ahLst/>
            <a:cxnLst/>
            <a:rect l="l" t="t" r="r" b="b"/>
            <a:pathLst>
              <a:path w="144144" h="0">
                <a:moveTo>
                  <a:pt x="144144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3" name="object 163"/>
          <p:cNvSpPr/>
          <p:nvPr/>
        </p:nvSpPr>
        <p:spPr>
          <a:xfrm>
            <a:off x="2873375" y="7745348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 h="0">
                <a:moveTo>
                  <a:pt x="15240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4" name="object 164"/>
          <p:cNvSpPr/>
          <p:nvPr/>
        </p:nvSpPr>
        <p:spPr>
          <a:xfrm>
            <a:off x="2891154" y="7664703"/>
            <a:ext cx="144145" cy="0"/>
          </a:xfrm>
          <a:custGeom>
            <a:avLst/>
            <a:gdLst/>
            <a:ahLst/>
            <a:cxnLst/>
            <a:rect l="l" t="t" r="r" b="b"/>
            <a:pathLst>
              <a:path w="144144" h="0">
                <a:moveTo>
                  <a:pt x="144144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5" name="object 165"/>
          <p:cNvSpPr/>
          <p:nvPr/>
        </p:nvSpPr>
        <p:spPr>
          <a:xfrm>
            <a:off x="2957829" y="8104758"/>
            <a:ext cx="88265" cy="0"/>
          </a:xfrm>
          <a:custGeom>
            <a:avLst/>
            <a:gdLst/>
            <a:ahLst/>
            <a:cxnLst/>
            <a:rect l="l" t="t" r="r" b="b"/>
            <a:pathLst>
              <a:path w="88264" h="0">
                <a:moveTo>
                  <a:pt x="88264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6" name="object 166"/>
          <p:cNvSpPr/>
          <p:nvPr/>
        </p:nvSpPr>
        <p:spPr>
          <a:xfrm>
            <a:off x="2949575" y="8095233"/>
            <a:ext cx="0" cy="653415"/>
          </a:xfrm>
          <a:custGeom>
            <a:avLst/>
            <a:gdLst/>
            <a:ahLst/>
            <a:cxnLst/>
            <a:rect l="l" t="t" r="r" b="b"/>
            <a:pathLst>
              <a:path w="0" h="653415">
                <a:moveTo>
                  <a:pt x="0" y="0"/>
                </a:moveTo>
                <a:lnTo>
                  <a:pt x="0" y="65341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7" name="object 167"/>
          <p:cNvSpPr/>
          <p:nvPr/>
        </p:nvSpPr>
        <p:spPr>
          <a:xfrm>
            <a:off x="3650615" y="7853933"/>
            <a:ext cx="275590" cy="0"/>
          </a:xfrm>
          <a:custGeom>
            <a:avLst/>
            <a:gdLst/>
            <a:ahLst/>
            <a:cxnLst/>
            <a:rect l="l" t="t" r="r" b="b"/>
            <a:pathLst>
              <a:path w="275589" h="0">
                <a:moveTo>
                  <a:pt x="275589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8" name="object 168"/>
          <p:cNvSpPr/>
          <p:nvPr/>
        </p:nvSpPr>
        <p:spPr>
          <a:xfrm>
            <a:off x="3743959" y="7175753"/>
            <a:ext cx="0" cy="973455"/>
          </a:xfrm>
          <a:custGeom>
            <a:avLst/>
            <a:gdLst/>
            <a:ahLst/>
            <a:cxnLst/>
            <a:rect l="l" t="t" r="r" b="b"/>
            <a:pathLst>
              <a:path w="0" h="973454">
                <a:moveTo>
                  <a:pt x="0" y="0"/>
                </a:moveTo>
                <a:lnTo>
                  <a:pt x="0" y="97345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9" name="object 169"/>
          <p:cNvSpPr/>
          <p:nvPr/>
        </p:nvSpPr>
        <p:spPr>
          <a:xfrm>
            <a:off x="2773045" y="7518653"/>
            <a:ext cx="137160" cy="635"/>
          </a:xfrm>
          <a:custGeom>
            <a:avLst/>
            <a:gdLst/>
            <a:ahLst/>
            <a:cxnLst/>
            <a:rect l="l" t="t" r="r" b="b"/>
            <a:pathLst>
              <a:path w="137160" h="634">
                <a:moveTo>
                  <a:pt x="-12700" y="317"/>
                </a:moveTo>
                <a:lnTo>
                  <a:pt x="149860" y="317"/>
                </a:lnTo>
              </a:path>
            </a:pathLst>
          </a:custGeom>
          <a:ln w="2603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0" name="object 170"/>
          <p:cNvSpPr/>
          <p:nvPr/>
        </p:nvSpPr>
        <p:spPr>
          <a:xfrm>
            <a:off x="2997200" y="7658353"/>
            <a:ext cx="0" cy="1190625"/>
          </a:xfrm>
          <a:custGeom>
            <a:avLst/>
            <a:gdLst/>
            <a:ahLst/>
            <a:cxnLst/>
            <a:rect l="l" t="t" r="r" b="b"/>
            <a:pathLst>
              <a:path w="0" h="1190625">
                <a:moveTo>
                  <a:pt x="0" y="0"/>
                </a:moveTo>
                <a:lnTo>
                  <a:pt x="0" y="119062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1" name="object 171"/>
          <p:cNvSpPr/>
          <p:nvPr/>
        </p:nvSpPr>
        <p:spPr>
          <a:xfrm>
            <a:off x="3743959" y="8141589"/>
            <a:ext cx="179705" cy="635"/>
          </a:xfrm>
          <a:custGeom>
            <a:avLst/>
            <a:gdLst/>
            <a:ahLst/>
            <a:cxnLst/>
            <a:rect l="l" t="t" r="r" b="b"/>
            <a:pathLst>
              <a:path w="179704" h="634">
                <a:moveTo>
                  <a:pt x="-12700" y="317"/>
                </a:moveTo>
                <a:lnTo>
                  <a:pt x="192404" y="317"/>
                </a:lnTo>
              </a:path>
            </a:pathLst>
          </a:custGeom>
          <a:ln w="2603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2" name="object 172"/>
          <p:cNvSpPr/>
          <p:nvPr/>
        </p:nvSpPr>
        <p:spPr>
          <a:xfrm>
            <a:off x="3705542" y="7137336"/>
            <a:ext cx="81280" cy="81280"/>
          </a:xfrm>
          <a:prstGeom prst="rect">
            <a:avLst/>
          </a:prstGeom>
          <a:blipFill>
            <a:blip r:embed="rId3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3" name="object 173"/>
          <p:cNvSpPr/>
          <p:nvPr/>
        </p:nvSpPr>
        <p:spPr>
          <a:xfrm>
            <a:off x="1799907" y="7132890"/>
            <a:ext cx="81280" cy="81279"/>
          </a:xfrm>
          <a:prstGeom prst="rect">
            <a:avLst/>
          </a:prstGeom>
          <a:blipFill>
            <a:blip r:embed="rId3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4" name="object 174"/>
          <p:cNvSpPr/>
          <p:nvPr/>
        </p:nvSpPr>
        <p:spPr>
          <a:xfrm>
            <a:off x="1809432" y="7454836"/>
            <a:ext cx="81280" cy="81280"/>
          </a:xfrm>
          <a:prstGeom prst="rect">
            <a:avLst/>
          </a:prstGeom>
          <a:blipFill>
            <a:blip r:embed="rId3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5" name="object 175"/>
          <p:cNvSpPr/>
          <p:nvPr/>
        </p:nvSpPr>
        <p:spPr>
          <a:xfrm>
            <a:off x="2954337" y="7626286"/>
            <a:ext cx="81280" cy="81280"/>
          </a:xfrm>
          <a:prstGeom prst="rect">
            <a:avLst/>
          </a:prstGeom>
          <a:blipFill>
            <a:blip r:embed="rId3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6" name="object 176"/>
          <p:cNvSpPr/>
          <p:nvPr/>
        </p:nvSpPr>
        <p:spPr>
          <a:xfrm>
            <a:off x="2904807" y="8702611"/>
            <a:ext cx="81280" cy="81280"/>
          </a:xfrm>
          <a:prstGeom prst="rect">
            <a:avLst/>
          </a:prstGeom>
          <a:blipFill>
            <a:blip r:embed="rId3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7" name="object 177"/>
          <p:cNvSpPr/>
          <p:nvPr/>
        </p:nvSpPr>
        <p:spPr>
          <a:xfrm>
            <a:off x="4849812" y="7663751"/>
            <a:ext cx="81279" cy="81280"/>
          </a:xfrm>
          <a:prstGeom prst="rect">
            <a:avLst/>
          </a:prstGeom>
          <a:blipFill>
            <a:blip r:embed="rId3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8" name="object 178"/>
          <p:cNvSpPr/>
          <p:nvPr/>
        </p:nvSpPr>
        <p:spPr>
          <a:xfrm>
            <a:off x="2827337" y="8566721"/>
            <a:ext cx="81280" cy="81280"/>
          </a:xfrm>
          <a:prstGeom prst="rect">
            <a:avLst/>
          </a:prstGeom>
          <a:blipFill>
            <a:blip r:embed="rId3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9" name="object 179"/>
          <p:cNvSpPr/>
          <p:nvPr/>
        </p:nvSpPr>
        <p:spPr>
          <a:xfrm>
            <a:off x="5585777" y="7560881"/>
            <a:ext cx="81280" cy="81279"/>
          </a:xfrm>
          <a:prstGeom prst="rect">
            <a:avLst/>
          </a:prstGeom>
          <a:blipFill>
            <a:blip r:embed="rId4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0" name="object 180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4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1" name="object 181"/>
          <p:cNvSpPr txBox="1"/>
          <p:nvPr/>
        </p:nvSpPr>
        <p:spPr>
          <a:xfrm>
            <a:off x="3694048" y="9799649"/>
            <a:ext cx="18034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2005"/>
              </a:lnSpc>
            </a:pPr>
            <a:fld id="{81D60167-4931-47E6-BA6A-407CBD079E47}" type="slidenum">
              <a:rPr dirty="0" sz="2000">
                <a:latin typeface="Calibri"/>
                <a:cs typeface="Calibri"/>
              </a:rPr>
              <a:t>4</a:t>
            </a:fld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43321" y="437488"/>
            <a:ext cx="1727835" cy="580390"/>
          </a:xfrm>
          <a:prstGeom prst="rect">
            <a:avLst/>
          </a:prstGeom>
        </p:spPr>
        <p:txBody>
          <a:bodyPr wrap="square" lIns="0" tIns="762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</a:t>
            </a:r>
            <a:endParaRPr sz="1400">
              <a:latin typeface="Lucida Calligraphy"/>
              <a:cs typeface="Lucida Calligraphy"/>
            </a:endParaRPr>
          </a:p>
          <a:p>
            <a:pPr marL="446405">
              <a:lnSpc>
                <a:spcPct val="100000"/>
              </a:lnSpc>
              <a:spcBef>
                <a:spcPts val="505"/>
              </a:spcBef>
            </a:pPr>
            <a:r>
              <a:rPr dirty="0" sz="1400" i="1">
                <a:latin typeface="Lucida Calligraphy"/>
                <a:cs typeface="Lucida Calligraphy"/>
              </a:rPr>
              <a:t>Y.</a:t>
            </a:r>
            <a:r>
              <a:rPr dirty="0" sz="1400" spc="-1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004316" y="527303"/>
            <a:ext cx="1514856" cy="52882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174800" y="454668"/>
            <a:ext cx="1175385" cy="582930"/>
          </a:xfrm>
          <a:prstGeom prst="rect">
            <a:avLst/>
          </a:prstGeom>
        </p:spPr>
        <p:txBody>
          <a:bodyPr wrap="square" lIns="0" tIns="7747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61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one:</a:t>
            </a:r>
            <a:endParaRPr sz="1400">
              <a:latin typeface="Lucida Calligraphy"/>
              <a:cs typeface="Lucida Calligraphy"/>
            </a:endParaRPr>
          </a:p>
          <a:p>
            <a:pPr algn="ctr">
              <a:lnSpc>
                <a:spcPct val="100000"/>
              </a:lnSpc>
              <a:spcBef>
                <a:spcPts val="515"/>
              </a:spcBef>
            </a:pPr>
            <a:r>
              <a:rPr dirty="0" sz="1400" spc="-5" i="1">
                <a:latin typeface="Lucida Calligraphy"/>
                <a:cs typeface="Lucida Calligraphy"/>
              </a:rPr>
              <a:t>Counters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29080" y="1301241"/>
            <a:ext cx="5307330" cy="481393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469265" indent="-228600">
              <a:lnSpc>
                <a:spcPct val="100000"/>
              </a:lnSpc>
              <a:spcBef>
                <a:spcPts val="95"/>
              </a:spcBef>
              <a:buFont typeface="Wingdings"/>
              <a:buChar char=""/>
              <a:tabLst>
                <a:tab pos="469900" algn="l"/>
              </a:tabLst>
            </a:pPr>
            <a:r>
              <a:rPr dirty="0" u="heavy" sz="1600" spc="-5" b="1" i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Maximum Count (N)</a:t>
            </a:r>
            <a:endParaRPr sz="1600">
              <a:latin typeface="Calibri"/>
              <a:cs typeface="Calibri"/>
            </a:endParaRPr>
          </a:p>
          <a:p>
            <a:pPr marL="12700" marR="5080" indent="199390">
              <a:lnSpc>
                <a:spcPct val="117900"/>
              </a:lnSpc>
              <a:spcBef>
                <a:spcPts val="1025"/>
              </a:spcBef>
            </a:pPr>
            <a:r>
              <a:rPr dirty="0" sz="1400" spc="-5">
                <a:latin typeface="Calibri"/>
                <a:cs typeface="Calibri"/>
              </a:rPr>
              <a:t>The maximum count of the counter </a:t>
            </a:r>
            <a:r>
              <a:rPr dirty="0" sz="1400">
                <a:latin typeface="Calibri"/>
                <a:cs typeface="Calibri"/>
              </a:rPr>
              <a:t>is related to </a:t>
            </a:r>
            <a:r>
              <a:rPr dirty="0" sz="1400" spc="-5">
                <a:latin typeface="Calibri"/>
                <a:cs typeface="Calibri"/>
              </a:rPr>
              <a:t>the number of </a:t>
            </a:r>
            <a:r>
              <a:rPr dirty="0" sz="1400">
                <a:latin typeface="Calibri"/>
                <a:cs typeface="Calibri"/>
              </a:rPr>
              <a:t>(flip-  </a:t>
            </a:r>
            <a:r>
              <a:rPr dirty="0" sz="1400" spc="-5">
                <a:latin typeface="Calibri"/>
                <a:cs typeface="Calibri"/>
              </a:rPr>
              <a:t>flops) that build </a:t>
            </a:r>
            <a:r>
              <a:rPr dirty="0" sz="1400">
                <a:latin typeface="Calibri"/>
                <a:cs typeface="Calibri"/>
              </a:rPr>
              <a:t>the </a:t>
            </a:r>
            <a:r>
              <a:rPr dirty="0" sz="1400" spc="-5">
                <a:latin typeface="Calibri"/>
                <a:cs typeface="Calibri"/>
              </a:rPr>
              <a:t>counter which can be </a:t>
            </a:r>
            <a:r>
              <a:rPr dirty="0" sz="1400">
                <a:latin typeface="Calibri"/>
                <a:cs typeface="Calibri"/>
              </a:rPr>
              <a:t>expressed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as:</a:t>
            </a:r>
            <a:endParaRPr sz="1400">
              <a:latin typeface="Calibri"/>
              <a:cs typeface="Calibri"/>
            </a:endParaRPr>
          </a:p>
          <a:p>
            <a:pPr marL="88265">
              <a:lnSpc>
                <a:spcPct val="100000"/>
              </a:lnSpc>
              <a:spcBef>
                <a:spcPts val="1210"/>
              </a:spcBef>
            </a:pPr>
            <a:r>
              <a:rPr dirty="0" sz="1450" spc="-15" b="1" i="1">
                <a:latin typeface="Cambria Math"/>
                <a:cs typeface="Cambria Math"/>
              </a:rPr>
              <a:t>N = </a:t>
            </a:r>
            <a:r>
              <a:rPr dirty="0" sz="1450" spc="-25" b="1" i="1">
                <a:latin typeface="Cambria Math"/>
                <a:cs typeface="Cambria Math"/>
              </a:rPr>
              <a:t>2</a:t>
            </a:r>
            <a:r>
              <a:rPr dirty="0" baseline="20467" sz="1425" spc="-37" b="1" i="1">
                <a:latin typeface="Cambria Math"/>
                <a:cs typeface="Cambria Math"/>
              </a:rPr>
              <a:t>n </a:t>
            </a:r>
            <a:r>
              <a:rPr dirty="0" sz="1450" spc="-10" b="1" i="1">
                <a:latin typeface="Cambria Math"/>
                <a:cs typeface="Cambria Math"/>
              </a:rPr>
              <a:t>–</a:t>
            </a:r>
            <a:r>
              <a:rPr dirty="0" sz="1450" spc="-140" b="1" i="1">
                <a:latin typeface="Cambria Math"/>
                <a:cs typeface="Cambria Math"/>
              </a:rPr>
              <a:t> </a:t>
            </a:r>
            <a:r>
              <a:rPr dirty="0" sz="1450" spc="-15" b="1" i="1">
                <a:latin typeface="Cambria Math"/>
                <a:cs typeface="Cambria Math"/>
              </a:rPr>
              <a:t>1</a:t>
            </a:r>
            <a:endParaRPr sz="145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165"/>
              </a:spcBef>
            </a:pPr>
            <a:r>
              <a:rPr dirty="0" sz="1400">
                <a:latin typeface="Calibri"/>
                <a:cs typeface="Calibri"/>
              </a:rPr>
              <a:t>For</a:t>
            </a:r>
            <a:r>
              <a:rPr dirty="0" sz="1400" spc="15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example</a:t>
            </a:r>
            <a:r>
              <a:rPr dirty="0" sz="1400" spc="14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for</a:t>
            </a:r>
            <a:r>
              <a:rPr dirty="0" sz="1400" spc="15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four</a:t>
            </a:r>
            <a:r>
              <a:rPr dirty="0" sz="1400" spc="14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flip-flops,</a:t>
            </a:r>
            <a:r>
              <a:rPr dirty="0" sz="1400" spc="14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the</a:t>
            </a:r>
            <a:r>
              <a:rPr dirty="0" sz="1400" spc="14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maximum</a:t>
            </a:r>
            <a:r>
              <a:rPr dirty="0" sz="1400" spc="14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count</a:t>
            </a:r>
            <a:r>
              <a:rPr dirty="0" sz="1400" spc="16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is</a:t>
            </a:r>
            <a:r>
              <a:rPr dirty="0" sz="1400" spc="165">
                <a:latin typeface="Calibri"/>
                <a:cs typeface="Calibri"/>
              </a:rPr>
              <a:t> </a:t>
            </a:r>
            <a:r>
              <a:rPr dirty="0" sz="1450" spc="-15" b="1" i="1">
                <a:latin typeface="Cambria Math"/>
                <a:cs typeface="Cambria Math"/>
              </a:rPr>
              <a:t>N</a:t>
            </a:r>
            <a:r>
              <a:rPr dirty="0" sz="1450" spc="120" b="1" i="1">
                <a:latin typeface="Cambria Math"/>
                <a:cs typeface="Cambria Math"/>
              </a:rPr>
              <a:t> </a:t>
            </a:r>
            <a:r>
              <a:rPr dirty="0" sz="1450" spc="-15" b="1" i="1">
                <a:latin typeface="Cambria Math"/>
                <a:cs typeface="Cambria Math"/>
              </a:rPr>
              <a:t>=</a:t>
            </a:r>
            <a:r>
              <a:rPr dirty="0" sz="1450" spc="125" b="1" i="1">
                <a:latin typeface="Cambria Math"/>
                <a:cs typeface="Cambria Math"/>
              </a:rPr>
              <a:t> </a:t>
            </a:r>
            <a:r>
              <a:rPr dirty="0" sz="1450" spc="-25" b="1" i="1">
                <a:latin typeface="Cambria Math"/>
                <a:cs typeface="Cambria Math"/>
              </a:rPr>
              <a:t>2</a:t>
            </a:r>
            <a:r>
              <a:rPr dirty="0" baseline="20467" sz="1425" spc="-37" b="1" i="1">
                <a:latin typeface="Cambria Math"/>
                <a:cs typeface="Cambria Math"/>
              </a:rPr>
              <a:t>4</a:t>
            </a:r>
            <a:r>
              <a:rPr dirty="0" baseline="20467" sz="1425" spc="75" b="1" i="1">
                <a:latin typeface="Cambria Math"/>
                <a:cs typeface="Cambria Math"/>
              </a:rPr>
              <a:t> </a:t>
            </a:r>
            <a:r>
              <a:rPr dirty="0" sz="1450" spc="-10" b="1" i="1">
                <a:latin typeface="Cambria Math"/>
                <a:cs typeface="Cambria Math"/>
              </a:rPr>
              <a:t>–</a:t>
            </a:r>
            <a:r>
              <a:rPr dirty="0" sz="1450" spc="120" b="1" i="1">
                <a:latin typeface="Cambria Math"/>
                <a:cs typeface="Cambria Math"/>
              </a:rPr>
              <a:t> </a:t>
            </a:r>
            <a:r>
              <a:rPr dirty="0" sz="1450" spc="-15" b="1" i="1">
                <a:latin typeface="Cambria Math"/>
                <a:cs typeface="Cambria Math"/>
              </a:rPr>
              <a:t>1</a:t>
            </a:r>
            <a:r>
              <a:rPr dirty="0" sz="1450" spc="114" b="1" i="1">
                <a:latin typeface="Cambria Math"/>
                <a:cs typeface="Cambria Math"/>
              </a:rPr>
              <a:t> </a:t>
            </a:r>
            <a:r>
              <a:rPr dirty="0" sz="1450" spc="-25" b="1" i="1">
                <a:latin typeface="Cambria Math"/>
                <a:cs typeface="Cambria Math"/>
              </a:rPr>
              <a:t>=15</a:t>
            </a:r>
            <a:endParaRPr sz="145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dirty="0" sz="1400" spc="-5">
                <a:latin typeface="Calibri"/>
                <a:cs typeface="Calibri"/>
              </a:rPr>
              <a:t>which equivalents </a:t>
            </a:r>
            <a:r>
              <a:rPr dirty="0" sz="1400">
                <a:latin typeface="Calibri"/>
                <a:cs typeface="Calibri"/>
              </a:rPr>
              <a:t>to </a:t>
            </a:r>
            <a:r>
              <a:rPr dirty="0" sz="1400" spc="-20">
                <a:latin typeface="Calibri"/>
                <a:cs typeface="Calibri"/>
              </a:rPr>
              <a:t>(</a:t>
            </a:r>
            <a:r>
              <a:rPr dirty="0" sz="1450" spc="-20" b="1" i="1">
                <a:latin typeface="Cambria Math"/>
                <a:cs typeface="Cambria Math"/>
              </a:rPr>
              <a:t>1111</a:t>
            </a:r>
            <a:r>
              <a:rPr dirty="0" sz="1400" spc="-20">
                <a:latin typeface="Calibri"/>
                <a:cs typeface="Calibri"/>
              </a:rPr>
              <a:t>) </a:t>
            </a:r>
            <a:r>
              <a:rPr dirty="0" sz="1400">
                <a:latin typeface="Calibri"/>
                <a:cs typeface="Calibri"/>
              </a:rPr>
              <a:t>in </a:t>
            </a:r>
            <a:r>
              <a:rPr dirty="0" sz="1400" spc="-5">
                <a:latin typeface="Calibri"/>
                <a:cs typeface="Calibri"/>
              </a:rPr>
              <a:t>binary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system.</a:t>
            </a:r>
            <a:endParaRPr sz="1400">
              <a:latin typeface="Calibri"/>
              <a:cs typeface="Calibri"/>
            </a:endParaRPr>
          </a:p>
          <a:p>
            <a:pPr marL="469265" indent="-228600">
              <a:lnSpc>
                <a:spcPct val="100000"/>
              </a:lnSpc>
              <a:spcBef>
                <a:spcPts val="1255"/>
              </a:spcBef>
              <a:buFont typeface="Wingdings"/>
              <a:buChar char=""/>
              <a:tabLst>
                <a:tab pos="469900" algn="l"/>
              </a:tabLst>
            </a:pPr>
            <a:r>
              <a:rPr dirty="0" u="heavy" sz="1600" spc="-5" b="1" i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Modulus Counters</a:t>
            </a:r>
            <a:endParaRPr sz="1600">
              <a:latin typeface="Calibri"/>
              <a:cs typeface="Calibri"/>
            </a:endParaRPr>
          </a:p>
          <a:p>
            <a:pPr algn="just" marL="12700" marR="6985" indent="238760">
              <a:lnSpc>
                <a:spcPct val="115799"/>
              </a:lnSpc>
              <a:spcBef>
                <a:spcPts val="1065"/>
              </a:spcBef>
            </a:pPr>
            <a:r>
              <a:rPr dirty="0" sz="1400" spc="-5">
                <a:latin typeface="Calibri"/>
                <a:cs typeface="Calibri"/>
              </a:rPr>
              <a:t>This type of counters </a:t>
            </a:r>
            <a:r>
              <a:rPr dirty="0" sz="1400">
                <a:latin typeface="Calibri"/>
                <a:cs typeface="Calibri"/>
              </a:rPr>
              <a:t>is </a:t>
            </a:r>
            <a:r>
              <a:rPr dirty="0" sz="1400" spc="-10">
                <a:latin typeface="Calibri"/>
                <a:cs typeface="Calibri"/>
              </a:rPr>
              <a:t>used </a:t>
            </a:r>
            <a:r>
              <a:rPr dirty="0" sz="1400">
                <a:latin typeface="Calibri"/>
                <a:cs typeface="Calibri"/>
              </a:rPr>
              <a:t>when </a:t>
            </a:r>
            <a:r>
              <a:rPr dirty="0" sz="1400" spc="-5">
                <a:latin typeface="Calibri"/>
                <a:cs typeface="Calibri"/>
              </a:rPr>
              <a:t>the application needs </a:t>
            </a:r>
            <a:r>
              <a:rPr dirty="0" sz="1400">
                <a:latin typeface="Calibri"/>
                <a:cs typeface="Calibri"/>
              </a:rPr>
              <a:t>certain  </a:t>
            </a:r>
            <a:r>
              <a:rPr dirty="0" sz="1400" spc="-5">
                <a:latin typeface="Calibri"/>
                <a:cs typeface="Calibri"/>
              </a:rPr>
              <a:t>count such </a:t>
            </a:r>
            <a:r>
              <a:rPr dirty="0" sz="1400">
                <a:latin typeface="Calibri"/>
                <a:cs typeface="Calibri"/>
              </a:rPr>
              <a:t>as to </a:t>
            </a:r>
            <a:r>
              <a:rPr dirty="0" sz="1400" spc="-20">
                <a:latin typeface="Calibri"/>
                <a:cs typeface="Calibri"/>
              </a:rPr>
              <a:t>(</a:t>
            </a:r>
            <a:r>
              <a:rPr dirty="0" sz="1450" spc="-20" b="1" i="1">
                <a:latin typeface="Cambria Math"/>
                <a:cs typeface="Cambria Math"/>
              </a:rPr>
              <a:t>1001</a:t>
            </a:r>
            <a:r>
              <a:rPr dirty="0" sz="1400" spc="-20">
                <a:latin typeface="Calibri"/>
                <a:cs typeface="Calibri"/>
              </a:rPr>
              <a:t>). </a:t>
            </a:r>
            <a:r>
              <a:rPr dirty="0" sz="1400" spc="-5">
                <a:latin typeface="Calibri"/>
                <a:cs typeface="Calibri"/>
              </a:rPr>
              <a:t>These counters </a:t>
            </a:r>
            <a:r>
              <a:rPr dirty="0" sz="1400">
                <a:latin typeface="Calibri"/>
                <a:cs typeface="Calibri"/>
              </a:rPr>
              <a:t>are </a:t>
            </a:r>
            <a:r>
              <a:rPr dirty="0" sz="1400" spc="-5">
                <a:latin typeface="Calibri"/>
                <a:cs typeface="Calibri"/>
              </a:rPr>
              <a:t>build by controlling the  clear element of the flip-flops thus </a:t>
            </a:r>
            <a:r>
              <a:rPr dirty="0" sz="1400">
                <a:latin typeface="Calibri"/>
                <a:cs typeface="Calibri"/>
              </a:rPr>
              <a:t>when </a:t>
            </a:r>
            <a:r>
              <a:rPr dirty="0" sz="1400" spc="-5">
                <a:latin typeface="Calibri"/>
                <a:cs typeface="Calibri"/>
              </a:rPr>
              <a:t>reach the required count clear  </a:t>
            </a:r>
            <a:r>
              <a:rPr dirty="0" sz="1400">
                <a:latin typeface="Calibri"/>
                <a:cs typeface="Calibri"/>
              </a:rPr>
              <a:t>all </a:t>
            </a:r>
            <a:r>
              <a:rPr dirty="0" sz="1400" spc="-5">
                <a:latin typeface="Calibri"/>
                <a:cs typeface="Calibri"/>
              </a:rPr>
              <a:t>flip-flops </a:t>
            </a:r>
            <a:r>
              <a:rPr dirty="0" sz="1400" spc="-10">
                <a:latin typeface="Calibri"/>
                <a:cs typeface="Calibri"/>
              </a:rPr>
              <a:t>of </a:t>
            </a:r>
            <a:r>
              <a:rPr dirty="0" sz="1400" spc="-5">
                <a:latin typeface="Calibri"/>
                <a:cs typeface="Calibri"/>
              </a:rPr>
              <a:t>the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counter.</a:t>
            </a:r>
            <a:endParaRPr sz="1400">
              <a:latin typeface="Calibri"/>
              <a:cs typeface="Calibri"/>
            </a:endParaRPr>
          </a:p>
          <a:p>
            <a:pPr marL="12700" marR="6350">
              <a:lnSpc>
                <a:spcPct val="115999"/>
              </a:lnSpc>
              <a:spcBef>
                <a:spcPts val="955"/>
              </a:spcBef>
            </a:pPr>
            <a:r>
              <a:rPr dirty="0" sz="1400" spc="-5">
                <a:latin typeface="Calibri"/>
                <a:cs typeface="Calibri"/>
              </a:rPr>
              <a:t>Ex7/ </a:t>
            </a:r>
            <a:r>
              <a:rPr dirty="0" sz="1400">
                <a:latin typeface="Calibri"/>
                <a:cs typeface="Calibri"/>
              </a:rPr>
              <a:t>design </a:t>
            </a:r>
            <a:r>
              <a:rPr dirty="0" sz="1400" spc="-25">
                <a:latin typeface="Calibri"/>
                <a:cs typeface="Calibri"/>
              </a:rPr>
              <a:t>(</a:t>
            </a:r>
            <a:r>
              <a:rPr dirty="0" sz="1450" spc="-25" b="1" i="1">
                <a:latin typeface="Cambria Math"/>
                <a:cs typeface="Cambria Math"/>
              </a:rPr>
              <a:t>Mod </a:t>
            </a:r>
            <a:r>
              <a:rPr dirty="0" sz="1450" spc="-5" b="1" i="1">
                <a:latin typeface="Cambria Math"/>
                <a:cs typeface="Cambria Math"/>
              </a:rPr>
              <a:t>5</a:t>
            </a:r>
            <a:r>
              <a:rPr dirty="0" sz="1400" spc="-5">
                <a:latin typeface="Calibri"/>
                <a:cs typeface="Calibri"/>
              </a:rPr>
              <a:t>) up counter using </a:t>
            </a:r>
            <a:r>
              <a:rPr dirty="0" sz="1400">
                <a:latin typeface="Calibri"/>
                <a:cs typeface="Calibri"/>
              </a:rPr>
              <a:t>T </a:t>
            </a:r>
            <a:r>
              <a:rPr dirty="0" sz="1400" spc="-5">
                <a:latin typeface="Calibri"/>
                <a:cs typeface="Calibri"/>
              </a:rPr>
              <a:t>flip-flops using </a:t>
            </a:r>
            <a:r>
              <a:rPr dirty="0" sz="1400" spc="-5" b="1" i="1">
                <a:latin typeface="Calibri"/>
                <a:cs typeface="Calibri"/>
              </a:rPr>
              <a:t>AND </a:t>
            </a:r>
            <a:r>
              <a:rPr dirty="0" sz="1400">
                <a:latin typeface="Calibri"/>
                <a:cs typeface="Calibri"/>
              </a:rPr>
              <a:t>gate </a:t>
            </a:r>
            <a:r>
              <a:rPr dirty="0" sz="1400" spc="-10">
                <a:latin typeface="Calibri"/>
                <a:cs typeface="Calibri"/>
              </a:rPr>
              <a:t>as  </a:t>
            </a:r>
            <a:r>
              <a:rPr dirty="0" sz="1400" spc="-5">
                <a:latin typeface="Calibri"/>
                <a:cs typeface="Calibri"/>
              </a:rPr>
              <a:t>control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element.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>
                <a:latin typeface="Calibri"/>
                <a:cs typeface="Calibri"/>
              </a:rPr>
              <a:t>Sol: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-5">
                <a:latin typeface="Calibri"/>
                <a:cs typeface="Calibri"/>
              </a:rPr>
              <a:t>The truth </a:t>
            </a:r>
            <a:r>
              <a:rPr dirty="0" sz="1400">
                <a:latin typeface="Calibri"/>
                <a:cs typeface="Calibri"/>
              </a:rPr>
              <a:t>table </a:t>
            </a:r>
            <a:r>
              <a:rPr dirty="0" sz="1400" spc="-5">
                <a:latin typeface="Calibri"/>
                <a:cs typeface="Calibri"/>
              </a:rPr>
              <a:t>of </a:t>
            </a:r>
            <a:r>
              <a:rPr dirty="0" sz="1400">
                <a:latin typeface="Calibri"/>
                <a:cs typeface="Calibri"/>
              </a:rPr>
              <a:t>this </a:t>
            </a:r>
            <a:r>
              <a:rPr dirty="0" sz="1400" spc="-5">
                <a:latin typeface="Calibri"/>
                <a:cs typeface="Calibri"/>
              </a:rPr>
              <a:t>counter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is</a:t>
            </a:r>
            <a:endParaRPr sz="1400">
              <a:latin typeface="Calibri"/>
              <a:cs typeface="Calibri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1601469" y="6667245"/>
          <a:ext cx="1797050" cy="21310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7345"/>
                <a:gridCol w="353695"/>
                <a:gridCol w="334645"/>
                <a:gridCol w="762635"/>
              </a:tblGrid>
              <a:tr h="251460">
                <a:tc>
                  <a:txBody>
                    <a:bodyPr/>
                    <a:lstStyle/>
                    <a:p>
                      <a:pPr algn="ctr" marL="635">
                        <a:lnSpc>
                          <a:spcPts val="1335"/>
                        </a:lnSpc>
                      </a:pPr>
                      <a:r>
                        <a:rPr dirty="0" u="heavy" sz="14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C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20014">
                        <a:lnSpc>
                          <a:spcPts val="1335"/>
                        </a:lnSpc>
                      </a:pPr>
                      <a:r>
                        <a:rPr dirty="0" u="heavy" sz="14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B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90170">
                        <a:lnSpc>
                          <a:spcPts val="1335"/>
                        </a:lnSpc>
                      </a:pPr>
                      <a:r>
                        <a:rPr dirty="0" u="heavy" sz="14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A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20955">
                        <a:lnSpc>
                          <a:spcPts val="1335"/>
                        </a:lnSpc>
                      </a:pPr>
                      <a:r>
                        <a:rPr dirty="0" u="heavy" sz="1400" spc="-5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COUNT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32537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8575"/>
                </a:tc>
                <a:tc>
                  <a:txBody>
                    <a:bodyPr/>
                    <a:lstStyle/>
                    <a:p>
                      <a:pPr algn="r" marR="12509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8575"/>
                </a:tc>
                <a:tc>
                  <a:txBody>
                    <a:bodyPr/>
                    <a:lstStyle/>
                    <a:p>
                      <a:pPr algn="r" marR="9906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8575"/>
                </a:tc>
                <a:tc>
                  <a:txBody>
                    <a:bodyPr/>
                    <a:lstStyle/>
                    <a:p>
                      <a:pPr algn="ctr" marR="2159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8575"/>
                </a:tc>
              </a:tr>
              <a:tr h="32537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5"/>
                </a:tc>
                <a:tc>
                  <a:txBody>
                    <a:bodyPr/>
                    <a:lstStyle/>
                    <a:p>
                      <a:pPr algn="r" marR="12509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5"/>
                </a:tc>
                <a:tc>
                  <a:txBody>
                    <a:bodyPr/>
                    <a:lstStyle/>
                    <a:p>
                      <a:pPr algn="r" marR="9906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5"/>
                </a:tc>
                <a:tc>
                  <a:txBody>
                    <a:bodyPr/>
                    <a:lstStyle/>
                    <a:p>
                      <a:pPr algn="ctr" marR="2159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5"/>
                </a:tc>
              </a:tr>
              <a:tr h="32537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8575"/>
                </a:tc>
                <a:tc>
                  <a:txBody>
                    <a:bodyPr/>
                    <a:lstStyle/>
                    <a:p>
                      <a:pPr algn="r" marR="12509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8575"/>
                </a:tc>
                <a:tc>
                  <a:txBody>
                    <a:bodyPr/>
                    <a:lstStyle/>
                    <a:p>
                      <a:pPr algn="r" marR="9906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8575"/>
                </a:tc>
                <a:tc>
                  <a:txBody>
                    <a:bodyPr/>
                    <a:lstStyle/>
                    <a:p>
                      <a:pPr algn="ctr" marR="2159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2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8575"/>
                </a:tc>
              </a:tr>
              <a:tr h="32613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5"/>
                </a:tc>
                <a:tc>
                  <a:txBody>
                    <a:bodyPr/>
                    <a:lstStyle/>
                    <a:p>
                      <a:pPr algn="r" marR="12509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5"/>
                </a:tc>
                <a:tc>
                  <a:txBody>
                    <a:bodyPr/>
                    <a:lstStyle/>
                    <a:p>
                      <a:pPr algn="r" marR="9906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5"/>
                </a:tc>
                <a:tc>
                  <a:txBody>
                    <a:bodyPr/>
                    <a:lstStyle/>
                    <a:p>
                      <a:pPr algn="ctr" marR="2159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3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5"/>
                </a:tc>
              </a:tr>
              <a:tr h="32556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5"/>
                </a:tc>
                <a:tc>
                  <a:txBody>
                    <a:bodyPr/>
                    <a:lstStyle/>
                    <a:p>
                      <a:pPr algn="r" marR="12509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5"/>
                </a:tc>
                <a:tc>
                  <a:txBody>
                    <a:bodyPr/>
                    <a:lstStyle/>
                    <a:p>
                      <a:pPr algn="r" marR="9906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5"/>
                </a:tc>
                <a:tc>
                  <a:txBody>
                    <a:bodyPr/>
                    <a:lstStyle/>
                    <a:p>
                      <a:pPr algn="ctr" marR="2159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4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845"/>
                </a:tc>
              </a:tr>
              <a:tr h="251650">
                <a:tc>
                  <a:txBody>
                    <a:bodyPr/>
                    <a:lstStyle/>
                    <a:p>
                      <a:pPr algn="ctr">
                        <a:lnSpc>
                          <a:spcPts val="1650"/>
                        </a:lnSpc>
                        <a:spcBef>
                          <a:spcPts val="229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209"/>
                </a:tc>
                <a:tc>
                  <a:txBody>
                    <a:bodyPr/>
                    <a:lstStyle/>
                    <a:p>
                      <a:pPr algn="r" marR="125095">
                        <a:lnSpc>
                          <a:spcPts val="1650"/>
                        </a:lnSpc>
                        <a:spcBef>
                          <a:spcPts val="229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209"/>
                </a:tc>
                <a:tc>
                  <a:txBody>
                    <a:bodyPr/>
                    <a:lstStyle/>
                    <a:p>
                      <a:pPr algn="r" marR="99060">
                        <a:lnSpc>
                          <a:spcPts val="1650"/>
                        </a:lnSpc>
                        <a:spcBef>
                          <a:spcPts val="229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209"/>
                </a:tc>
                <a:tc>
                  <a:txBody>
                    <a:bodyPr/>
                    <a:lstStyle/>
                    <a:p>
                      <a:pPr algn="ctr" marR="21590">
                        <a:lnSpc>
                          <a:spcPts val="1650"/>
                        </a:lnSpc>
                        <a:spcBef>
                          <a:spcPts val="229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9209"/>
                </a:tc>
              </a:tr>
            </a:tbl>
          </a:graphicData>
        </a:graphic>
      </p:graphicFrame>
      <p:sp>
        <p:nvSpPr>
          <p:cNvPr id="8" name="object 8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3694048" y="9799649"/>
            <a:ext cx="18034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2005"/>
              </a:lnSpc>
            </a:pPr>
            <a:fld id="{81D60167-4931-47E6-BA6A-407CBD079E47}" type="slidenum">
              <a:rPr dirty="0" sz="2000">
                <a:latin typeface="Calibri"/>
                <a:cs typeface="Calibri"/>
              </a:rPr>
              <a:t>4</a:t>
            </a:fld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Hussien</dc:creator>
  <dcterms:created xsi:type="dcterms:W3CDTF">2018-11-10T07:29:30Z</dcterms:created>
  <dcterms:modified xsi:type="dcterms:W3CDTF">2018-11-10T07:29:30Z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2016-11-03T00:00:00Z</vt:filetime>
  </property>
  <property fmtid="{D5CDD505-2E9C-101B-9397-08002B2CF9AE}" pid="3" name="Creator">
    <vt:lpwstr>Microsoft® Word 2010</vt:lpwstr>
  </property>
  <property fmtid="{D5CDD505-2E9C-101B-9397-08002B2CF9AE}" pid="4" name="LastSaved">
    <vt:filetime>2018-11-10T00:00:00Z</vt:filetime>
  </property>
</Properties>
</file>